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43">
  <p:sldMasterIdLst>
    <p:sldMasterId id="2147484408" r:id="rId1"/>
  </p:sldMasterIdLst>
  <p:notesMasterIdLst>
    <p:notesMasterId r:id="rId60"/>
  </p:notesMasterIdLst>
  <p:sldIdLst>
    <p:sldId id="449" r:id="rId2"/>
    <p:sldId id="366" r:id="rId3"/>
    <p:sldId id="259" r:id="rId4"/>
    <p:sldId id="624" r:id="rId5"/>
    <p:sldId id="346" r:id="rId6"/>
    <p:sldId id="515" r:id="rId7"/>
    <p:sldId id="621" r:id="rId8"/>
    <p:sldId id="586" r:id="rId9"/>
    <p:sldId id="486" r:id="rId10"/>
    <p:sldId id="488" r:id="rId11"/>
    <p:sldId id="374" r:id="rId12"/>
    <p:sldId id="626" r:id="rId13"/>
    <p:sldId id="552" r:id="rId14"/>
    <p:sldId id="479" r:id="rId15"/>
    <p:sldId id="480" r:id="rId16"/>
    <p:sldId id="393" r:id="rId17"/>
    <p:sldId id="564" r:id="rId18"/>
    <p:sldId id="481" r:id="rId19"/>
    <p:sldId id="569" r:id="rId20"/>
    <p:sldId id="584" r:id="rId21"/>
    <p:sldId id="630" r:id="rId22"/>
    <p:sldId id="571" r:id="rId23"/>
    <p:sldId id="572" r:id="rId24"/>
    <p:sldId id="631" r:id="rId25"/>
    <p:sldId id="555" r:id="rId26"/>
    <p:sldId id="585" r:id="rId27"/>
    <p:sldId id="632" r:id="rId28"/>
    <p:sldId id="452" r:id="rId29"/>
    <p:sldId id="588" r:id="rId30"/>
    <p:sldId id="633" r:id="rId31"/>
    <p:sldId id="453" r:id="rId32"/>
    <p:sldId id="589" r:id="rId33"/>
    <p:sldId id="634" r:id="rId34"/>
    <p:sldId id="454" r:id="rId35"/>
    <p:sldId id="619" r:id="rId36"/>
    <p:sldId id="635" r:id="rId37"/>
    <p:sldId id="636" r:id="rId38"/>
    <p:sldId id="637" r:id="rId39"/>
    <p:sldId id="638" r:id="rId40"/>
    <p:sldId id="639" r:id="rId41"/>
    <p:sldId id="640" r:id="rId42"/>
    <p:sldId id="641" r:id="rId43"/>
    <p:sldId id="642" r:id="rId44"/>
    <p:sldId id="643" r:id="rId45"/>
    <p:sldId id="644" r:id="rId46"/>
    <p:sldId id="645" r:id="rId47"/>
    <p:sldId id="646" r:id="rId48"/>
    <p:sldId id="647" r:id="rId49"/>
    <p:sldId id="648" r:id="rId50"/>
    <p:sldId id="649" r:id="rId51"/>
    <p:sldId id="650" r:id="rId52"/>
    <p:sldId id="574" r:id="rId53"/>
    <p:sldId id="651" r:id="rId54"/>
    <p:sldId id="652" r:id="rId55"/>
    <p:sldId id="653" r:id="rId56"/>
    <p:sldId id="583" r:id="rId57"/>
    <p:sldId id="577" r:id="rId58"/>
    <p:sldId id="368" r:id="rId59"/>
  </p:sldIdLst>
  <p:sldSz cx="9144000" cy="6858000" type="screen4x3"/>
  <p:notesSz cx="6789738"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0000"/>
    <a:srgbClr val="FF9900"/>
    <a:srgbClr val="D09E00"/>
    <a:srgbClr val="A16B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311" autoAdjust="0"/>
    <p:restoredTop sz="95501" autoAdjust="0"/>
  </p:normalViewPr>
  <p:slideViewPr>
    <p:cSldViewPr>
      <p:cViewPr varScale="1">
        <p:scale>
          <a:sx n="109" d="100"/>
          <a:sy n="109" d="100"/>
        </p:scale>
        <p:origin x="132" y="102"/>
      </p:cViewPr>
      <p:guideLst>
        <p:guide orient="horz" pos="2160"/>
        <p:guide pos="2880"/>
      </p:guideLst>
    </p:cSldViewPr>
  </p:slideViewPr>
  <p:outlineViewPr>
    <p:cViewPr>
      <p:scale>
        <a:sx n="33" d="100"/>
        <a:sy n="33" d="100"/>
      </p:scale>
      <p:origin x="132" y="84"/>
    </p:cViewPr>
  </p:outlineViewPr>
  <p:notesTextViewPr>
    <p:cViewPr>
      <p:scale>
        <a:sx n="100" d="100"/>
        <a:sy n="100" d="100"/>
      </p:scale>
      <p:origin x="0" y="0"/>
    </p:cViewPr>
  </p:notesTextViewPr>
  <p:sorterViewPr>
    <p:cViewPr>
      <p:scale>
        <a:sx n="66" d="100"/>
        <a:sy n="66" d="100"/>
      </p:scale>
      <p:origin x="0" y="5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79"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48100" y="0"/>
            <a:ext cx="2941638" cy="496888"/>
          </a:xfrm>
          <a:prstGeom prst="rect">
            <a:avLst/>
          </a:prstGeom>
        </p:spPr>
        <p:txBody>
          <a:bodyPr vert="horz" lIns="91440" tIns="45720" rIns="91440" bIns="45720" rtlCol="1"/>
          <a:lstStyle>
            <a:lvl1pPr algn="r" rtl="1" eaLnBrk="1" fontAlgn="auto" hangingPunct="1">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2941637" cy="496888"/>
          </a:xfrm>
          <a:prstGeom prst="rect">
            <a:avLst/>
          </a:prstGeom>
        </p:spPr>
        <p:txBody>
          <a:bodyPr vert="horz" lIns="91440" tIns="45720" rIns="91440" bIns="45720" rtlCol="1"/>
          <a:lstStyle>
            <a:lvl1pPr algn="l" rtl="1" eaLnBrk="1" fontAlgn="auto" hangingPunct="1">
              <a:spcBef>
                <a:spcPts val="0"/>
              </a:spcBef>
              <a:spcAft>
                <a:spcPts val="0"/>
              </a:spcAft>
              <a:defRPr sz="1200">
                <a:latin typeface="+mn-lt"/>
                <a:cs typeface="+mn-cs"/>
              </a:defRPr>
            </a:lvl1pPr>
          </a:lstStyle>
          <a:p>
            <a:pPr>
              <a:defRPr/>
            </a:pPr>
            <a:fld id="{E672BF62-405B-4288-9006-0CF454A302DF}" type="datetimeFigureOut">
              <a:rPr lang="fa-IR"/>
              <a:pPr>
                <a:defRPr/>
              </a:pPr>
              <a:t>06/12/1440</a:t>
            </a:fld>
            <a:endParaRPr lang="fa-IR"/>
          </a:p>
        </p:txBody>
      </p:sp>
      <p:sp>
        <p:nvSpPr>
          <p:cNvPr id="4" name="Slide Image Placeholder 3"/>
          <p:cNvSpPr>
            <a:spLocks noGrp="1" noRot="1" noChangeAspect="1"/>
          </p:cNvSpPr>
          <p:nvPr>
            <p:ph type="sldImg" idx="2"/>
          </p:nvPr>
        </p:nvSpPr>
        <p:spPr>
          <a:xfrm>
            <a:off x="912813" y="744538"/>
            <a:ext cx="4964112" cy="3724275"/>
          </a:xfrm>
          <a:prstGeom prst="rect">
            <a:avLst/>
          </a:prstGeom>
          <a:noFill/>
          <a:ln w="12700">
            <a:solidFill>
              <a:prstClr val="black"/>
            </a:solidFill>
          </a:ln>
        </p:spPr>
        <p:txBody>
          <a:bodyPr vert="horz" lIns="91440" tIns="45720" rIns="91440" bIns="45720" rtlCol="1" anchor="ctr"/>
          <a:lstStyle/>
          <a:p>
            <a:pPr lvl="0"/>
            <a:endParaRPr lang="fa-IR" noProof="0"/>
          </a:p>
        </p:txBody>
      </p:sp>
      <p:sp>
        <p:nvSpPr>
          <p:cNvPr id="5" name="Notes Placeholder 4"/>
          <p:cNvSpPr>
            <a:spLocks noGrp="1"/>
          </p:cNvSpPr>
          <p:nvPr>
            <p:ph type="body" sz="quarter" idx="3"/>
          </p:nvPr>
        </p:nvSpPr>
        <p:spPr>
          <a:xfrm>
            <a:off x="679450" y="4716463"/>
            <a:ext cx="5430838" cy="4468812"/>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3848100" y="9431338"/>
            <a:ext cx="2941638" cy="496887"/>
          </a:xfrm>
          <a:prstGeom prst="rect">
            <a:avLst/>
          </a:prstGeom>
        </p:spPr>
        <p:txBody>
          <a:bodyPr vert="horz" lIns="91440" tIns="45720" rIns="91440" bIns="45720" rtlCol="1" anchor="b"/>
          <a:lstStyle>
            <a:lvl1pPr algn="r" rtl="1" eaLnBrk="1" fontAlgn="auto" hangingPunct="1">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9431338"/>
            <a:ext cx="2941637" cy="496887"/>
          </a:xfrm>
          <a:prstGeom prst="rect">
            <a:avLst/>
          </a:prstGeom>
        </p:spPr>
        <p:txBody>
          <a:bodyPr vert="horz" lIns="91440" tIns="45720" rIns="91440" bIns="45720" rtlCol="1" anchor="b"/>
          <a:lstStyle>
            <a:lvl1pPr algn="l" rtl="1" eaLnBrk="1" fontAlgn="auto" hangingPunct="1">
              <a:spcBef>
                <a:spcPts val="0"/>
              </a:spcBef>
              <a:spcAft>
                <a:spcPts val="0"/>
              </a:spcAft>
              <a:defRPr sz="1200">
                <a:latin typeface="+mn-lt"/>
                <a:cs typeface="+mn-cs"/>
              </a:defRPr>
            </a:lvl1pPr>
          </a:lstStyle>
          <a:p>
            <a:pPr>
              <a:defRPr/>
            </a:pPr>
            <a:fld id="{F3529A89-BB7F-4361-99B1-6357E36F42B1}" type="slidenum">
              <a:rPr lang="fa-IR"/>
              <a:pPr>
                <a:defRPr/>
              </a:pPr>
              <a:t>‹#›</a:t>
            </a:fld>
            <a:endParaRPr lang="fa-IR"/>
          </a:p>
        </p:txBody>
      </p:sp>
    </p:spTree>
    <p:extLst>
      <p:ext uri="{BB962C8B-B14F-4D97-AF65-F5344CB8AC3E}">
        <p14:creationId xmlns:p14="http://schemas.microsoft.com/office/powerpoint/2010/main" val="458732605"/>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8887E3C1-298D-4229-A0B1-10D36366D73C}" type="slidenum">
              <a:rPr lang="fa-IR" smtClean="0"/>
              <a:pPr>
                <a:defRPr/>
              </a:pPr>
              <a:t>2</a:t>
            </a:fld>
            <a:endParaRPr lang="fa-IR"/>
          </a:p>
        </p:txBody>
      </p:sp>
    </p:spTree>
    <p:extLst>
      <p:ext uri="{BB962C8B-B14F-4D97-AF65-F5344CB8AC3E}">
        <p14:creationId xmlns:p14="http://schemas.microsoft.com/office/powerpoint/2010/main" val="3699496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en-US"/>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041EF7D2-F542-485E-A4D8-263D29068CD0}" type="slidenum">
              <a:rPr lang="fa-IR" altLang="en-US" smtClean="0"/>
              <a:pPr algn="l" fontAlgn="base">
                <a:spcBef>
                  <a:spcPct val="0"/>
                </a:spcBef>
                <a:spcAft>
                  <a:spcPct val="0"/>
                </a:spcAft>
              </a:pPr>
              <a:t>3</a:t>
            </a:fld>
            <a:endParaRPr lang="fa-IR" altLang="en-US"/>
          </a:p>
        </p:txBody>
      </p:sp>
    </p:spTree>
    <p:extLst>
      <p:ext uri="{BB962C8B-B14F-4D97-AF65-F5344CB8AC3E}">
        <p14:creationId xmlns:p14="http://schemas.microsoft.com/office/powerpoint/2010/main" val="2406079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en-US"/>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9DA9D8F1-6D6C-400B-A8AB-020A2706469B}" type="slidenum">
              <a:rPr lang="fa-IR" altLang="en-US" smtClean="0"/>
              <a:pPr algn="l" fontAlgn="base">
                <a:spcBef>
                  <a:spcPct val="0"/>
                </a:spcBef>
                <a:spcAft>
                  <a:spcPct val="0"/>
                </a:spcAft>
              </a:pPr>
              <a:t>5</a:t>
            </a:fld>
            <a:endParaRPr lang="fa-IR" altLang="en-US"/>
          </a:p>
        </p:txBody>
      </p:sp>
    </p:spTree>
    <p:extLst>
      <p:ext uri="{BB962C8B-B14F-4D97-AF65-F5344CB8AC3E}">
        <p14:creationId xmlns:p14="http://schemas.microsoft.com/office/powerpoint/2010/main" val="1650824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6C2D32C-39F8-4712-B6D9-D848B76B000F}" type="slidenum">
              <a:rPr lang="fa-IR" smtClean="0"/>
              <a:pPr>
                <a:defRPr/>
              </a:pPr>
              <a:t>16</a:t>
            </a:fld>
            <a:endParaRPr lang="fa-IR"/>
          </a:p>
        </p:txBody>
      </p:sp>
    </p:spTree>
    <p:extLst>
      <p:ext uri="{BB962C8B-B14F-4D97-AF65-F5344CB8AC3E}">
        <p14:creationId xmlns:p14="http://schemas.microsoft.com/office/powerpoint/2010/main" val="3370844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en-US" smtClean="0"/>
              <a:t>Click to edit Master title style</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pPr>
              <a:defRPr/>
            </a:pPr>
            <a:fld id="{FEB22C12-C6E9-4194-A4FA-1D19533DA4FC}" type="datetimeFigureOut">
              <a:rPr lang="fa-IR" smtClean="0"/>
              <a:pPr>
                <a:defRPr/>
              </a:pPr>
              <a:t>06/12/1440</a:t>
            </a:fld>
            <a:endParaRPr lang="fa-IR"/>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pPr>
              <a:defRPr/>
            </a:pPr>
            <a:endParaRPr lang="fa-IR"/>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pPr>
              <a:defRPr/>
            </a:pPr>
            <a:fld id="{33866603-856D-464F-97F4-6120CD2EE144}" type="slidenum">
              <a:rPr lang="fa-IR" smtClean="0"/>
              <a:pPr>
                <a:defRPr/>
              </a:pPr>
              <a:t>‹#›</a:t>
            </a:fld>
            <a:endParaRPr lang="fa-IR"/>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18870917"/>
      </p:ext>
    </p:extLst>
  </p:cSld>
  <p:clrMapOvr>
    <a:masterClrMapping/>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692DA344-87DB-4DB2-9AF2-52266EFE9678}" type="datetimeFigureOut">
              <a:rPr lang="fa-IR" smtClean="0"/>
              <a:pPr>
                <a:defRPr/>
              </a:pPr>
              <a:t>06/12/1440</a:t>
            </a:fld>
            <a:endParaRPr lang="fa-IR"/>
          </a:p>
        </p:txBody>
      </p:sp>
      <p:sp>
        <p:nvSpPr>
          <p:cNvPr id="5" name="Footer Placeholder 4"/>
          <p:cNvSpPr>
            <a:spLocks noGrp="1"/>
          </p:cNvSpPr>
          <p:nvPr>
            <p:ph type="ftr" sz="quarter" idx="11"/>
          </p:nvPr>
        </p:nvSpPr>
        <p:spPr/>
        <p:txBody>
          <a:bodyPr/>
          <a:lstStyle/>
          <a:p>
            <a:pPr>
              <a:defRPr/>
            </a:pPr>
            <a:endParaRPr lang="fa-IR"/>
          </a:p>
        </p:txBody>
      </p:sp>
      <p:sp>
        <p:nvSpPr>
          <p:cNvPr id="6" name="Slide Number Placeholder 5"/>
          <p:cNvSpPr>
            <a:spLocks noGrp="1"/>
          </p:cNvSpPr>
          <p:nvPr>
            <p:ph type="sldNum" sz="quarter" idx="12"/>
          </p:nvPr>
        </p:nvSpPr>
        <p:spPr/>
        <p:txBody>
          <a:bodyPr/>
          <a:lstStyle/>
          <a:p>
            <a:pPr>
              <a:defRPr/>
            </a:pPr>
            <a:fld id="{8567157A-77FF-4CA6-AED9-E126A21E0993}" type="slidenum">
              <a:rPr lang="fa-IR" smtClean="0"/>
              <a:pPr>
                <a:defRPr/>
              </a:pPr>
              <a:t>‹#›</a:t>
            </a:fld>
            <a:endParaRPr lang="fa-IR"/>
          </a:p>
        </p:txBody>
      </p:sp>
    </p:spTree>
    <p:extLst>
      <p:ext uri="{BB962C8B-B14F-4D97-AF65-F5344CB8AC3E}">
        <p14:creationId xmlns:p14="http://schemas.microsoft.com/office/powerpoint/2010/main" val="3292522326"/>
      </p:ext>
    </p:extLst>
  </p:cSld>
  <p:clrMapOvr>
    <a:masterClrMapping/>
  </p:clrMapOvr>
  <p:transition>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A94BC8EC-DD32-46EC-AD98-E778941659E3}" type="datetimeFigureOut">
              <a:rPr lang="fa-IR" smtClean="0"/>
              <a:pPr>
                <a:defRPr/>
              </a:pPr>
              <a:t>06/12/1440</a:t>
            </a:fld>
            <a:endParaRPr lang="fa-IR"/>
          </a:p>
        </p:txBody>
      </p:sp>
      <p:sp>
        <p:nvSpPr>
          <p:cNvPr id="5" name="Footer Placeholder 4"/>
          <p:cNvSpPr>
            <a:spLocks noGrp="1"/>
          </p:cNvSpPr>
          <p:nvPr>
            <p:ph type="ftr" sz="quarter" idx="11"/>
          </p:nvPr>
        </p:nvSpPr>
        <p:spPr/>
        <p:txBody>
          <a:bodyPr/>
          <a:lstStyle/>
          <a:p>
            <a:pPr>
              <a:defRPr/>
            </a:pPr>
            <a:endParaRPr lang="fa-IR"/>
          </a:p>
        </p:txBody>
      </p:sp>
      <p:sp>
        <p:nvSpPr>
          <p:cNvPr id="6" name="Slide Number Placeholder 5"/>
          <p:cNvSpPr>
            <a:spLocks noGrp="1"/>
          </p:cNvSpPr>
          <p:nvPr>
            <p:ph type="sldNum" sz="quarter" idx="12"/>
          </p:nvPr>
        </p:nvSpPr>
        <p:spPr/>
        <p:txBody>
          <a:bodyPr/>
          <a:lstStyle/>
          <a:p>
            <a:pPr>
              <a:defRPr/>
            </a:pPr>
            <a:fld id="{4109F325-9E3D-455C-B5D2-82F6A46590BE}" type="slidenum">
              <a:rPr lang="fa-IR" smtClean="0"/>
              <a:pPr>
                <a:defRPr/>
              </a:pPr>
              <a:t>‹#›</a:t>
            </a:fld>
            <a:endParaRPr lang="fa-IR"/>
          </a:p>
        </p:txBody>
      </p:sp>
    </p:spTree>
    <p:extLst>
      <p:ext uri="{BB962C8B-B14F-4D97-AF65-F5344CB8AC3E}">
        <p14:creationId xmlns:p14="http://schemas.microsoft.com/office/powerpoint/2010/main" val="4042302401"/>
      </p:ext>
    </p:extLst>
  </p:cSld>
  <p:clrMapOvr>
    <a:masterClrMapping/>
  </p:clrMapOvr>
  <p:transition>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470881C-7B50-4E63-8F5B-E5F269F4A85C}" type="datetimeFigureOut">
              <a:rPr lang="fa-IR" smtClean="0"/>
              <a:pPr>
                <a:defRPr/>
              </a:pPr>
              <a:t>06/12/1440</a:t>
            </a:fld>
            <a:endParaRPr lang="fa-IR"/>
          </a:p>
        </p:txBody>
      </p:sp>
      <p:sp>
        <p:nvSpPr>
          <p:cNvPr id="5" name="Footer Placeholder 4"/>
          <p:cNvSpPr>
            <a:spLocks noGrp="1"/>
          </p:cNvSpPr>
          <p:nvPr>
            <p:ph type="ftr" sz="quarter" idx="11"/>
          </p:nvPr>
        </p:nvSpPr>
        <p:spPr/>
        <p:txBody>
          <a:bodyPr/>
          <a:lstStyle/>
          <a:p>
            <a:pPr>
              <a:defRPr/>
            </a:pPr>
            <a:endParaRPr lang="fa-IR"/>
          </a:p>
        </p:txBody>
      </p:sp>
      <p:sp>
        <p:nvSpPr>
          <p:cNvPr id="6" name="Slide Number Placeholder 5"/>
          <p:cNvSpPr>
            <a:spLocks noGrp="1"/>
          </p:cNvSpPr>
          <p:nvPr>
            <p:ph type="sldNum" sz="quarter" idx="12"/>
          </p:nvPr>
        </p:nvSpPr>
        <p:spPr/>
        <p:txBody>
          <a:bodyPr/>
          <a:lstStyle/>
          <a:p>
            <a:pPr>
              <a:defRPr/>
            </a:pPr>
            <a:fld id="{707B290A-D172-426E-ACDC-B05A4BEDF779}" type="slidenum">
              <a:rPr lang="fa-IR" smtClean="0"/>
              <a:pPr>
                <a:defRPr/>
              </a:pPr>
              <a:t>‹#›</a:t>
            </a:fld>
            <a:endParaRPr lang="fa-IR"/>
          </a:p>
        </p:txBody>
      </p:sp>
    </p:spTree>
    <p:extLst>
      <p:ext uri="{BB962C8B-B14F-4D97-AF65-F5344CB8AC3E}">
        <p14:creationId xmlns:p14="http://schemas.microsoft.com/office/powerpoint/2010/main" val="3572748245"/>
      </p:ext>
    </p:extLst>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pPr>
              <a:defRPr/>
            </a:pPr>
            <a:fld id="{876C54EE-4FAB-409D-94B5-DD38C58746A3}" type="datetimeFigureOut">
              <a:rPr lang="fa-IR" smtClean="0"/>
              <a:pPr>
                <a:defRPr/>
              </a:pPr>
              <a:t>06/12/1440</a:t>
            </a:fld>
            <a:endParaRPr lang="fa-IR"/>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pPr>
              <a:defRPr/>
            </a:pPr>
            <a:endParaRPr lang="fa-IR"/>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pPr>
              <a:defRPr/>
            </a:pPr>
            <a:fld id="{34095294-E247-4D7A-A5D8-F92DCC337A3D}" type="slidenum">
              <a:rPr lang="fa-IR" smtClean="0"/>
              <a:pPr>
                <a:defRPr/>
              </a:pPr>
              <a:t>‹#›</a:t>
            </a:fld>
            <a:endParaRPr lang="fa-IR"/>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5765419"/>
      </p:ext>
    </p:extLst>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9C62DD78-3970-47AC-9741-52E3AD019F7F}" type="datetimeFigureOut">
              <a:rPr lang="fa-IR" smtClean="0"/>
              <a:pPr>
                <a:defRPr/>
              </a:pPr>
              <a:t>06/12/1440</a:t>
            </a:fld>
            <a:endParaRPr lang="fa-IR"/>
          </a:p>
        </p:txBody>
      </p:sp>
      <p:sp>
        <p:nvSpPr>
          <p:cNvPr id="6" name="Footer Placeholder 5"/>
          <p:cNvSpPr>
            <a:spLocks noGrp="1"/>
          </p:cNvSpPr>
          <p:nvPr>
            <p:ph type="ftr" sz="quarter" idx="11"/>
          </p:nvPr>
        </p:nvSpPr>
        <p:spPr/>
        <p:txBody>
          <a:bodyPr/>
          <a:lstStyle/>
          <a:p>
            <a:pPr>
              <a:defRPr/>
            </a:pPr>
            <a:endParaRPr lang="fa-IR"/>
          </a:p>
        </p:txBody>
      </p:sp>
      <p:sp>
        <p:nvSpPr>
          <p:cNvPr id="7" name="Slide Number Placeholder 6"/>
          <p:cNvSpPr>
            <a:spLocks noGrp="1"/>
          </p:cNvSpPr>
          <p:nvPr>
            <p:ph type="sldNum" sz="quarter" idx="12"/>
          </p:nvPr>
        </p:nvSpPr>
        <p:spPr/>
        <p:txBody>
          <a:bodyPr/>
          <a:lstStyle/>
          <a:p>
            <a:pPr>
              <a:defRPr/>
            </a:pPr>
            <a:fld id="{6A1DDB60-71F3-4B41-BF0B-CAF57521AA78}" type="slidenum">
              <a:rPr lang="fa-IR" smtClean="0"/>
              <a:pPr>
                <a:defRPr/>
              </a:pPr>
              <a:t>‹#›</a:t>
            </a:fld>
            <a:endParaRPr lang="fa-IR"/>
          </a:p>
        </p:txBody>
      </p:sp>
    </p:spTree>
    <p:extLst>
      <p:ext uri="{BB962C8B-B14F-4D97-AF65-F5344CB8AC3E}">
        <p14:creationId xmlns:p14="http://schemas.microsoft.com/office/powerpoint/2010/main" val="3118833721"/>
      </p:ext>
    </p:extLst>
  </p:cSld>
  <p:clrMapOvr>
    <a:masterClrMapping/>
  </p:clrMapOvr>
  <p:transition>
    <p:random/>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941832" y="2909102"/>
            <a:ext cx="361188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75398" y="2909102"/>
            <a:ext cx="361188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B9595E0E-6D20-41D6-A9F4-F8FBB06FDFA3}" type="datetimeFigureOut">
              <a:rPr lang="fa-IR" smtClean="0"/>
              <a:pPr>
                <a:defRPr/>
              </a:pPr>
              <a:t>06/12/1440</a:t>
            </a:fld>
            <a:endParaRPr lang="fa-IR"/>
          </a:p>
        </p:txBody>
      </p:sp>
      <p:sp>
        <p:nvSpPr>
          <p:cNvPr id="8" name="Footer Placeholder 7"/>
          <p:cNvSpPr>
            <a:spLocks noGrp="1"/>
          </p:cNvSpPr>
          <p:nvPr>
            <p:ph type="ftr" sz="quarter" idx="11"/>
          </p:nvPr>
        </p:nvSpPr>
        <p:spPr/>
        <p:txBody>
          <a:bodyPr/>
          <a:lstStyle/>
          <a:p>
            <a:pPr>
              <a:defRPr/>
            </a:pPr>
            <a:endParaRPr lang="fa-IR"/>
          </a:p>
        </p:txBody>
      </p:sp>
      <p:sp>
        <p:nvSpPr>
          <p:cNvPr id="9" name="Slide Number Placeholder 8"/>
          <p:cNvSpPr>
            <a:spLocks noGrp="1"/>
          </p:cNvSpPr>
          <p:nvPr>
            <p:ph type="sldNum" sz="quarter" idx="12"/>
          </p:nvPr>
        </p:nvSpPr>
        <p:spPr/>
        <p:txBody>
          <a:bodyPr/>
          <a:lstStyle/>
          <a:p>
            <a:pPr>
              <a:defRPr/>
            </a:pPr>
            <a:fld id="{A0AC3536-5C07-4603-BCD2-BEA1A278535B}" type="slidenum">
              <a:rPr lang="fa-IR" smtClean="0"/>
              <a:pPr>
                <a:defRPr/>
              </a:pPr>
              <a:t>‹#›</a:t>
            </a:fld>
            <a:endParaRPr lang="fa-IR"/>
          </a:p>
        </p:txBody>
      </p:sp>
    </p:spTree>
    <p:extLst>
      <p:ext uri="{BB962C8B-B14F-4D97-AF65-F5344CB8AC3E}">
        <p14:creationId xmlns:p14="http://schemas.microsoft.com/office/powerpoint/2010/main" val="442023817"/>
      </p:ext>
    </p:extLst>
  </p:cSld>
  <p:clrMapOvr>
    <a:masterClrMapping/>
  </p:clrMapOvr>
  <p:transition>
    <p:random/>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6D649575-F15B-44DA-BBBD-3CBAE4E840F8}" type="datetimeFigureOut">
              <a:rPr lang="fa-IR" smtClean="0"/>
              <a:pPr>
                <a:defRPr/>
              </a:pPr>
              <a:t>06/12/1440</a:t>
            </a:fld>
            <a:endParaRPr lang="fa-IR"/>
          </a:p>
        </p:txBody>
      </p:sp>
      <p:sp>
        <p:nvSpPr>
          <p:cNvPr id="4" name="Footer Placeholder 3"/>
          <p:cNvSpPr>
            <a:spLocks noGrp="1"/>
          </p:cNvSpPr>
          <p:nvPr>
            <p:ph type="ftr" sz="quarter" idx="11"/>
          </p:nvPr>
        </p:nvSpPr>
        <p:spPr/>
        <p:txBody>
          <a:bodyPr/>
          <a:lstStyle/>
          <a:p>
            <a:pPr>
              <a:defRPr/>
            </a:pPr>
            <a:endParaRPr lang="fa-IR"/>
          </a:p>
        </p:txBody>
      </p:sp>
      <p:sp>
        <p:nvSpPr>
          <p:cNvPr id="5" name="Slide Number Placeholder 4"/>
          <p:cNvSpPr>
            <a:spLocks noGrp="1"/>
          </p:cNvSpPr>
          <p:nvPr>
            <p:ph type="sldNum" sz="quarter" idx="12"/>
          </p:nvPr>
        </p:nvSpPr>
        <p:spPr/>
        <p:txBody>
          <a:bodyPr/>
          <a:lstStyle/>
          <a:p>
            <a:pPr>
              <a:defRPr/>
            </a:pPr>
            <a:fld id="{CDB7AD6C-C33A-4193-8D94-461FAD5A2D33}" type="slidenum">
              <a:rPr lang="fa-IR" smtClean="0"/>
              <a:pPr>
                <a:defRPr/>
              </a:pPr>
              <a:t>‹#›</a:t>
            </a:fld>
            <a:endParaRPr lang="fa-IR"/>
          </a:p>
        </p:txBody>
      </p:sp>
    </p:spTree>
    <p:extLst>
      <p:ext uri="{BB962C8B-B14F-4D97-AF65-F5344CB8AC3E}">
        <p14:creationId xmlns:p14="http://schemas.microsoft.com/office/powerpoint/2010/main" val="2095286354"/>
      </p:ext>
    </p:extLst>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058B7D1-93D3-403A-A26D-027E0E9348CD}" type="datetimeFigureOut">
              <a:rPr lang="fa-IR" smtClean="0"/>
              <a:pPr>
                <a:defRPr/>
              </a:pPr>
              <a:t>06/12/1440</a:t>
            </a:fld>
            <a:endParaRPr lang="fa-IR"/>
          </a:p>
        </p:txBody>
      </p:sp>
      <p:sp>
        <p:nvSpPr>
          <p:cNvPr id="3" name="Footer Placeholder 2"/>
          <p:cNvSpPr>
            <a:spLocks noGrp="1"/>
          </p:cNvSpPr>
          <p:nvPr>
            <p:ph type="ftr" sz="quarter" idx="11"/>
          </p:nvPr>
        </p:nvSpPr>
        <p:spPr/>
        <p:txBody>
          <a:bodyPr/>
          <a:lstStyle/>
          <a:p>
            <a:pPr>
              <a:defRPr/>
            </a:pPr>
            <a:endParaRPr lang="fa-IR"/>
          </a:p>
        </p:txBody>
      </p:sp>
      <p:sp>
        <p:nvSpPr>
          <p:cNvPr id="4" name="Slide Number Placeholder 3"/>
          <p:cNvSpPr>
            <a:spLocks noGrp="1"/>
          </p:cNvSpPr>
          <p:nvPr>
            <p:ph type="sldNum" sz="quarter" idx="12"/>
          </p:nvPr>
        </p:nvSpPr>
        <p:spPr/>
        <p:txBody>
          <a:bodyPr/>
          <a:lstStyle/>
          <a:p>
            <a:pPr>
              <a:defRPr/>
            </a:pPr>
            <a:fld id="{29243404-1B84-4436-9D0E-B111B140A0E2}" type="slidenum">
              <a:rPr lang="fa-IR" smtClean="0"/>
              <a:pPr>
                <a:defRPr/>
              </a:pPr>
              <a:t>‹#›</a:t>
            </a:fld>
            <a:endParaRPr lang="fa-IR"/>
          </a:p>
        </p:txBody>
      </p:sp>
    </p:spTree>
    <p:extLst>
      <p:ext uri="{BB962C8B-B14F-4D97-AF65-F5344CB8AC3E}">
        <p14:creationId xmlns:p14="http://schemas.microsoft.com/office/powerpoint/2010/main" val="1021070881"/>
      </p:ext>
    </p:extLst>
  </p:cSld>
  <p:clrMapOvr>
    <a:masterClrMapping/>
  </p:clrMapOvr>
  <p:transition>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73789" y="6375679"/>
            <a:ext cx="925016" cy="348462"/>
          </a:xfrm>
        </p:spPr>
        <p:txBody>
          <a:bodyPr/>
          <a:lstStyle/>
          <a:p>
            <a:pPr>
              <a:defRPr/>
            </a:pPr>
            <a:fld id="{6EDD0CF7-1351-4D7D-90DC-B12BE363DEEF}" type="datetimeFigureOut">
              <a:rPr lang="fa-IR" smtClean="0"/>
              <a:pPr>
                <a:defRPr/>
              </a:pPr>
              <a:t>06/12/1440</a:t>
            </a:fld>
            <a:endParaRPr lang="fa-IR"/>
          </a:p>
        </p:txBody>
      </p:sp>
      <p:sp>
        <p:nvSpPr>
          <p:cNvPr id="6" name="Footer Placeholder 5"/>
          <p:cNvSpPr>
            <a:spLocks noGrp="1"/>
          </p:cNvSpPr>
          <p:nvPr>
            <p:ph type="ftr" sz="quarter" idx="11"/>
          </p:nvPr>
        </p:nvSpPr>
        <p:spPr>
          <a:xfrm>
            <a:off x="1577716" y="6375679"/>
            <a:ext cx="2611634" cy="345796"/>
          </a:xfrm>
        </p:spPr>
        <p:txBody>
          <a:bodyPr/>
          <a:lstStyle/>
          <a:p>
            <a:pPr>
              <a:defRPr/>
            </a:pPr>
            <a:endParaRPr lang="fa-IR"/>
          </a:p>
        </p:txBody>
      </p:sp>
      <p:sp>
        <p:nvSpPr>
          <p:cNvPr id="7" name="Slide Number Placeholder 6"/>
          <p:cNvSpPr>
            <a:spLocks noGrp="1"/>
          </p:cNvSpPr>
          <p:nvPr>
            <p:ph type="sldNum" sz="quarter" idx="12"/>
          </p:nvPr>
        </p:nvSpPr>
        <p:spPr>
          <a:xfrm>
            <a:off x="4268261" y="6375679"/>
            <a:ext cx="924342" cy="345796"/>
          </a:xfrm>
        </p:spPr>
        <p:txBody>
          <a:bodyPr/>
          <a:lstStyle/>
          <a:p>
            <a:pPr>
              <a:defRPr/>
            </a:pPr>
            <a:fld id="{300ABD84-1A7C-4B06-A2E5-21C06E838B1A}" type="slidenum">
              <a:rPr lang="fa-IR" smtClean="0"/>
              <a:pPr>
                <a:defRPr/>
              </a:pPr>
              <a:t>‹#›</a:t>
            </a:fld>
            <a:endParaRPr lang="fa-IR"/>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13323036"/>
      </p:ext>
    </p:extLst>
  </p:cSld>
  <p:clrMapOvr>
    <a:masterClrMapping/>
  </p:clrMapOvr>
  <p:transition>
    <p:random/>
  </p:transition>
  <p:timing>
    <p:tnLst>
      <p:par>
        <p:cTn id="1" dur="indefinite" restart="never" nodeType="tmRoot"/>
      </p:par>
    </p:tnLst>
  </p:timing>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74463" y="6375679"/>
            <a:ext cx="924342" cy="348462"/>
          </a:xfrm>
        </p:spPr>
        <p:txBody>
          <a:bodyPr/>
          <a:lstStyle/>
          <a:p>
            <a:pPr>
              <a:defRPr/>
            </a:pPr>
            <a:fld id="{2A6429C6-D237-4B4A-AF49-9F71DB716545}" type="datetimeFigureOut">
              <a:rPr lang="fa-IR" smtClean="0"/>
              <a:pPr>
                <a:defRPr/>
              </a:pPr>
              <a:t>06/12/1440</a:t>
            </a:fld>
            <a:endParaRPr lang="fa-IR"/>
          </a:p>
        </p:txBody>
      </p:sp>
      <p:sp>
        <p:nvSpPr>
          <p:cNvPr id="6" name="Footer Placeholder 5"/>
          <p:cNvSpPr>
            <a:spLocks noGrp="1"/>
          </p:cNvSpPr>
          <p:nvPr>
            <p:ph type="ftr" sz="quarter" idx="11"/>
          </p:nvPr>
        </p:nvSpPr>
        <p:spPr>
          <a:xfrm>
            <a:off x="1577716" y="6375679"/>
            <a:ext cx="2611634" cy="345796"/>
          </a:xfrm>
        </p:spPr>
        <p:txBody>
          <a:bodyPr/>
          <a:lstStyle/>
          <a:p>
            <a:pPr>
              <a:defRPr/>
            </a:pPr>
            <a:endParaRPr lang="en-US"/>
          </a:p>
        </p:txBody>
      </p:sp>
      <p:sp>
        <p:nvSpPr>
          <p:cNvPr id="7" name="Slide Number Placeholder 6"/>
          <p:cNvSpPr>
            <a:spLocks noGrp="1"/>
          </p:cNvSpPr>
          <p:nvPr>
            <p:ph type="sldNum" sz="quarter" idx="12"/>
          </p:nvPr>
        </p:nvSpPr>
        <p:spPr>
          <a:xfrm>
            <a:off x="4256153" y="6375679"/>
            <a:ext cx="947460" cy="345796"/>
          </a:xfrm>
        </p:spPr>
        <p:txBody>
          <a:bodyPr/>
          <a:lstStyle/>
          <a:p>
            <a:pPr>
              <a:defRPr/>
            </a:pPr>
            <a:fld id="{7A93609A-158D-47E5-8A41-288C362C0714}" type="slidenum">
              <a:rPr lang="fa-IR" smtClean="0"/>
              <a:pPr>
                <a:defRPr/>
              </a:pPr>
              <a:t>‹#›</a:t>
            </a:fld>
            <a:endParaRPr lang="fa-IR"/>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53873924"/>
      </p:ext>
    </p:extLst>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fld id="{1C69DD8C-16CB-49A6-9135-2E45D6EEC9A9}" type="datetimeFigureOut">
              <a:rPr lang="fa-IR" smtClean="0"/>
              <a:pPr>
                <a:defRPr/>
              </a:pPr>
              <a:t>06/12/1440</a:t>
            </a:fld>
            <a:endParaRPr lang="fa-IR"/>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a:defRPr/>
            </a:pPr>
            <a:endParaRPr lang="fa-IR"/>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9F21E08E-3FE3-48DB-A945-1101FE38C6F0}" type="slidenum">
              <a:rPr lang="fa-IR" smtClean="0"/>
              <a:pPr>
                <a:defRPr/>
              </a:pPr>
              <a:t>‹#›</a:t>
            </a:fld>
            <a:endParaRPr lang="fa-IR"/>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val="3976962303"/>
      </p:ext>
    </p:extLst>
  </p:cSld>
  <p:clrMap bg1="lt1" tx1="dk1" bg2="lt2" tx2="dk2" accent1="accent1" accent2="accent2" accent3="accent3" accent4="accent4" accent5="accent5" accent6="accent6" hlink="hlink" folHlink="folHlink"/>
  <p:sldLayoutIdLst>
    <p:sldLayoutId id="2147484409" r:id="rId1"/>
    <p:sldLayoutId id="2147484410" r:id="rId2"/>
    <p:sldLayoutId id="2147484411" r:id="rId3"/>
    <p:sldLayoutId id="2147484412" r:id="rId4"/>
    <p:sldLayoutId id="2147484413" r:id="rId5"/>
    <p:sldLayoutId id="2147484414" r:id="rId6"/>
    <p:sldLayoutId id="2147484415" r:id="rId7"/>
    <p:sldLayoutId id="2147484416" r:id="rId8"/>
    <p:sldLayoutId id="2147484417" r:id="rId9"/>
    <p:sldLayoutId id="2147484418" r:id="rId10"/>
    <p:sldLayoutId id="2147484419" r:id="rId11"/>
  </p:sldLayoutIdLst>
  <p:transition>
    <p:random/>
  </p:transition>
  <p:timing>
    <p:tnLst>
      <p:par>
        <p:cTn id="1" dur="indefinite" restart="never" nodeType="tmRoot"/>
      </p:par>
    </p:tnLst>
  </p:timing>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pos="594">
          <p15:clr>
            <a:srgbClr val="F26B43"/>
          </p15:clr>
        </p15:guide>
        <p15:guide id="4" pos="5400">
          <p15:clr>
            <a:srgbClr val="F26B43"/>
          </p15:clr>
        </p15:guide>
        <p15:guide id="5" orient="horz" pos="4008">
          <p15:clr>
            <a:srgbClr val="F26B43"/>
          </p15:clr>
        </p15:guide>
        <p15:guide id="6" orient="horz" pos="1440">
          <p15:clr>
            <a:srgbClr val="F26B43"/>
          </p15:clr>
        </p15:guide>
        <p15:guide id="7" orient="horz" pos="3720">
          <p15:clr>
            <a:srgbClr val="F26B43"/>
          </p15:clr>
        </p15:guide>
        <p15:guide id="8"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80.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2075" y="1412875"/>
            <a:ext cx="594042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nSpc>
                <a:spcPct val="100000"/>
              </a:lnSpc>
              <a:spcBef>
                <a:spcPct val="0"/>
              </a:spcBef>
              <a:buClrTx/>
              <a:buFontTx/>
              <a:buNone/>
            </a:pPr>
            <a:fld id="{9EC174A8-A0AE-452B-8C43-F04D7FEE743E}" type="slidenum">
              <a:rPr lang="en-US" altLang="en-US" sz="1000" smtClean="0">
                <a:solidFill>
                  <a:schemeClr val="tx2"/>
                </a:solidFill>
                <a:latin typeface="Century Gothic" panose="020B0502020202020204" pitchFamily="34" charset="0"/>
                <a:cs typeface="Tahoma" panose="020B0604030504040204" pitchFamily="34" charset="0"/>
              </a:rPr>
              <a:pPr>
                <a:lnSpc>
                  <a:spcPct val="100000"/>
                </a:lnSpc>
                <a:spcBef>
                  <a:spcPct val="0"/>
                </a:spcBef>
                <a:buClrTx/>
                <a:buFontTx/>
                <a:buNone/>
              </a:pPr>
              <a:t>1</a:t>
            </a:fld>
            <a:endParaRPr lang="en-US" altLang="en-US" sz="1000">
              <a:solidFill>
                <a:schemeClr val="tx2"/>
              </a:solidFill>
              <a:latin typeface="Century Gothic" panose="020B0502020202020204" pitchFamily="34" charset="0"/>
              <a:cs typeface="Tahoma" panose="020B060403050404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268538" y="1052513"/>
            <a:ext cx="59753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1"/>
              </a:buClr>
              <a:buSzPct val="80000"/>
              <a:buFont typeface="Corbel" panose="020B0503020204020204" pitchFamily="34" charset="0"/>
              <a:buChar char="•"/>
              <a:defRPr sz="2000">
                <a:solidFill>
                  <a:schemeClr val="accent1"/>
                </a:solidFill>
                <a:latin typeface="Corbel" panose="020B0503020204020204" pitchFamily="34" charset="0"/>
                <a:cs typeface="Tahoma" panose="020B0604030504040204" pitchFamily="34" charset="0"/>
              </a:defRPr>
            </a:lvl1pPr>
            <a:lvl2pPr marL="742950" indent="-285750">
              <a:lnSpc>
                <a:spcPct val="90000"/>
              </a:lnSpc>
              <a:spcBef>
                <a:spcPts val="150"/>
              </a:spcBef>
              <a:spcAft>
                <a:spcPts val="300"/>
              </a:spcAft>
              <a:buClr>
                <a:schemeClr val="accent1"/>
              </a:buClr>
              <a:buSzPct val="80000"/>
              <a:buFont typeface="Corbel" panose="020B0503020204020204" pitchFamily="34" charset="0"/>
              <a:buChar char="•"/>
              <a:defRPr>
                <a:solidFill>
                  <a:schemeClr val="accent1"/>
                </a:solidFill>
                <a:latin typeface="Corbel" panose="020B0503020204020204" pitchFamily="34" charset="0"/>
                <a:cs typeface="Tahoma" panose="020B0604030504040204" pitchFamily="34" charset="0"/>
              </a:defRPr>
            </a:lvl2pPr>
            <a:lvl3pPr marL="1143000" indent="-228600">
              <a:lnSpc>
                <a:spcPct val="90000"/>
              </a:lnSpc>
              <a:spcBef>
                <a:spcPts val="150"/>
              </a:spcBef>
              <a:spcAft>
                <a:spcPts val="300"/>
              </a:spcAft>
              <a:buClr>
                <a:schemeClr val="accent1"/>
              </a:buClr>
              <a:buSzPct val="80000"/>
              <a:buFont typeface="Corbel" panose="020B0503020204020204" pitchFamily="34" charset="0"/>
              <a:buChar char="•"/>
              <a:defRPr sz="1600">
                <a:solidFill>
                  <a:schemeClr val="accent1"/>
                </a:solidFill>
                <a:latin typeface="Corbel" panose="020B0503020204020204" pitchFamily="34" charset="0"/>
                <a:cs typeface="Tahoma" panose="020B0604030504040204" pitchFamily="34" charset="0"/>
              </a:defRPr>
            </a:lvl3pPr>
            <a:lvl4pPr marL="1600200" indent="-228600">
              <a:lnSpc>
                <a:spcPct val="90000"/>
              </a:lnSpc>
              <a:spcBef>
                <a:spcPts val="150"/>
              </a:spcBef>
              <a:spcAft>
                <a:spcPts val="300"/>
              </a:spcAft>
              <a:buClr>
                <a:schemeClr val="accent1"/>
              </a:buClr>
              <a:buSzPct val="80000"/>
              <a:buFont typeface="Corbel" panose="020B0503020204020204" pitchFamily="34" charset="0"/>
              <a:buChar char="•"/>
              <a:defRPr sz="1400">
                <a:solidFill>
                  <a:schemeClr val="accent1"/>
                </a:solidFill>
                <a:latin typeface="Corbel" panose="020B0503020204020204" pitchFamily="34" charset="0"/>
                <a:cs typeface="Tahoma" panose="020B0604030504040204" pitchFamily="34" charset="0"/>
              </a:defRPr>
            </a:lvl4pPr>
            <a:lvl5pPr marL="2057400" indent="-228600">
              <a:lnSpc>
                <a:spcPct val="90000"/>
              </a:lnSpc>
              <a:spcBef>
                <a:spcPts val="150"/>
              </a:spcBef>
              <a:spcAft>
                <a:spcPts val="300"/>
              </a:spcAft>
              <a:buClr>
                <a:schemeClr val="accent1"/>
              </a:buClr>
              <a:buSzPct val="80000"/>
              <a:buFont typeface="Corbel" panose="020B0503020204020204" pitchFamily="34" charset="0"/>
              <a:buChar char="•"/>
              <a:defRPr sz="1400">
                <a:solidFill>
                  <a:schemeClr val="accent1"/>
                </a:solidFill>
                <a:latin typeface="Corbel" panose="020B0503020204020204" pitchFamily="34" charset="0"/>
                <a:cs typeface="Tahoma" panose="020B0604030504040204" pitchFamily="34" charset="0"/>
              </a:defRPr>
            </a:lvl5pPr>
            <a:lvl6pPr marL="2514600" indent="-228600" eaLnBrk="0" fontAlgn="base" hangingPunct="0">
              <a:lnSpc>
                <a:spcPct val="90000"/>
              </a:lnSpc>
              <a:spcBef>
                <a:spcPts val="150"/>
              </a:spcBef>
              <a:spcAft>
                <a:spcPts val="300"/>
              </a:spcAft>
              <a:buClr>
                <a:schemeClr val="accent1"/>
              </a:buClr>
              <a:buSzPct val="80000"/>
              <a:buFont typeface="Corbel" panose="020B0503020204020204" pitchFamily="34" charset="0"/>
              <a:buChar char="•"/>
              <a:defRPr sz="1400">
                <a:solidFill>
                  <a:schemeClr val="accent1"/>
                </a:solidFill>
                <a:latin typeface="Corbel" panose="020B0503020204020204" pitchFamily="34" charset="0"/>
                <a:cs typeface="Tahoma" panose="020B0604030504040204" pitchFamily="34" charset="0"/>
              </a:defRPr>
            </a:lvl6pPr>
            <a:lvl7pPr marL="2971800" indent="-228600" eaLnBrk="0" fontAlgn="base" hangingPunct="0">
              <a:lnSpc>
                <a:spcPct val="90000"/>
              </a:lnSpc>
              <a:spcBef>
                <a:spcPts val="150"/>
              </a:spcBef>
              <a:spcAft>
                <a:spcPts val="300"/>
              </a:spcAft>
              <a:buClr>
                <a:schemeClr val="accent1"/>
              </a:buClr>
              <a:buSzPct val="80000"/>
              <a:buFont typeface="Corbel" panose="020B0503020204020204" pitchFamily="34" charset="0"/>
              <a:buChar char="•"/>
              <a:defRPr sz="1400">
                <a:solidFill>
                  <a:schemeClr val="accent1"/>
                </a:solidFill>
                <a:latin typeface="Corbel" panose="020B0503020204020204" pitchFamily="34" charset="0"/>
                <a:cs typeface="Tahoma" panose="020B0604030504040204" pitchFamily="34" charset="0"/>
              </a:defRPr>
            </a:lvl7pPr>
            <a:lvl8pPr marL="3429000" indent="-228600" eaLnBrk="0" fontAlgn="base" hangingPunct="0">
              <a:lnSpc>
                <a:spcPct val="90000"/>
              </a:lnSpc>
              <a:spcBef>
                <a:spcPts val="150"/>
              </a:spcBef>
              <a:spcAft>
                <a:spcPts val="300"/>
              </a:spcAft>
              <a:buClr>
                <a:schemeClr val="accent1"/>
              </a:buClr>
              <a:buSzPct val="80000"/>
              <a:buFont typeface="Corbel" panose="020B0503020204020204" pitchFamily="34" charset="0"/>
              <a:buChar char="•"/>
              <a:defRPr sz="1400">
                <a:solidFill>
                  <a:schemeClr val="accent1"/>
                </a:solidFill>
                <a:latin typeface="Corbel" panose="020B0503020204020204" pitchFamily="34" charset="0"/>
                <a:cs typeface="Tahoma" panose="020B0604030504040204" pitchFamily="34" charset="0"/>
              </a:defRPr>
            </a:lvl8pPr>
            <a:lvl9pPr marL="3886200" indent="-228600" eaLnBrk="0" fontAlgn="base" hangingPunct="0">
              <a:lnSpc>
                <a:spcPct val="90000"/>
              </a:lnSpc>
              <a:spcBef>
                <a:spcPts val="150"/>
              </a:spcBef>
              <a:spcAft>
                <a:spcPts val="300"/>
              </a:spcAft>
              <a:buClr>
                <a:schemeClr val="accent1"/>
              </a:buClr>
              <a:buSzPct val="80000"/>
              <a:buFont typeface="Corbel" panose="020B0503020204020204" pitchFamily="34" charset="0"/>
              <a:buChar char="•"/>
              <a:defRPr sz="1400">
                <a:solidFill>
                  <a:schemeClr val="accent1"/>
                </a:solidFill>
                <a:latin typeface="Corbel" panose="020B0503020204020204" pitchFamily="34" charset="0"/>
                <a:cs typeface="Tahoma" panose="020B0604030504040204" pitchFamily="34" charset="0"/>
              </a:defRPr>
            </a:lvl9pPr>
          </a:lstStyle>
          <a:p>
            <a:pPr algn="r" rtl="1">
              <a:lnSpc>
                <a:spcPct val="150000"/>
              </a:lnSpc>
              <a:spcBef>
                <a:spcPct val="0"/>
              </a:spcBef>
              <a:buClrTx/>
              <a:buSzTx/>
              <a:buFontTx/>
              <a:buNone/>
            </a:pPr>
            <a:r>
              <a:rPr lang="fa-IR" altLang="en-US" sz="2800" b="1" dirty="0" smtClean="0">
                <a:latin typeface="Century Gothic" panose="020B0502020202020204" pitchFamily="34" charset="0"/>
                <a:cs typeface="B Zar" panose="00000400000000000000" pitchFamily="2" charset="-78"/>
              </a:rPr>
              <a:t>متغیرمستقل:</a:t>
            </a:r>
            <a:r>
              <a:rPr lang="fa-IR" altLang="en-US" sz="2400" b="1" dirty="0">
                <a:solidFill>
                  <a:schemeClr val="tx1"/>
                </a:solidFill>
                <a:latin typeface="Century Gothic" panose="020B0502020202020204" pitchFamily="34" charset="0"/>
                <a:cs typeface="B Zar" panose="00000400000000000000" pitchFamily="2" charset="-78"/>
              </a:rPr>
              <a:t> </a:t>
            </a:r>
            <a:r>
              <a:rPr lang="fa-IR" altLang="en-US" sz="2400" b="1" dirty="0">
                <a:solidFill>
                  <a:schemeClr val="tx1"/>
                </a:solidFill>
                <a:latin typeface="Century Gothic" panose="020B0502020202020204" pitchFamily="34" charset="0"/>
                <a:cs typeface="B Zar" panose="00000400000000000000" pitchFamily="2" charset="-78"/>
              </a:rPr>
              <a:t>مدیریت سیستم های اطلاعاتی </a:t>
            </a:r>
          </a:p>
          <a:p>
            <a:pPr algn="r" rtl="1">
              <a:lnSpc>
                <a:spcPct val="150000"/>
              </a:lnSpc>
              <a:spcBef>
                <a:spcPct val="0"/>
              </a:spcBef>
              <a:buClrTx/>
              <a:buSzTx/>
              <a:buFontTx/>
              <a:buNone/>
            </a:pPr>
            <a:r>
              <a:rPr lang="fa-IR" altLang="en-US" sz="2800" b="1" dirty="0" smtClean="0">
                <a:latin typeface="Century Gothic" panose="020B0502020202020204" pitchFamily="34" charset="0"/>
                <a:cs typeface="B Zar" panose="00000400000000000000" pitchFamily="2" charset="-78"/>
              </a:rPr>
              <a:t>متغیر </a:t>
            </a:r>
            <a:r>
              <a:rPr lang="fa-IR" altLang="en-US" sz="2800" b="1" dirty="0">
                <a:latin typeface="Century Gothic" panose="020B0502020202020204" pitchFamily="34" charset="0"/>
                <a:cs typeface="B Zar" panose="00000400000000000000" pitchFamily="2" charset="-78"/>
              </a:rPr>
              <a:t>وابسته </a:t>
            </a:r>
            <a:r>
              <a:rPr lang="fa-IR" altLang="en-US" sz="2800" b="1" dirty="0" smtClean="0">
                <a:latin typeface="Century Gothic" panose="020B0502020202020204" pitchFamily="34" charset="0"/>
                <a:cs typeface="B Zar" panose="00000400000000000000" pitchFamily="2" charset="-78"/>
              </a:rPr>
              <a:t>:</a:t>
            </a:r>
            <a:r>
              <a:rPr lang="fa-IR" sz="2400" b="1" dirty="0" smtClean="0">
                <a:solidFill>
                  <a:schemeClr val="tx1"/>
                </a:solidFill>
                <a:latin typeface="2Tech" panose="00000400000000000000" pitchFamily="2" charset="0"/>
                <a:cs typeface="B Zar" panose="00000400000000000000" pitchFamily="2" charset="-78"/>
              </a:rPr>
              <a:t>  </a:t>
            </a:r>
            <a:r>
              <a:rPr lang="fa-IR" sz="2400" b="1" dirty="0">
                <a:solidFill>
                  <a:schemeClr val="tx1"/>
                </a:solidFill>
                <a:latin typeface="2Tech" panose="00000400000000000000" pitchFamily="2" charset="0"/>
                <a:cs typeface="B Zar" panose="00000400000000000000" pitchFamily="2" charset="-78"/>
              </a:rPr>
              <a:t>یادگیری سازمانی</a:t>
            </a:r>
          </a:p>
          <a:p>
            <a:pPr algn="r" rtl="1">
              <a:lnSpc>
                <a:spcPct val="150000"/>
              </a:lnSpc>
              <a:spcBef>
                <a:spcPct val="0"/>
              </a:spcBef>
              <a:buClrTx/>
              <a:buSzTx/>
              <a:buFontTx/>
              <a:buNone/>
            </a:pPr>
            <a:r>
              <a:rPr lang="fa-IR" altLang="en-US" sz="2800" b="1" dirty="0" smtClean="0">
                <a:latin typeface="Century Gothic" panose="020B0502020202020204" pitchFamily="34" charset="0"/>
                <a:cs typeface="B Zar" panose="00000400000000000000" pitchFamily="2" charset="-78"/>
              </a:rPr>
              <a:t>متغیر </a:t>
            </a:r>
            <a:r>
              <a:rPr lang="fa-IR" altLang="en-US" sz="2800" b="1" dirty="0" smtClean="0">
                <a:latin typeface="Century Gothic" panose="020B0502020202020204" pitchFamily="34" charset="0"/>
                <a:cs typeface="B Zar" panose="00000400000000000000" pitchFamily="2" charset="-78"/>
              </a:rPr>
              <a:t>میانجی: </a:t>
            </a:r>
            <a:r>
              <a:rPr lang="fa-IR" altLang="en-US" sz="2400" b="1" dirty="0" smtClean="0">
                <a:solidFill>
                  <a:schemeClr val="tx1"/>
                </a:solidFill>
                <a:latin typeface="Century Gothic" panose="020B0502020202020204" pitchFamily="34" charset="0"/>
                <a:cs typeface="B Zar" panose="00000400000000000000" pitchFamily="2" charset="-78"/>
              </a:rPr>
              <a:t>  </a:t>
            </a:r>
            <a:r>
              <a:rPr lang="fa-IR" altLang="en-US" sz="2400" b="1" dirty="0">
                <a:solidFill>
                  <a:schemeClr val="tx1"/>
                </a:solidFill>
                <a:latin typeface="Century Gothic" panose="020B0502020202020204" pitchFamily="34" charset="0"/>
                <a:cs typeface="B Zar" panose="00000400000000000000" pitchFamily="2" charset="-78"/>
              </a:rPr>
              <a:t>مدیریت دانش</a:t>
            </a:r>
          </a:p>
        </p:txBody>
      </p:sp>
    </p:spTree>
    <p:extLst>
      <p:ext uri="{BB962C8B-B14F-4D97-AF65-F5344CB8AC3E}">
        <p14:creationId xmlns:p14="http://schemas.microsoft.com/office/powerpoint/2010/main" val="348456396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331640" y="230734"/>
            <a:ext cx="741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تعاریف مفهومی متغیرها</a:t>
            </a:r>
          </a:p>
        </p:txBody>
      </p:sp>
      <p:sp>
        <p:nvSpPr>
          <p:cNvPr id="4" name="Rectangle 3"/>
          <p:cNvSpPr>
            <a:spLocks noChangeArrowheads="1"/>
          </p:cNvSpPr>
          <p:nvPr/>
        </p:nvSpPr>
        <p:spPr bwMode="auto">
          <a:xfrm>
            <a:off x="448096" y="1339998"/>
            <a:ext cx="80724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buClrTx/>
              <a:buFontTx/>
              <a:buNone/>
            </a:pPr>
            <a:r>
              <a:rPr lang="fa-IR" altLang="en-US" sz="2200">
                <a:solidFill>
                  <a:schemeClr val="tx1"/>
                </a:solidFill>
                <a:latin typeface="Century Gothic" panose="020B0502020202020204" pitchFamily="34" charset="0"/>
                <a:cs typeface="B Zar" panose="00000400000000000000" pitchFamily="2" charset="-78"/>
              </a:rPr>
              <a:t> </a:t>
            </a:r>
          </a:p>
        </p:txBody>
      </p:sp>
      <p:sp>
        <p:nvSpPr>
          <p:cNvPr id="6" name="Rectangle 5"/>
          <p:cNvSpPr/>
          <p:nvPr/>
        </p:nvSpPr>
        <p:spPr>
          <a:xfrm>
            <a:off x="880301" y="3861048"/>
            <a:ext cx="8031469" cy="661720"/>
          </a:xfrm>
          <a:prstGeom prst="rect">
            <a:avLst/>
          </a:prstGeom>
        </p:spPr>
        <p:txBody>
          <a:bodyPr wrap="square">
            <a:spAutoFit/>
          </a:bodyPr>
          <a:lstStyle/>
          <a:p>
            <a:pPr indent="89535" algn="r" rtl="1">
              <a:spcAft>
                <a:spcPts val="600"/>
              </a:spcAft>
            </a:pPr>
            <a:endParaRPr lang="fa-IR" sz="1600" dirty="0">
              <a:solidFill>
                <a:srgbClr val="000000"/>
              </a:solidFill>
              <a:latin typeface="Times New Roman" panose="02020603050405020304" pitchFamily="18" charset="0"/>
              <a:ea typeface="Times New Roman" panose="02020603050405020304" pitchFamily="18" charset="0"/>
              <a:cs typeface="2  Lotus" panose="00000400000000000000" pitchFamily="2" charset="-78"/>
            </a:endParaRPr>
          </a:p>
          <a:p>
            <a:pPr algn="just" rtl="1">
              <a:spcAft>
                <a:spcPts val="600"/>
              </a:spcAft>
            </a:pPr>
            <a:endParaRPr lang="en-US" sz="1600" dirty="0">
              <a:latin typeface="Times New Roman" panose="02020603050405020304" pitchFamily="18" charset="0"/>
              <a:ea typeface="Times New Roman" panose="02020603050405020304" pitchFamily="18" charset="0"/>
              <a:cs typeface="B Zar" panose="00000400000000000000" pitchFamily="2" charset="-78"/>
            </a:endParaRPr>
          </a:p>
        </p:txBody>
      </p:sp>
      <p:sp>
        <p:nvSpPr>
          <p:cNvPr id="5" name="Rectangle 4"/>
          <p:cNvSpPr/>
          <p:nvPr/>
        </p:nvSpPr>
        <p:spPr>
          <a:xfrm>
            <a:off x="757119" y="914088"/>
            <a:ext cx="8154651" cy="4109587"/>
          </a:xfrm>
          <a:prstGeom prst="rect">
            <a:avLst/>
          </a:prstGeom>
        </p:spPr>
        <p:txBody>
          <a:bodyPr wrap="square">
            <a:spAutoFit/>
          </a:bodyPr>
          <a:lstStyle/>
          <a:p>
            <a:pPr indent="90170" algn="just" rtl="1">
              <a:lnSpc>
                <a:spcPct val="115000"/>
              </a:lnSpc>
              <a:spcAft>
                <a:spcPts val="0"/>
              </a:spcAft>
            </a:pPr>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indent="90170" algn="just" rtl="1">
              <a:lnSpc>
                <a:spcPct val="115000"/>
              </a:lnSpc>
              <a:spcAft>
                <a:spcPts val="0"/>
              </a:spcAft>
            </a:pPr>
            <a:r>
              <a:rPr lang="fa-IR" b="1" dirty="0" smtClean="0">
                <a:solidFill>
                  <a:schemeClr val="accent1"/>
                </a:solidFill>
                <a:latin typeface="Century Gothic" panose="020B0502020202020204" pitchFamily="34" charset="0"/>
                <a:ea typeface="Majalla UI"/>
                <a:cs typeface="B Titr" panose="00000700000000000000" pitchFamily="2" charset="-78"/>
              </a:rPr>
              <a:t> </a:t>
            </a:r>
            <a:r>
              <a:rPr lang="fa-IR" b="1" dirty="0">
                <a:solidFill>
                  <a:schemeClr val="accent1"/>
                </a:solidFill>
                <a:latin typeface="Century Gothic" panose="020B0502020202020204" pitchFamily="34" charset="0"/>
                <a:ea typeface="Majalla UI"/>
                <a:cs typeface="B Titr" panose="00000700000000000000" pitchFamily="2" charset="-78"/>
              </a:rPr>
              <a:t>مدیریت دانش : </a:t>
            </a:r>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indent="90170" algn="just" rtl="1">
              <a:lnSpc>
                <a:spcPct val="115000"/>
              </a:lnSpc>
              <a:spcAft>
                <a:spcPts val="0"/>
              </a:spcAft>
            </a:pPr>
            <a:r>
              <a:rPr lang="fa-IR" b="1" dirty="0" smtClean="0">
                <a:latin typeface="Times New Roman" panose="02020603050405020304" pitchFamily="18" charset="0"/>
                <a:ea typeface="Times New Roman" panose="02020603050405020304" pitchFamily="18" charset="0"/>
                <a:cs typeface="B Lotus" panose="00000400000000000000" pitchFamily="2" charset="-78"/>
              </a:rPr>
              <a:t>نظامی </a:t>
            </a:r>
            <a:r>
              <a:rPr lang="fa-IR" b="1" dirty="0">
                <a:latin typeface="Times New Roman" panose="02020603050405020304" pitchFamily="18" charset="0"/>
                <a:ea typeface="Times New Roman" panose="02020603050405020304" pitchFamily="18" charset="0"/>
                <a:cs typeface="B Lotus" panose="00000400000000000000" pitchFamily="2" charset="-78"/>
              </a:rPr>
              <a:t>است که جهت خلق و توزیع دانش موجود، محیطی مشارکتی می آفریند، فرصتهایی جهت خلق دانش نو بوجود می آورد و جهت تحقق اهداف استراتژیک سازمان ابزارهای مورد نیاز جهت بکارگیری آنچه که سازمان می داند را فراهم می </a:t>
            </a:r>
            <a:r>
              <a:rPr lang="fa-IR" b="1" dirty="0" smtClean="0">
                <a:latin typeface="Times New Roman" panose="02020603050405020304" pitchFamily="18" charset="0"/>
                <a:ea typeface="Times New Roman" panose="02020603050405020304" pitchFamily="18" charset="0"/>
                <a:cs typeface="B Lotus" panose="00000400000000000000" pitchFamily="2" charset="-78"/>
              </a:rPr>
              <a:t>آورد.مدیریت </a:t>
            </a:r>
            <a:r>
              <a:rPr lang="fa-IR" b="1" dirty="0">
                <a:latin typeface="Times New Roman" panose="02020603050405020304" pitchFamily="18" charset="0"/>
                <a:ea typeface="Times New Roman" panose="02020603050405020304" pitchFamily="18" charset="0"/>
                <a:cs typeface="B Lotus" panose="00000400000000000000" pitchFamily="2" charset="-78"/>
              </a:rPr>
              <a:t>دانش عبارت از </a:t>
            </a:r>
            <a:r>
              <a:rPr lang="fa-IR" b="1" dirty="0" smtClean="0">
                <a:latin typeface="Times New Roman" panose="02020603050405020304" pitchFamily="18" charset="0"/>
                <a:ea typeface="Times New Roman" panose="02020603050405020304" pitchFamily="18" charset="0"/>
                <a:cs typeface="B Lotus" panose="00000400000000000000" pitchFamily="2" charset="-78"/>
              </a:rPr>
              <a:t>بالا </a:t>
            </a:r>
            <a:r>
              <a:rPr lang="fa-IR" b="1" dirty="0">
                <a:latin typeface="Times New Roman" panose="02020603050405020304" pitchFamily="18" charset="0"/>
                <a:ea typeface="Times New Roman" panose="02020603050405020304" pitchFamily="18" charset="0"/>
                <a:cs typeface="B Lotus" panose="00000400000000000000" pitchFamily="2" charset="-78"/>
              </a:rPr>
              <a:t>بردن خرد جمعی به منظور افزایش مسئولیت و ابتکار </a:t>
            </a:r>
            <a:r>
              <a:rPr lang="fa-IR" b="1" dirty="0" smtClean="0">
                <a:latin typeface="Times New Roman" panose="02020603050405020304" pitchFamily="18" charset="0"/>
                <a:ea typeface="Times New Roman" panose="02020603050405020304" pitchFamily="18" charset="0"/>
                <a:cs typeface="B Lotus" panose="00000400000000000000" pitchFamily="2" charset="-78"/>
              </a:rPr>
              <a:t>است.</a:t>
            </a:r>
            <a:endParaRPr lang="fa-IR" b="1" dirty="0" smtClean="0">
              <a:latin typeface="Times New Roman" panose="02020603050405020304" pitchFamily="18" charset="0"/>
              <a:ea typeface="Times New Roman" panose="02020603050405020304" pitchFamily="18" charset="0"/>
              <a:cs typeface="B Lotus" panose="00000400000000000000" pitchFamily="2" charset="-78"/>
            </a:endParaRPr>
          </a:p>
          <a:p>
            <a:pPr indent="90170" algn="just" rtl="1">
              <a:lnSpc>
                <a:spcPct val="115000"/>
              </a:lnSpc>
              <a:spcAft>
                <a:spcPts val="0"/>
              </a:spcAft>
            </a:pPr>
            <a:endParaRPr lang="fa-IR" b="1" dirty="0">
              <a:latin typeface="Times New Roman" panose="02020603050405020304" pitchFamily="18" charset="0"/>
              <a:ea typeface="Times New Roman" panose="02020603050405020304" pitchFamily="18" charset="0"/>
              <a:cs typeface="B Lotus" panose="00000400000000000000" pitchFamily="2" charset="-78"/>
            </a:endParaRPr>
          </a:p>
          <a:p>
            <a:pPr indent="90170" algn="just" rtl="1">
              <a:lnSpc>
                <a:spcPct val="115000"/>
              </a:lnSpc>
              <a:spcAft>
                <a:spcPts val="0"/>
              </a:spcAft>
            </a:pPr>
            <a:endParaRPr lang="fa-IR" sz="1100" b="1" dirty="0">
              <a:latin typeface="Times New Roman" panose="02020603050405020304" pitchFamily="18" charset="0"/>
              <a:ea typeface="Times New Roman" panose="02020603050405020304" pitchFamily="18" charset="0"/>
              <a:cs typeface="B Lotus" panose="00000400000000000000" pitchFamily="2" charset="-78"/>
            </a:endParaRPr>
          </a:p>
          <a:p>
            <a:pPr indent="90170" algn="just" rtl="1">
              <a:lnSpc>
                <a:spcPct val="115000"/>
              </a:lnSpc>
              <a:spcAft>
                <a:spcPts val="0"/>
              </a:spcAft>
            </a:pPr>
            <a:r>
              <a:rPr lang="fa-IR" b="1" dirty="0" smtClean="0">
                <a:solidFill>
                  <a:schemeClr val="accent1"/>
                </a:solidFill>
                <a:latin typeface="Century Gothic" panose="020B0502020202020204" pitchFamily="34" charset="0"/>
                <a:ea typeface="Majalla UI"/>
                <a:cs typeface="B Titr" panose="00000700000000000000" pitchFamily="2" charset="-78"/>
              </a:rPr>
              <a:t> </a:t>
            </a:r>
            <a:r>
              <a:rPr lang="fa-IR" b="1" dirty="0">
                <a:solidFill>
                  <a:schemeClr val="accent1"/>
                </a:solidFill>
                <a:latin typeface="Century Gothic" panose="020B0502020202020204" pitchFamily="34" charset="0"/>
                <a:ea typeface="Majalla UI"/>
                <a:cs typeface="B Titr" panose="00000700000000000000" pitchFamily="2" charset="-78"/>
              </a:rPr>
              <a:t>یادگیری سازمانی</a:t>
            </a:r>
            <a:r>
              <a:rPr lang="fa-IR" b="1" dirty="0" smtClean="0">
                <a:solidFill>
                  <a:schemeClr val="accent1"/>
                </a:solidFill>
                <a:latin typeface="Century Gothic" panose="020B0502020202020204" pitchFamily="34" charset="0"/>
                <a:ea typeface="Majalla UI"/>
                <a:cs typeface="B Titr" panose="00000700000000000000" pitchFamily="2" charset="-78"/>
              </a:rPr>
              <a:t>:</a:t>
            </a:r>
          </a:p>
          <a:p>
            <a:pPr indent="90170" algn="just" rtl="1">
              <a:lnSpc>
                <a:spcPct val="115000"/>
              </a:lnSpc>
              <a:spcAft>
                <a:spcPts val="0"/>
              </a:spcAft>
            </a:pPr>
            <a:r>
              <a:rPr lang="fa-IR" b="1" dirty="0">
                <a:latin typeface="Century Gothic" panose="020B0502020202020204" pitchFamily="34" charset="0"/>
                <a:ea typeface="Majalla UI"/>
                <a:cs typeface="B Lotus" panose="00000400000000000000" pitchFamily="2" charset="-78"/>
              </a:rPr>
              <a:t>قابلیت های کسب، ایجاد، انتقال و یکپارچگی دانش تعریف نموده اند. در یادگیری سازمانی، افراد با همکاری و کار تیمی از تجربیات یکدیگر استفاده کرده، به تسهیم و توزیع دانش بین یکدیگر می پردازند و سازمان هایی که یادگیری مؤثرتری دارند، عملکرد بهتری نسبت به رقبای خود داشته، بهتر می توانند محیط و تغییرات بازار را پیش بینی کنند و واکنش مناسبی در برابر آن ها نشان </a:t>
            </a:r>
            <a:r>
              <a:rPr lang="fa-IR" b="1" dirty="0" smtClean="0">
                <a:latin typeface="Century Gothic" panose="020B0502020202020204" pitchFamily="34" charset="0"/>
                <a:ea typeface="Majalla UI"/>
                <a:cs typeface="B Lotus" panose="00000400000000000000" pitchFamily="2" charset="-78"/>
              </a:rPr>
              <a:t>دهند.</a:t>
            </a:r>
            <a:endParaRPr lang="fa-IR" b="1" dirty="0" smtClean="0">
              <a:latin typeface="Century Gothic" panose="020B0502020202020204" pitchFamily="34" charset="0"/>
              <a:ea typeface="Majalla UI"/>
              <a:cs typeface="B Lotus" panose="00000400000000000000" pitchFamily="2" charset="-78"/>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99592" y="476672"/>
            <a:ext cx="7776864" cy="2516843"/>
          </a:xfrm>
          <a:prstGeom prst="rect">
            <a:avLst/>
          </a:prstGeom>
        </p:spPr>
        <p:txBody>
          <a:bodyPr wrap="square">
            <a:spAutoFit/>
          </a:bodyPr>
          <a:lstStyle/>
          <a:p>
            <a:pPr indent="90170" algn="just" rtl="1">
              <a:lnSpc>
                <a:spcPct val="115000"/>
              </a:lnSpc>
              <a:spcAft>
                <a:spcPts val="0"/>
              </a:spcAft>
            </a:pPr>
            <a:endParaRPr lang="fa-IR" sz="1100" b="1" dirty="0">
              <a:latin typeface="Times New Roman" panose="02020603050405020304" pitchFamily="18" charset="0"/>
              <a:ea typeface="Times New Roman" panose="02020603050405020304" pitchFamily="18" charset="0"/>
              <a:cs typeface="B Lotus" panose="00000400000000000000" pitchFamily="2" charset="-78"/>
            </a:endParaRPr>
          </a:p>
          <a:p>
            <a:pPr indent="90170" algn="just" rtl="1">
              <a:lnSpc>
                <a:spcPct val="115000"/>
              </a:lnSpc>
              <a:spcAft>
                <a:spcPts val="0"/>
              </a:spcAft>
            </a:pPr>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indent="90170" algn="just" rtl="1">
              <a:lnSpc>
                <a:spcPct val="115000"/>
              </a:lnSpc>
              <a:spcAft>
                <a:spcPts val="0"/>
              </a:spcAft>
            </a:pPr>
            <a:r>
              <a:rPr lang="fa-IR" b="1" dirty="0" smtClean="0">
                <a:solidFill>
                  <a:schemeClr val="accent1"/>
                </a:solidFill>
                <a:latin typeface="Century Gothic" panose="020B0502020202020204" pitchFamily="34" charset="0"/>
                <a:ea typeface="Majalla UI"/>
                <a:cs typeface="B Titr" panose="00000700000000000000" pitchFamily="2" charset="-78"/>
              </a:rPr>
              <a:t>سیستم </a:t>
            </a:r>
            <a:r>
              <a:rPr lang="fa-IR" b="1" dirty="0">
                <a:solidFill>
                  <a:schemeClr val="accent1"/>
                </a:solidFill>
                <a:latin typeface="Century Gothic" panose="020B0502020202020204" pitchFamily="34" charset="0"/>
                <a:ea typeface="Majalla UI"/>
                <a:cs typeface="B Titr" panose="00000700000000000000" pitchFamily="2" charset="-78"/>
              </a:rPr>
              <a:t>های مدیریت </a:t>
            </a:r>
            <a:r>
              <a:rPr lang="fa-IR" b="1" dirty="0" smtClean="0">
                <a:solidFill>
                  <a:schemeClr val="accent1"/>
                </a:solidFill>
                <a:latin typeface="Century Gothic" panose="020B0502020202020204" pitchFamily="34" charset="0"/>
                <a:ea typeface="Majalla UI"/>
                <a:cs typeface="B Titr" panose="00000700000000000000" pitchFamily="2" charset="-78"/>
              </a:rPr>
              <a:t>اطلاعاتی: </a:t>
            </a:r>
          </a:p>
          <a:p>
            <a:pPr indent="90170" algn="just" rtl="1">
              <a:lnSpc>
                <a:spcPct val="115000"/>
              </a:lnSpc>
              <a:spcAft>
                <a:spcPts val="0"/>
              </a:spcAft>
            </a:pPr>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indent="90170" algn="just" rtl="1">
              <a:lnSpc>
                <a:spcPct val="115000"/>
              </a:lnSpc>
              <a:spcAft>
                <a:spcPts val="0"/>
              </a:spcAft>
            </a:pPr>
            <a:r>
              <a:rPr lang="fa-IR" b="1" dirty="0">
                <a:latin typeface="Century Gothic" panose="020B0502020202020204" pitchFamily="34" charset="0"/>
                <a:ea typeface="Majalla UI"/>
                <a:cs typeface="B Lotus" panose="00000400000000000000" pitchFamily="2" charset="-78"/>
              </a:rPr>
              <a:t> سیستم اطلاعات مدیریت اساساً در رابطه با پردازش داده ها درون اطلاعات و سپس ارتباط با بخش های مختلف در یک سازمان برای تصمیم گیری مناسب است. سیستم اطلاعات مکانیسمی است که تضمین می کند اطلاعات به شکلی که مدیران آن را می خواهند و در زمانیکه به آن نیاز دارند در دسترسشان قرار دارد</a:t>
            </a:r>
            <a:r>
              <a:rPr lang="fa-IR" b="1" dirty="0" smtClean="0">
                <a:latin typeface="Century Gothic" panose="020B0502020202020204" pitchFamily="34" charset="0"/>
                <a:ea typeface="Majalla UI"/>
                <a:cs typeface="B Lotus" panose="00000400000000000000" pitchFamily="2" charset="-78"/>
              </a:rPr>
              <a:t>.</a:t>
            </a:r>
            <a:endParaRPr lang="fa-IR" b="1" dirty="0">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1481972206"/>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295152" y="215826"/>
            <a:ext cx="741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a:lnSpc>
                <a:spcPct val="100000"/>
              </a:lnSpc>
              <a:spcBef>
                <a:spcPct val="0"/>
              </a:spcBef>
              <a:buClrTx/>
              <a:buFontTx/>
              <a:buNone/>
            </a:pPr>
            <a:r>
              <a:rPr lang="fa-IR" altLang="en-US" sz="2400" b="1" dirty="0" smtClean="0">
                <a:solidFill>
                  <a:schemeClr val="accent1"/>
                </a:solidFill>
                <a:latin typeface="Century Gothic" panose="020B0502020202020204" pitchFamily="34" charset="0"/>
                <a:cs typeface="B Titr" panose="00000700000000000000" pitchFamily="2" charset="-78"/>
              </a:rPr>
              <a:t>تعاریف عملیاتی متغیرها</a:t>
            </a:r>
            <a:endParaRPr lang="fa-IR" altLang="en-US" sz="2400" b="1" dirty="0">
              <a:solidFill>
                <a:schemeClr val="accent1"/>
              </a:solidFill>
              <a:latin typeface="Century Gothic" panose="020B0502020202020204" pitchFamily="34" charset="0"/>
              <a:cs typeface="B Titr" panose="00000700000000000000" pitchFamily="2" charset="-78"/>
            </a:endParaRPr>
          </a:p>
        </p:txBody>
      </p:sp>
      <p:sp>
        <p:nvSpPr>
          <p:cNvPr id="8" name="Rectangle 7"/>
          <p:cNvSpPr/>
          <p:nvPr/>
        </p:nvSpPr>
        <p:spPr>
          <a:xfrm>
            <a:off x="755576" y="1124744"/>
            <a:ext cx="7956376" cy="4330416"/>
          </a:xfrm>
          <a:prstGeom prst="rect">
            <a:avLst/>
          </a:prstGeom>
        </p:spPr>
        <p:txBody>
          <a:bodyPr wrap="square">
            <a:spAutoFit/>
          </a:bodyPr>
          <a:lstStyle/>
          <a:p>
            <a:pPr algn="r"/>
            <a:r>
              <a:rPr lang="fa-IR" b="1" dirty="0" smtClean="0">
                <a:solidFill>
                  <a:schemeClr val="accent1"/>
                </a:solidFill>
                <a:latin typeface="Century Gothic" panose="020B0502020202020204" pitchFamily="34" charset="0"/>
                <a:ea typeface="Majalla UI"/>
                <a:cs typeface="B Titr" panose="00000700000000000000" pitchFamily="2" charset="-78"/>
              </a:rPr>
              <a:t>مدیریت </a:t>
            </a:r>
            <a:r>
              <a:rPr lang="fa-IR" b="1" dirty="0">
                <a:solidFill>
                  <a:schemeClr val="accent1"/>
                </a:solidFill>
                <a:latin typeface="Century Gothic" panose="020B0502020202020204" pitchFamily="34" charset="0"/>
                <a:ea typeface="Majalla UI"/>
                <a:cs typeface="B Titr" panose="00000700000000000000" pitchFamily="2" charset="-78"/>
              </a:rPr>
              <a:t>دانش </a:t>
            </a:r>
            <a:r>
              <a:rPr lang="fa-IR" b="1" dirty="0" smtClean="0">
                <a:solidFill>
                  <a:schemeClr val="accent1"/>
                </a:solidFill>
                <a:latin typeface="Century Gothic" panose="020B0502020202020204" pitchFamily="34" charset="0"/>
                <a:ea typeface="Majalla UI"/>
                <a:cs typeface="B Titr" panose="00000700000000000000" pitchFamily="2" charset="-78"/>
              </a:rPr>
              <a:t>:</a:t>
            </a:r>
          </a:p>
          <a:p>
            <a:pPr algn="r"/>
            <a:endParaRPr lang="fa-IR" dirty="0" smtClean="0">
              <a:latin typeface="Times New Roman" panose="02020603050405020304" pitchFamily="18" charset="0"/>
              <a:ea typeface="Times New Roman" panose="02020603050405020304" pitchFamily="18" charset="0"/>
              <a:cs typeface="B Lotus" panose="00000400000000000000" pitchFamily="2" charset="-78"/>
            </a:endParaRPr>
          </a:p>
          <a:p>
            <a:pPr algn="just" rtl="1"/>
            <a:r>
              <a:rPr lang="fa-IR" dirty="0" smtClean="0">
                <a:latin typeface="Times New Roman" panose="02020603050405020304" pitchFamily="18" charset="0"/>
                <a:ea typeface="Times New Roman" panose="02020603050405020304" pitchFamily="18" charset="0"/>
                <a:cs typeface="B Lotus" panose="00000400000000000000" pitchFamily="2" charset="-78"/>
              </a:rPr>
              <a:t>منظور </a:t>
            </a:r>
            <a:r>
              <a:rPr lang="fa-IR" dirty="0">
                <a:latin typeface="Times New Roman" panose="02020603050405020304" pitchFamily="18" charset="0"/>
                <a:ea typeface="Times New Roman" panose="02020603050405020304" pitchFamily="18" charset="0"/>
                <a:cs typeface="B Lotus" panose="00000400000000000000" pitchFamily="2" charset="-78"/>
              </a:rPr>
              <a:t>از </a:t>
            </a:r>
            <a:r>
              <a:rPr lang="ar-SA" dirty="0">
                <a:latin typeface="Times New Roman" panose="02020603050405020304" pitchFamily="18" charset="0"/>
                <a:ea typeface="Times New Roman" panose="02020603050405020304" pitchFamily="18" charset="0"/>
                <a:cs typeface="B Lotus" panose="00000400000000000000" pitchFamily="2" charset="-78"/>
              </a:rPr>
              <a:t>مدیریت دانش </a:t>
            </a:r>
            <a:r>
              <a:rPr lang="fa-IR" dirty="0">
                <a:latin typeface="Times New Roman" panose="02020603050405020304" pitchFamily="18" charset="0"/>
                <a:ea typeface="Times New Roman" panose="02020603050405020304" pitchFamily="18" charset="0"/>
                <a:cs typeface="B Lotus" panose="00000400000000000000" pitchFamily="2" charset="-78"/>
              </a:rPr>
              <a:t>نمره ای است که هر یک از آزمودنی ها از پرسشنامه استاندارد مديريت دانش همتی (1389) کسب خواهند نمود. این پرسشنامه در4 بعد شامل : خلق دانش، تسهیم دانش، بکارگیری دانش و ذخیره سازی دانش  برای مديريت</a:t>
            </a:r>
            <a:r>
              <a:rPr lang="fa-IR" dirty="0">
                <a:ea typeface="Times New Roman" panose="02020603050405020304" pitchFamily="18" charset="0"/>
                <a:cs typeface="Times New Roman" panose="02020603050405020304" pitchFamily="18" charset="0"/>
              </a:rPr>
              <a:t> </a:t>
            </a:r>
            <a:r>
              <a:rPr lang="fa-IR" dirty="0">
                <a:latin typeface="Times New Roman" panose="02020603050405020304" pitchFamily="18" charset="0"/>
                <a:ea typeface="Times New Roman" panose="02020603050405020304" pitchFamily="18" charset="0"/>
                <a:cs typeface="B Lotus" panose="00000400000000000000" pitchFamily="2" charset="-78"/>
              </a:rPr>
              <a:t>دانش می </a:t>
            </a:r>
            <a:r>
              <a:rPr lang="fa-IR" dirty="0" smtClean="0">
                <a:latin typeface="Times New Roman" panose="02020603050405020304" pitchFamily="18" charset="0"/>
                <a:ea typeface="Times New Roman" panose="02020603050405020304" pitchFamily="18" charset="0"/>
                <a:cs typeface="B Lotus" panose="00000400000000000000" pitchFamily="2" charset="-78"/>
              </a:rPr>
              <a:t>باشد.</a:t>
            </a:r>
          </a:p>
          <a:p>
            <a:pPr algn="r" rtl="1"/>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algn="r" rtl="1"/>
            <a:r>
              <a:rPr lang="fa-IR" b="1" dirty="0" smtClean="0">
                <a:solidFill>
                  <a:schemeClr val="accent1"/>
                </a:solidFill>
                <a:latin typeface="Century Gothic" panose="020B0502020202020204" pitchFamily="34" charset="0"/>
                <a:ea typeface="Majalla UI"/>
                <a:cs typeface="B Titr" panose="00000700000000000000" pitchFamily="2" charset="-78"/>
              </a:rPr>
              <a:t>یادگیری </a:t>
            </a:r>
            <a:r>
              <a:rPr lang="fa-IR" b="1" dirty="0">
                <a:solidFill>
                  <a:schemeClr val="accent1"/>
                </a:solidFill>
                <a:latin typeface="Century Gothic" panose="020B0502020202020204" pitchFamily="34" charset="0"/>
                <a:ea typeface="Majalla UI"/>
                <a:cs typeface="B Titr" panose="00000700000000000000" pitchFamily="2" charset="-78"/>
              </a:rPr>
              <a:t>سازمانی:</a:t>
            </a:r>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algn="r" rtl="1"/>
            <a:endParaRPr lang="fa-IR" b="1" dirty="0">
              <a:solidFill>
                <a:schemeClr val="accent1"/>
              </a:solidFill>
              <a:latin typeface="Century Gothic" panose="020B0502020202020204" pitchFamily="34" charset="0"/>
              <a:ea typeface="Majalla UI"/>
              <a:cs typeface="B Titr" panose="00000700000000000000" pitchFamily="2" charset="-78"/>
            </a:endParaRPr>
          </a:p>
          <a:p>
            <a:pPr marL="64135" algn="just" rtl="1">
              <a:lnSpc>
                <a:spcPct val="115000"/>
              </a:lnSpc>
              <a:spcAft>
                <a:spcPts val="0"/>
              </a:spcAft>
            </a:pPr>
            <a:r>
              <a:rPr lang="ar-SA" dirty="0">
                <a:latin typeface="Times New Roman" panose="02020603050405020304" pitchFamily="18" charset="0"/>
                <a:ea typeface="Calibri" panose="020F0502020204030204" pitchFamily="34" charset="0"/>
                <a:cs typeface="B Lotus" panose="00000400000000000000" pitchFamily="2" charset="-78"/>
              </a:rPr>
              <a:t>دراین پژوهش یادگیری سازمانی عبارتست از نمره اخذ شده از پرسشنامه یادگیری سازمانی گومز که دارای 16 سوال </a:t>
            </a:r>
            <a:r>
              <a:rPr lang="fa-IR" dirty="0">
                <a:latin typeface="Times New Roman" panose="02020603050405020304" pitchFamily="18" charset="0"/>
                <a:ea typeface="Calibri" panose="020F0502020204030204" pitchFamily="34" charset="0"/>
                <a:cs typeface="B Lotus" panose="00000400000000000000" pitchFamily="2" charset="-78"/>
              </a:rPr>
              <a:t>5 درجه ای لیکرت میباشد.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r"/>
            <a:endParaRPr lang="fa-IR" b="1" dirty="0">
              <a:solidFill>
                <a:schemeClr val="accent1"/>
              </a:solidFill>
              <a:latin typeface="Century Gothic" panose="020B0502020202020204" pitchFamily="34" charset="0"/>
              <a:ea typeface="Majalla UI"/>
              <a:cs typeface="B Titr" panose="00000700000000000000" pitchFamily="2" charset="-78"/>
            </a:endParaRPr>
          </a:p>
          <a:p>
            <a:pPr algn="r" rtl="1"/>
            <a:r>
              <a:rPr lang="fa-IR" b="1" dirty="0" smtClean="0">
                <a:solidFill>
                  <a:schemeClr val="accent1"/>
                </a:solidFill>
                <a:latin typeface="Century Gothic" panose="020B0502020202020204" pitchFamily="34" charset="0"/>
                <a:ea typeface="Majalla UI"/>
                <a:cs typeface="B Titr" panose="00000700000000000000" pitchFamily="2" charset="-78"/>
              </a:rPr>
              <a:t>سیستم </a:t>
            </a:r>
            <a:r>
              <a:rPr lang="fa-IR" b="1" dirty="0">
                <a:solidFill>
                  <a:schemeClr val="accent1"/>
                </a:solidFill>
                <a:latin typeface="Century Gothic" panose="020B0502020202020204" pitchFamily="34" charset="0"/>
                <a:ea typeface="Majalla UI"/>
                <a:cs typeface="B Titr" panose="00000700000000000000" pitchFamily="2" charset="-78"/>
              </a:rPr>
              <a:t>های مدیریت اطلاعاتی :</a:t>
            </a:r>
            <a:endParaRPr lang="fa-IR" b="1" dirty="0" smtClean="0">
              <a:solidFill>
                <a:schemeClr val="accent1"/>
              </a:solidFill>
              <a:latin typeface="Century Gothic" panose="020B0502020202020204" pitchFamily="34" charset="0"/>
              <a:ea typeface="Majalla UI"/>
              <a:cs typeface="B Titr" panose="00000700000000000000" pitchFamily="2" charset="-78"/>
            </a:endParaRPr>
          </a:p>
          <a:p>
            <a:pPr algn="r" rtl="1"/>
            <a:endParaRPr lang="fa-IR" b="1" dirty="0">
              <a:solidFill>
                <a:schemeClr val="accent1"/>
              </a:solidFill>
              <a:latin typeface="Century Gothic" panose="020B0502020202020204" pitchFamily="34" charset="0"/>
              <a:cs typeface="B Titr" panose="00000700000000000000" pitchFamily="2" charset="-78"/>
            </a:endParaRPr>
          </a:p>
          <a:p>
            <a:pPr algn="r" rtl="1"/>
            <a:r>
              <a:rPr lang="ar-SA" dirty="0">
                <a:latin typeface="Times New Roman" panose="02020603050405020304" pitchFamily="18" charset="0"/>
                <a:ea typeface="Times New Roman" panose="02020603050405020304" pitchFamily="18" charset="0"/>
                <a:cs typeface="B Lotus" panose="00000400000000000000" pitchFamily="2" charset="-78"/>
              </a:rPr>
              <a:t>میزان </a:t>
            </a:r>
            <a:r>
              <a:rPr lang="fa-IR" dirty="0">
                <a:latin typeface="Times New Roman" panose="02020603050405020304" pitchFamily="18" charset="0"/>
                <a:ea typeface="Times New Roman" panose="02020603050405020304" pitchFamily="18" charset="0"/>
                <a:cs typeface="B Lotus" panose="00000400000000000000" pitchFamily="2" charset="-78"/>
              </a:rPr>
              <a:t>نمره ای است که هر یک از آزمودنی ها از پرسشنامه استاندارد مدیریت سیستم های اطلاعاتی عبداللهی پور (1390) کسب خواهند </a:t>
            </a:r>
            <a:r>
              <a:rPr lang="fa-IR" dirty="0" smtClean="0">
                <a:latin typeface="Times New Roman" panose="02020603050405020304" pitchFamily="18" charset="0"/>
                <a:ea typeface="Times New Roman" panose="02020603050405020304" pitchFamily="18" charset="0"/>
                <a:cs typeface="B Lotus" panose="00000400000000000000" pitchFamily="2" charset="-78"/>
              </a:rPr>
              <a:t>نمود.</a:t>
            </a:r>
            <a:endParaRPr lang="fa-IR" dirty="0">
              <a:cs typeface="B Lotus" panose="00000400000000000000" pitchFamily="2" charset="-78"/>
            </a:endParaRPr>
          </a:p>
        </p:txBody>
      </p:sp>
    </p:spTree>
    <p:extLst>
      <p:ext uri="{BB962C8B-B14F-4D97-AF65-F5344CB8AC3E}">
        <p14:creationId xmlns:p14="http://schemas.microsoft.com/office/powerpoint/2010/main" val="34242066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9816" y="620688"/>
            <a:ext cx="7956376" cy="369332"/>
          </a:xfrm>
          <a:prstGeom prst="rect">
            <a:avLst/>
          </a:prstGeom>
        </p:spPr>
        <p:txBody>
          <a:bodyPr wrap="square">
            <a:spAutoFit/>
          </a:bodyPr>
          <a:lstStyle/>
          <a:p>
            <a:pPr algn="just" rtl="1">
              <a:spcBef>
                <a:spcPts val="600"/>
              </a:spcBef>
              <a:spcAft>
                <a:spcPts val="0"/>
              </a:spcAft>
            </a:pPr>
            <a:endParaRPr lang="en-US" b="1" dirty="0">
              <a:effectLst/>
              <a:latin typeface="B Lotus" panose="00000400000000000000" pitchFamily="2" charset="-78"/>
              <a:ea typeface="Times New Roman" panose="02020603050405020304" pitchFamily="18" charset="0"/>
              <a:cs typeface="B Lotus" panose="00000400000000000000" pitchFamily="2" charset="-78"/>
            </a:endParaRPr>
          </a:p>
        </p:txBody>
      </p:sp>
      <p:sp>
        <p:nvSpPr>
          <p:cNvPr id="5" name="Rectangle 4"/>
          <p:cNvSpPr>
            <a:spLocks noChangeArrowheads="1"/>
          </p:cNvSpPr>
          <p:nvPr/>
        </p:nvSpPr>
        <p:spPr bwMode="auto">
          <a:xfrm>
            <a:off x="1220369" y="381504"/>
            <a:ext cx="741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a:lnSpc>
                <a:spcPct val="100000"/>
              </a:lnSpc>
              <a:spcBef>
                <a:spcPct val="0"/>
              </a:spcBef>
              <a:buClrTx/>
              <a:buFontTx/>
              <a:buNone/>
            </a:pPr>
            <a:r>
              <a:rPr lang="fa-IR" altLang="en-US" sz="2400" b="1" dirty="0" smtClean="0">
                <a:solidFill>
                  <a:schemeClr val="accent1"/>
                </a:solidFill>
                <a:latin typeface="Century Gothic" panose="020B0502020202020204" pitchFamily="34" charset="0"/>
                <a:cs typeface="B Titr" panose="00000700000000000000" pitchFamily="2" charset="-78"/>
              </a:rPr>
              <a:t>روش پژوهش</a:t>
            </a:r>
            <a:endParaRPr lang="fa-IR" altLang="en-US" sz="2400" b="1" dirty="0">
              <a:solidFill>
                <a:schemeClr val="accent1"/>
              </a:solidFill>
              <a:latin typeface="Century Gothic" panose="020B0502020202020204" pitchFamily="34" charset="0"/>
              <a:cs typeface="B Titr" panose="00000700000000000000" pitchFamily="2" charset="-78"/>
            </a:endParaRPr>
          </a:p>
        </p:txBody>
      </p:sp>
      <p:sp>
        <p:nvSpPr>
          <p:cNvPr id="6" name="Rectangle 5"/>
          <p:cNvSpPr>
            <a:spLocks noChangeArrowheads="1"/>
          </p:cNvSpPr>
          <p:nvPr/>
        </p:nvSpPr>
        <p:spPr bwMode="auto">
          <a:xfrm>
            <a:off x="1371520" y="3227908"/>
            <a:ext cx="7248559"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جامعه آماري </a:t>
            </a:r>
          </a:p>
        </p:txBody>
      </p:sp>
      <p:sp>
        <p:nvSpPr>
          <p:cNvPr id="7" name="Rectangle 6"/>
          <p:cNvSpPr/>
          <p:nvPr/>
        </p:nvSpPr>
        <p:spPr>
          <a:xfrm>
            <a:off x="1220369" y="3662597"/>
            <a:ext cx="7365823" cy="1047979"/>
          </a:xfrm>
          <a:prstGeom prst="rect">
            <a:avLst/>
          </a:prstGeom>
        </p:spPr>
        <p:txBody>
          <a:bodyPr wrap="square">
            <a:spAutoFit/>
          </a:bodyPr>
          <a:lstStyle/>
          <a:p>
            <a:pPr algn="just" rtl="1">
              <a:lnSpc>
                <a:spcPct val="115000"/>
              </a:lnSpc>
              <a:spcAft>
                <a:spcPts val="1000"/>
              </a:spcAft>
            </a:pPr>
            <a:r>
              <a:rPr lang="ar-SA" dirty="0">
                <a:latin typeface="Calibri" panose="020F0502020204030204" pitchFamily="34" charset="0"/>
                <a:ea typeface="Calibri" panose="020F0502020204030204" pitchFamily="34" charset="0"/>
                <a:cs typeface="B Lotus" panose="00000400000000000000" pitchFamily="2" charset="-78"/>
              </a:rPr>
              <a:t>جامعه شامل گروهي از افراد است كه داراي يك يا چند صفت مشترك هستند و اين صفات مورد توجه پژوهشگر مي باشد. جامعه ممكن است همه افراد يك نوع خاص و يا عده محدود تري از همان گروه را در بر گيرد. حجم جامعه آماری 474 نفر از کارکنان  گمرکات استان خراسان رضوی هستند. </a:t>
            </a:r>
          </a:p>
        </p:txBody>
      </p:sp>
      <p:sp>
        <p:nvSpPr>
          <p:cNvPr id="8" name="Rectangle 7"/>
          <p:cNvSpPr>
            <a:spLocks noChangeArrowheads="1"/>
          </p:cNvSpPr>
          <p:nvPr/>
        </p:nvSpPr>
        <p:spPr bwMode="auto">
          <a:xfrm>
            <a:off x="1405408" y="4710576"/>
            <a:ext cx="7180784"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a:lnSpc>
                <a:spcPct val="100000"/>
              </a:lnSpc>
              <a:spcBef>
                <a:spcPct val="0"/>
              </a:spcBef>
              <a:buClrTx/>
              <a:buFontTx/>
              <a:buNone/>
            </a:pPr>
            <a:r>
              <a:rPr lang="fa-IR" altLang="en-US" sz="2400" b="1" dirty="0" smtClean="0">
                <a:solidFill>
                  <a:schemeClr val="accent1"/>
                </a:solidFill>
                <a:latin typeface="Century Gothic" panose="020B0502020202020204" pitchFamily="34" charset="0"/>
                <a:cs typeface="B Titr" panose="00000700000000000000" pitchFamily="2" charset="-78"/>
              </a:rPr>
              <a:t>نمونه آماري و نمونه گیری </a:t>
            </a:r>
            <a:endParaRPr lang="fa-IR" altLang="en-US" sz="2400" b="1" dirty="0">
              <a:solidFill>
                <a:schemeClr val="accent1"/>
              </a:solidFill>
              <a:latin typeface="Century Gothic" panose="020B0502020202020204" pitchFamily="34" charset="0"/>
              <a:cs typeface="B Titr" panose="00000700000000000000" pitchFamily="2" charset="-78"/>
            </a:endParaRPr>
          </a:p>
        </p:txBody>
      </p:sp>
      <p:sp>
        <p:nvSpPr>
          <p:cNvPr id="3" name="Rectangle 2"/>
          <p:cNvSpPr/>
          <p:nvPr/>
        </p:nvSpPr>
        <p:spPr>
          <a:xfrm>
            <a:off x="1220369" y="977143"/>
            <a:ext cx="7365823" cy="2308324"/>
          </a:xfrm>
          <a:prstGeom prst="rect">
            <a:avLst/>
          </a:prstGeom>
        </p:spPr>
        <p:txBody>
          <a:bodyPr wrap="square">
            <a:spAutoFit/>
          </a:bodyPr>
          <a:lstStyle/>
          <a:p>
            <a:pPr algn="just" rtl="1"/>
            <a:r>
              <a:rPr lang="fa-IR" dirty="0">
                <a:cs typeface="B Lotus" panose="00000400000000000000" pitchFamily="2" charset="-78"/>
              </a:rPr>
              <a:t>در اين تحقيق جمع‌آوري اطلاعات از دو طريق انجام خواهد گرفت  نخست روش كتابخانه‌اي كه اطلاعات با مطالعه كتابها، مجلات، مقاله‌ها و پايان‌نامه‌ها در دانشگاه‌هاي مختلف، مركز اسناد و مدارك ايران و ديگر مراكز علمي انجام گرفت، همچنين با جستجوي كامپيوتري به منظور يافتن منابعي كه در جهت تحقيق موجود بوده است مطالبي جمع‌آوري و تحت عنوان پيشينه تحقيق در فصل دوم ارائه  خواهد گرديد و  دوم روش ميداني، كه در اين بخش اطلاعات به وسيله پرسشنامه از افراد نمونه جمع‌آوري گرديد و سپس به آزمون فرضيه‌ها و تحليل نتايج پرداخته شد روشی که در این تحقیق از آن استفاده شده است، تحقیق توصیفی - پیمایشی است و از نظر نوع، تحقیق حاضر، یک تحقیق کاربردیست. </a:t>
            </a:r>
            <a:endParaRPr lang="en-US" dirty="0">
              <a:cs typeface="B Lotus" panose="00000400000000000000" pitchFamily="2" charset="-78"/>
            </a:endParaRPr>
          </a:p>
        </p:txBody>
      </p:sp>
      <p:sp>
        <p:nvSpPr>
          <p:cNvPr id="10" name="Rectangle 9"/>
          <p:cNvSpPr/>
          <p:nvPr/>
        </p:nvSpPr>
        <p:spPr>
          <a:xfrm>
            <a:off x="1271346" y="5172538"/>
            <a:ext cx="7365823" cy="1200329"/>
          </a:xfrm>
          <a:prstGeom prst="rect">
            <a:avLst/>
          </a:prstGeom>
        </p:spPr>
        <p:txBody>
          <a:bodyPr wrap="square">
            <a:spAutoFit/>
          </a:bodyPr>
          <a:lstStyle/>
          <a:p>
            <a:pPr algn="r" rtl="1"/>
            <a:r>
              <a:rPr lang="fa-IR" dirty="0">
                <a:cs typeface="B Lotus" panose="00000400000000000000" pitchFamily="2" charset="-78"/>
              </a:rPr>
              <a:t>تعداد نمونه در اين تحقيق با استفاده از جدول مورگان   212 نفر به عنوان نمونه  انتخاب خواهند شد در اين پژوهش براي تعيين نمونه از روش نمونه‌گيري، تصادفي طبقه‌اي استفاده گرديده است در نمونه‌گيري تصادفی طبقه‌اي درصدآزمودني‌هايي كه بطورتصادفي ازهر گروه انتخاب مي‌شوند برابر درصد همان گروه در جامعه مورد نظر است. </a:t>
            </a:r>
            <a:endParaRPr lang="en-US" dirty="0">
              <a:cs typeface="B Lotus" panose="00000400000000000000" pitchFamily="2" charset="-78"/>
            </a:endParaRPr>
          </a:p>
        </p:txBody>
      </p:sp>
    </p:spTree>
    <p:extLst>
      <p:ext uri="{BB962C8B-B14F-4D97-AF65-F5344CB8AC3E}">
        <p14:creationId xmlns:p14="http://schemas.microsoft.com/office/powerpoint/2010/main" val="334888054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576" y="115102"/>
            <a:ext cx="7845135" cy="3384003"/>
          </a:xfrm>
          <a:prstGeom prst="rect">
            <a:avLst/>
          </a:prstGeom>
        </p:spPr>
        <p:txBody>
          <a:bodyPr wrap="square">
            <a:spAutoFit/>
          </a:bodyPr>
          <a:lstStyle/>
          <a:p>
            <a:pPr algn="r" rtl="1">
              <a:lnSpc>
                <a:spcPct val="115000"/>
              </a:lnSpc>
            </a:pPr>
            <a:r>
              <a:rPr lang="fa-IR" sz="2400" b="1" dirty="0" smtClean="0">
                <a:solidFill>
                  <a:schemeClr val="accent1"/>
                </a:solidFill>
                <a:latin typeface="Times New Roman" panose="02020603050405020304" pitchFamily="18" charset="0"/>
                <a:ea typeface="Times New Roman" panose="02020603050405020304" pitchFamily="18" charset="0"/>
                <a:cs typeface="2  Titr" panose="00000700000000000000" pitchFamily="2" charset="-78"/>
              </a:rPr>
              <a:t>                </a:t>
            </a:r>
            <a:r>
              <a:rPr lang="ar-SA" sz="2400" b="1" dirty="0" smtClean="0">
                <a:solidFill>
                  <a:schemeClr val="accent1"/>
                </a:solidFill>
                <a:latin typeface="Times New Roman" panose="02020603050405020304" pitchFamily="18" charset="0"/>
                <a:ea typeface="Times New Roman" panose="02020603050405020304" pitchFamily="18" charset="0"/>
                <a:cs typeface="2  Titr" panose="00000700000000000000" pitchFamily="2" charset="-78"/>
              </a:rPr>
              <a:t>ابزار جمع آوري اطلاعات</a:t>
            </a:r>
            <a:endParaRPr lang="en-US" sz="2400" b="1" dirty="0" smtClean="0">
              <a:solidFill>
                <a:schemeClr val="accent1"/>
              </a:solidFill>
              <a:latin typeface="Times New Roman" panose="02020603050405020304" pitchFamily="18" charset="0"/>
              <a:ea typeface="Times New Roman" panose="02020603050405020304" pitchFamily="18" charset="0"/>
              <a:cs typeface="2  Titr" panose="00000700000000000000" pitchFamily="2" charset="-78"/>
            </a:endParaRPr>
          </a:p>
          <a:p>
            <a:pPr algn="r" rtl="1">
              <a:lnSpc>
                <a:spcPct val="115000"/>
              </a:lnSpc>
            </a:pPr>
            <a:endParaRPr lang="fa-IR" sz="2000" b="1" dirty="0" smtClean="0">
              <a:solidFill>
                <a:schemeClr val="accent1"/>
              </a:solidFill>
              <a:latin typeface="Times New Roman" panose="02020603050405020304" pitchFamily="18" charset="0"/>
              <a:ea typeface="Times New Roman" panose="02020603050405020304" pitchFamily="18" charset="0"/>
              <a:cs typeface="2  Titr" panose="00000700000000000000" pitchFamily="2" charset="-78"/>
            </a:endParaRPr>
          </a:p>
          <a:p>
            <a:pPr algn="just" rtl="1">
              <a:lnSpc>
                <a:spcPct val="115000"/>
              </a:lnSpc>
            </a:pPr>
            <a:r>
              <a:rPr lang="ar-SA" sz="1600" dirty="0" smtClean="0">
                <a:latin typeface="Times New Roman" panose="02020603050405020304" pitchFamily="18" charset="0"/>
                <a:ea typeface="Times New Roman" panose="02020603050405020304" pitchFamily="18" charset="0"/>
                <a:cs typeface="B Lotus" panose="00000400000000000000" pitchFamily="2" charset="-78"/>
              </a:rPr>
              <a:t>پرسشنامه </a:t>
            </a:r>
            <a:r>
              <a:rPr lang="ar-SA" sz="1600" dirty="0">
                <a:latin typeface="Times New Roman" panose="02020603050405020304" pitchFamily="18" charset="0"/>
                <a:ea typeface="Times New Roman" panose="02020603050405020304" pitchFamily="18" charset="0"/>
                <a:cs typeface="B Lotus" panose="00000400000000000000" pitchFamily="2" charset="-78"/>
              </a:rPr>
              <a:t>های مورد استفاده در این پژوهش به شرح ذیل می باشند.</a:t>
            </a:r>
          </a:p>
          <a:p>
            <a:pPr marL="285750" indent="-285750" algn="just" rtl="1">
              <a:lnSpc>
                <a:spcPct val="115000"/>
              </a:lnSpc>
              <a:buFontTx/>
              <a:buChar char="-"/>
            </a:pPr>
            <a:r>
              <a:rPr lang="fa-IR"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پرسشنامه </a:t>
            </a:r>
            <a:r>
              <a:rPr lang="fa-IR"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سیستم های اطلاعات </a:t>
            </a:r>
            <a:r>
              <a:rPr lang="fa-IR"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مدیریت</a:t>
            </a:r>
          </a:p>
          <a:p>
            <a:pPr algn="just" rtl="1">
              <a:lnSpc>
                <a:spcPct val="115000"/>
              </a:lnSpc>
            </a:pPr>
            <a:r>
              <a:rPr lang="fa-IR" dirty="0">
                <a:latin typeface="Times New Roman" panose="02020603050405020304" pitchFamily="18" charset="0"/>
                <a:ea typeface="Calibri" panose="020F0502020204030204" pitchFamily="34" charset="0"/>
                <a:cs typeface="B Lotus" panose="00000400000000000000" pitchFamily="2" charset="-78"/>
              </a:rPr>
              <a:t>سیستم های اطلاعات مدیریت </a:t>
            </a:r>
            <a:r>
              <a:rPr lang="ar-SA" dirty="0" smtClean="0">
                <a:latin typeface="Times New Roman" panose="02020603050405020304" pitchFamily="18" charset="0"/>
                <a:ea typeface="Calibri" panose="020F0502020204030204" pitchFamily="34" charset="0"/>
                <a:cs typeface="B Lotus" panose="00000400000000000000" pitchFamily="2" charset="-78"/>
              </a:rPr>
              <a:t>شامل </a:t>
            </a:r>
            <a:r>
              <a:rPr lang="fa-IR" dirty="0">
                <a:latin typeface="Times New Roman" panose="02020603050405020304" pitchFamily="18" charset="0"/>
                <a:ea typeface="Calibri" panose="020F0502020204030204" pitchFamily="34" charset="0"/>
                <a:cs typeface="B Lotus" panose="00000400000000000000" pitchFamily="2" charset="-78"/>
              </a:rPr>
              <a:t>32</a:t>
            </a:r>
            <a:r>
              <a:rPr lang="ar-SA" dirty="0">
                <a:latin typeface="Times New Roman" panose="02020603050405020304" pitchFamily="18" charset="0"/>
                <a:ea typeface="Calibri" panose="020F0502020204030204" pitchFamily="34" charset="0"/>
                <a:cs typeface="B Lotus" panose="00000400000000000000" pitchFamily="2" charset="-78"/>
              </a:rPr>
              <a:t> سوال است که با هدف بررسی و ارزیابی سیستم</a:t>
            </a:r>
            <a:r>
              <a:rPr lang="ar-SA" dirty="0">
                <a:ea typeface="Calibri" panose="020F0502020204030204" pitchFamily="34" charset="0"/>
                <a:cs typeface="B Lotus" panose="00000400000000000000" pitchFamily="2" charset="-78"/>
              </a:rPr>
              <a:t> </a:t>
            </a:r>
            <a:r>
              <a:rPr lang="ar-SA" dirty="0">
                <a:latin typeface="Times New Roman" panose="02020603050405020304" pitchFamily="18" charset="0"/>
                <a:ea typeface="Calibri" panose="020F0502020204030204" pitchFamily="34" charset="0"/>
                <a:cs typeface="B Lotus" panose="00000400000000000000" pitchFamily="2" charset="-78"/>
              </a:rPr>
              <a:t> به کار رفته در اطلاعات مدیریت تهیه و تنظیم شده است. شیوه نمره گذاری طبق طیف لیکرت و از کاملا موافق تا کاملا مخالف امتیازبندی شده است. دارای ابعاد </a:t>
            </a:r>
            <a:r>
              <a:rPr lang="fa-IR" dirty="0">
                <a:latin typeface="Times New Roman" panose="02020603050405020304" pitchFamily="18" charset="0"/>
                <a:ea typeface="Calibri" panose="020F0502020204030204" pitchFamily="34" charset="0"/>
                <a:cs typeface="B Lotus" panose="00000400000000000000" pitchFamily="2" charset="-78"/>
              </a:rPr>
              <a:t>سخت افزار - نرم افزار - پايگاه اطلاعات -رويه ها - نيروي انساني  می </a:t>
            </a:r>
            <a:r>
              <a:rPr lang="fa-IR" dirty="0" smtClean="0">
                <a:latin typeface="Times New Roman" panose="02020603050405020304" pitchFamily="18" charset="0"/>
                <a:ea typeface="Calibri" panose="020F0502020204030204" pitchFamily="34" charset="0"/>
                <a:cs typeface="B Lotus" panose="00000400000000000000" pitchFamily="2" charset="-78"/>
              </a:rPr>
              <a:t>باشد.</a:t>
            </a:r>
          </a:p>
          <a:p>
            <a:pPr algn="just" rtl="1">
              <a:lnSpc>
                <a:spcPct val="115000"/>
              </a:lnSpc>
            </a:pPr>
            <a:endParaRPr lang="fa-IR" dirty="0">
              <a:latin typeface="Times New Roman" panose="02020603050405020304" pitchFamily="18" charset="0"/>
              <a:cs typeface="B Lotus" panose="00000400000000000000" pitchFamily="2" charset="-78"/>
            </a:endParaRPr>
          </a:p>
          <a:p>
            <a:pPr algn="just" rtl="1">
              <a:lnSpc>
                <a:spcPct val="115000"/>
              </a:lnSpc>
            </a:pPr>
            <a:endParaRPr lang="en-US" dirty="0">
              <a:cs typeface="B Lotus" panose="00000400000000000000" pitchFamily="2" charset="-78"/>
            </a:endParaRPr>
          </a:p>
        </p:txBody>
      </p:sp>
      <p:grpSp>
        <p:nvGrpSpPr>
          <p:cNvPr id="4" name="Group 3"/>
          <p:cNvGrpSpPr/>
          <p:nvPr/>
        </p:nvGrpSpPr>
        <p:grpSpPr>
          <a:xfrm>
            <a:off x="7884368" y="0"/>
            <a:ext cx="900000" cy="900000"/>
            <a:chOff x="7717405" y="475448"/>
            <a:chExt cx="900000" cy="900000"/>
          </a:xfrm>
        </p:grpSpPr>
        <p:sp>
          <p:nvSpPr>
            <p:cNvPr id="5" name="Oval 4"/>
            <p:cNvSpPr/>
            <p:nvPr/>
          </p:nvSpPr>
          <p:spPr>
            <a:xfrm>
              <a:off x="7717405" y="475448"/>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32725" y="590550"/>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Rectangle 8"/>
          <p:cNvSpPr/>
          <p:nvPr/>
        </p:nvSpPr>
        <p:spPr>
          <a:xfrm>
            <a:off x="446269" y="2822942"/>
            <a:ext cx="8133167" cy="1169551"/>
          </a:xfrm>
          <a:prstGeom prst="rect">
            <a:avLst/>
          </a:prstGeom>
        </p:spPr>
        <p:txBody>
          <a:bodyPr wrap="square">
            <a:spAutoFit/>
          </a:bodyPr>
          <a:lstStyle/>
          <a:p>
            <a:pPr marL="285750" indent="-285750" algn="r">
              <a:buFontTx/>
              <a:buChar char="-"/>
            </a:pPr>
            <a:endParaRPr lang="fa-IR" sz="1600"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endParaRPr>
          </a:p>
          <a:p>
            <a:pPr marL="285750" indent="-285750" algn="r" rtl="1">
              <a:buFontTx/>
              <a:buChar char="-"/>
            </a:pPr>
            <a:r>
              <a:rPr lang="fa-IR"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پرسشنامه </a:t>
            </a:r>
            <a:r>
              <a:rPr lang="fa-IR"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یادگیری  سازمانی </a:t>
            </a:r>
            <a:endParaRPr lang="fa-IR"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endParaRPr>
          </a:p>
          <a:p>
            <a:pPr marL="285750" indent="-285750" algn="r">
              <a:buFontTx/>
              <a:buChar char="-"/>
            </a:pPr>
            <a:r>
              <a:rPr lang="fa-IR" dirty="0">
                <a:latin typeface="Times New Roman" panose="02020603050405020304" pitchFamily="18" charset="0"/>
                <a:ea typeface="Times New Roman" panose="02020603050405020304" pitchFamily="18" charset="0"/>
                <a:cs typeface="B Lotus" panose="00000400000000000000" pitchFamily="2" charset="-78"/>
              </a:rPr>
              <a:t>سازمانی این پرسشنامه  توسط گومز (2005) ساخته شده است. در این پژوهش یادگیری سازمانی عبارتست از نمره اخذ شده از پرسشنامه یادگیری سازمانی گومز که دارای 16 سؤال 5 درجه ای لیکرت  می باشد. </a:t>
            </a:r>
            <a:endParaRPr lang="fa-IR" dirty="0" smtClean="0">
              <a:latin typeface="Times New Roman" panose="02020603050405020304" pitchFamily="18" charset="0"/>
              <a:ea typeface="Times New Roman" panose="02020603050405020304" pitchFamily="18" charset="0"/>
              <a:cs typeface="B Lotus" panose="00000400000000000000" pitchFamily="2" charset="-78"/>
            </a:endParaRPr>
          </a:p>
        </p:txBody>
      </p:sp>
      <p:sp>
        <p:nvSpPr>
          <p:cNvPr id="8" name="Rectangle 7"/>
          <p:cNvSpPr/>
          <p:nvPr/>
        </p:nvSpPr>
        <p:spPr>
          <a:xfrm>
            <a:off x="536446" y="4077072"/>
            <a:ext cx="8133167" cy="2092881"/>
          </a:xfrm>
          <a:prstGeom prst="rect">
            <a:avLst/>
          </a:prstGeom>
        </p:spPr>
        <p:txBody>
          <a:bodyPr wrap="square">
            <a:spAutoFit/>
          </a:bodyPr>
          <a:lstStyle/>
          <a:p>
            <a:pPr marL="285750" indent="-285750" algn="r">
              <a:buFontTx/>
              <a:buChar char="-"/>
            </a:pPr>
            <a:endParaRPr lang="fa-IR" sz="1600"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endParaRPr>
          </a:p>
          <a:p>
            <a:pPr marL="285750" indent="-285750" algn="r" rtl="1">
              <a:buFontTx/>
              <a:buChar char="-"/>
            </a:pPr>
            <a:r>
              <a:rPr lang="fa-IR"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پرسشنامه </a:t>
            </a:r>
            <a:r>
              <a:rPr lang="fa-IR" b="1" dirty="0">
                <a:solidFill>
                  <a:schemeClr val="accent1"/>
                </a:solidFill>
                <a:latin typeface="Times New Roman" panose="02020603050405020304" pitchFamily="18" charset="0"/>
                <a:ea typeface="Times New Roman" panose="02020603050405020304" pitchFamily="18" charset="0"/>
                <a:cs typeface="B Lotus" panose="00000400000000000000" pitchFamily="2" charset="-78"/>
              </a:rPr>
              <a:t>مدیریت دانش </a:t>
            </a:r>
            <a:endParaRPr lang="fa-IR"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endParaRPr>
          </a:p>
          <a:p>
            <a:pPr algn="just" rtl="1"/>
            <a:r>
              <a:rPr lang="fa-IR" sz="1600" dirty="0" smtClean="0">
                <a:latin typeface="Times New Roman" panose="02020603050405020304" pitchFamily="18" charset="0"/>
                <a:ea typeface="Calibri" panose="020F0502020204030204" pitchFamily="34" charset="0"/>
                <a:cs typeface="B Lotus" panose="00000400000000000000" pitchFamily="2" charset="-78"/>
              </a:rPr>
              <a:t>این </a:t>
            </a:r>
            <a:r>
              <a:rPr lang="fa-IR" sz="1600" dirty="0">
                <a:latin typeface="Times New Roman" panose="02020603050405020304" pitchFamily="18" charset="0"/>
                <a:ea typeface="Calibri" panose="020F0502020204030204" pitchFamily="34" charset="0"/>
                <a:cs typeface="B Lotus" panose="00000400000000000000" pitchFamily="2" charset="-78"/>
              </a:rPr>
              <a:t>پرسشنامه </a:t>
            </a:r>
            <a:r>
              <a:rPr lang="ar-SA" sz="1600" dirty="0">
                <a:latin typeface="Times New Roman" panose="02020603050405020304" pitchFamily="18" charset="0"/>
                <a:ea typeface="Calibri" panose="020F0502020204030204" pitchFamily="34" charset="0"/>
                <a:cs typeface="B Lotus" panose="00000400000000000000" pitchFamily="2" charset="-78"/>
              </a:rPr>
              <a:t>توسط</a:t>
            </a:r>
            <a:r>
              <a:rPr lang="ar-SA" sz="1600" dirty="0">
                <a:ea typeface="Calibri" panose="020F0502020204030204" pitchFamily="34" charset="0"/>
                <a:cs typeface="Times New Roman" panose="02020603050405020304" pitchFamily="18" charset="0"/>
              </a:rPr>
              <a:t> </a:t>
            </a:r>
            <a:r>
              <a:rPr lang="ar-SA" sz="1600" dirty="0">
                <a:latin typeface="Times New Roman" panose="02020603050405020304" pitchFamily="18" charset="0"/>
                <a:ea typeface="Times New Roman" panose="02020603050405020304" pitchFamily="18" charset="0"/>
                <a:cs typeface="B Lotus" panose="00000400000000000000" pitchFamily="2" charset="-78"/>
              </a:rPr>
              <a:t>همتی، (1389) </a:t>
            </a:r>
            <a:r>
              <a:rPr lang="fa-IR" sz="1600" dirty="0">
                <a:latin typeface="Times New Roman" panose="02020603050405020304" pitchFamily="18" charset="0"/>
                <a:ea typeface="Times New Roman" panose="02020603050405020304" pitchFamily="18" charset="0"/>
                <a:cs typeface="B Lotus" panose="00000400000000000000" pitchFamily="2" charset="-78"/>
              </a:rPr>
              <a:t>ابزار</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اندازه گیری مدیریت دانش </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در</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این</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پژوهش، پرسشنامه</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محقق</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ساخته</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می باشد</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که</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با استفاده از پرسشنامه همتی (1389) و همچنین مطالعات</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مربوط</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به</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مدیریت</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دانش</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و</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بررسی</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پرسشنامه هاي</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مشابه</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تدوین</a:t>
            </a:r>
            <a:r>
              <a:rPr lang="fa-IR" sz="1600" dirty="0">
                <a:ea typeface="Times New Roman" panose="02020603050405020304" pitchFamily="18" charset="0"/>
                <a:cs typeface="Times New Roman" panose="02020603050405020304" pitchFamily="18" charset="0"/>
              </a:rPr>
              <a:t> </a:t>
            </a:r>
            <a:r>
              <a:rPr lang="fa-IR" sz="1600" dirty="0">
                <a:latin typeface="Times New Roman" panose="02020603050405020304" pitchFamily="18" charset="0"/>
                <a:ea typeface="Times New Roman" panose="02020603050405020304" pitchFamily="18" charset="0"/>
                <a:cs typeface="B Lotus" panose="00000400000000000000" pitchFamily="2" charset="-78"/>
              </a:rPr>
              <a:t>گردیده است. به منظور تهيه سوالات پرسشنامه با توجه به مطالعات انجام شده و بررسي مفاهيم اصلي در ساختار مديريت دانش و نيز مطالعه الگوهاي پيشنهادي، ابتدا هر يك از مولفه هایی كه ممكن است مدیریت دانش مهم باشند تهيه شدند و در نهايت براساس مولفه های منتخب، گزينه هایي تعيين شده به صورت سوالات پرسشنامه درآمدند. این پرسشنامه دارا ی 25 سوال بسته پاسخ می باشد</a:t>
            </a:r>
            <a:endParaRPr lang="fa-IR" sz="1600" b="1" dirty="0" smtClean="0">
              <a:solidFill>
                <a:schemeClr val="accent1"/>
              </a:solidFill>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19692398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826064" y="147578"/>
            <a:ext cx="2093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روایی پرسش نامه</a:t>
            </a:r>
          </a:p>
        </p:txBody>
      </p:sp>
      <p:grpSp>
        <p:nvGrpSpPr>
          <p:cNvPr id="7" name="Group 6"/>
          <p:cNvGrpSpPr/>
          <p:nvPr/>
        </p:nvGrpSpPr>
        <p:grpSpPr>
          <a:xfrm>
            <a:off x="7831427" y="59755"/>
            <a:ext cx="900000" cy="900000"/>
            <a:chOff x="7717405" y="475448"/>
            <a:chExt cx="900000" cy="900000"/>
          </a:xfrm>
        </p:grpSpPr>
        <p:sp>
          <p:nvSpPr>
            <p:cNvPr id="8" name="Oval 7"/>
            <p:cNvSpPr/>
            <p:nvPr/>
          </p:nvSpPr>
          <p:spPr>
            <a:xfrm>
              <a:off x="7717405" y="475448"/>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32725" y="590550"/>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827584" y="779723"/>
            <a:ext cx="7789088" cy="1815882"/>
          </a:xfrm>
          <a:prstGeom prst="rect">
            <a:avLst/>
          </a:prstGeom>
        </p:spPr>
        <p:txBody>
          <a:bodyPr wrap="square">
            <a:spAutoFit/>
          </a:bodyPr>
          <a:lstStyle/>
          <a:p>
            <a:pPr algn="justLow" rtl="1"/>
            <a:r>
              <a:rPr lang="ar-SA" sz="1600" dirty="0">
                <a:cs typeface="B Lotus" panose="00000400000000000000" pitchFamily="2" charset="-78"/>
              </a:rPr>
              <a:t>روايي از واژه روا به معناي جايز و درست گرفته شده است و روايي به معناي صحيح و درست بودن است. مقصود از روايي آن است كه وسيله اندازه گيري بتواند خصيصيه مورد نظر را اندازه بگيرد. به بيان ديگر، وقتي اندازه گيري از اعتبار و روايي لازم برخوردار است كه همه متغيرهاي تاثيرگذار در در مدل مورد توجه قرار گيرد. اهميت روايي از آن جهت است كه اندازه گيري هاي نامناسب و ناكافي مي تواند پژوهش علمي را بي ارزش و ناروا سازد. </a:t>
            </a:r>
          </a:p>
          <a:p>
            <a:pPr algn="justLow" rtl="1"/>
            <a:r>
              <a:rPr lang="ar-SA" sz="1600" dirty="0">
                <a:cs typeface="B Lotus" panose="00000400000000000000" pitchFamily="2" charset="-78"/>
              </a:rPr>
              <a:t>روايي پرسش نامه سیستم های اطلاعات مدیریت بر اساس نظر استادان و صاحب نظران تأييد گرديد. روايي پرسش نامه یادگیری سازمانی بر اساس نظر استادان و صاحب نظران تأييد گرديد. </a:t>
            </a:r>
          </a:p>
          <a:p>
            <a:pPr algn="justLow" rtl="1"/>
            <a:r>
              <a:rPr lang="ar-SA" sz="1600" dirty="0">
                <a:cs typeface="B Lotus" panose="00000400000000000000" pitchFamily="2" charset="-78"/>
              </a:rPr>
              <a:t>روايي پرسش نامه مدیریت دانش بر اساس نظر استادان و صاحب نظران تأييد گرديد. </a:t>
            </a:r>
          </a:p>
        </p:txBody>
      </p:sp>
      <p:sp>
        <p:nvSpPr>
          <p:cNvPr id="10" name="Rectangle 9"/>
          <p:cNvSpPr>
            <a:spLocks noChangeArrowheads="1"/>
          </p:cNvSpPr>
          <p:nvPr/>
        </p:nvSpPr>
        <p:spPr bwMode="auto">
          <a:xfrm>
            <a:off x="6656497" y="2588130"/>
            <a:ext cx="20843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پایایی پرسش نامه</a:t>
            </a:r>
          </a:p>
        </p:txBody>
      </p:sp>
      <p:sp>
        <p:nvSpPr>
          <p:cNvPr id="11" name="Rectangle 10"/>
          <p:cNvSpPr/>
          <p:nvPr/>
        </p:nvSpPr>
        <p:spPr>
          <a:xfrm>
            <a:off x="685751" y="3050092"/>
            <a:ext cx="8067179" cy="2800767"/>
          </a:xfrm>
          <a:prstGeom prst="rect">
            <a:avLst/>
          </a:prstGeom>
        </p:spPr>
        <p:txBody>
          <a:bodyPr wrap="square">
            <a:spAutoFit/>
          </a:bodyPr>
          <a:lstStyle/>
          <a:p>
            <a:pPr algn="just" rtl="1"/>
            <a:r>
              <a:rPr lang="fa-IR" sz="1600" dirty="0">
                <a:latin typeface="Calibri" panose="020F0502020204030204" pitchFamily="34" charset="0"/>
                <a:ea typeface="Calibri" panose="020F0502020204030204" pitchFamily="34" charset="0"/>
                <a:cs typeface="B Lotus" panose="00000400000000000000" pitchFamily="2" charset="-78"/>
              </a:rPr>
              <a:t>قابليت اعتماد يا پايايي  يکي از ويژگي هاي فني ابزار اندازه گيري و جمع‌آوري داده‌ها است. يک فرايند اندازه‌گيري و ابزار مربوط به آن، زماني پاياست که در صورت تکرار اندازه‌گيري هميشه همان نتايج و مقادير به‌دست آيد. براي اندازه‌گيري پايايي از شاخصي به نام ضريب پايايي استفاده مي‌شود و اين کميت بين صفر و يک تغيير مي‌کند. ضريب پايايي صفر، معرّف عدم پايايي و ضريب پايايي يک، معرف پايايي کامل است. مشهورترين ابزار براي آزمون قابليت اعتماد پرسش‌نامه، يا همان پايايي، ضريب آلفاي کرونباخ است که به منظور محاسبه هماهنگي دروني ابزار اندازه‌گيري از جمله پرسش نامه‌هايي که ويژگي‌هاي مختلفي را مي-سنجند، به کار مي‌رود. در تحقيق حاضر آزمون پايايي توسط نرم‌افزار </a:t>
            </a:r>
            <a:r>
              <a:rPr lang="en-US" sz="1600" dirty="0">
                <a:latin typeface="Calibri" panose="020F0502020204030204" pitchFamily="34" charset="0"/>
                <a:ea typeface="Calibri" panose="020F0502020204030204" pitchFamily="34" charset="0"/>
                <a:cs typeface="B Lotus" panose="00000400000000000000" pitchFamily="2" charset="-78"/>
              </a:rPr>
              <a:t>SPSS </a:t>
            </a:r>
            <a:r>
              <a:rPr lang="fa-IR" sz="1600" dirty="0">
                <a:latin typeface="Calibri" panose="020F0502020204030204" pitchFamily="34" charset="0"/>
                <a:ea typeface="Calibri" panose="020F0502020204030204" pitchFamily="34" charset="0"/>
                <a:cs typeface="B Lotus" panose="00000400000000000000" pitchFamily="2" charset="-78"/>
              </a:rPr>
              <a:t>انجام شد که مقادیر آن برای تمامی متغیرها و ابعاد بالای </a:t>
            </a:r>
            <a:r>
              <a:rPr lang="fa-IR" sz="1600" dirty="0" smtClean="0">
                <a:latin typeface="Calibri" panose="020F0502020204030204" pitchFamily="34" charset="0"/>
                <a:ea typeface="Calibri" panose="020F0502020204030204" pitchFamily="34" charset="0"/>
                <a:cs typeface="B Lotus" panose="00000400000000000000" pitchFamily="2" charset="-78"/>
              </a:rPr>
              <a:t>0/7 </a:t>
            </a:r>
            <a:r>
              <a:rPr lang="fa-IR" sz="1600" dirty="0">
                <a:latin typeface="Calibri" panose="020F0502020204030204" pitchFamily="34" charset="0"/>
                <a:ea typeface="Calibri" panose="020F0502020204030204" pitchFamily="34" charset="0"/>
                <a:cs typeface="B Lotus" panose="00000400000000000000" pitchFamily="2" charset="-78"/>
              </a:rPr>
              <a:t>بدست آمد. با توجه به اين‌که براي پژوهش‌هاي علوم انساني ضريب آلفاي بالاتر </a:t>
            </a:r>
            <a:r>
              <a:rPr lang="fa-IR" sz="1600" dirty="0" smtClean="0">
                <a:latin typeface="Calibri" panose="020F0502020204030204" pitchFamily="34" charset="0"/>
                <a:ea typeface="Calibri" panose="020F0502020204030204" pitchFamily="34" charset="0"/>
                <a:cs typeface="B Lotus" panose="00000400000000000000" pitchFamily="2" charset="-78"/>
              </a:rPr>
              <a:t>از0/7 </a:t>
            </a:r>
            <a:r>
              <a:rPr lang="fa-IR" sz="1600" dirty="0">
                <a:latin typeface="Calibri" panose="020F0502020204030204" pitchFamily="34" charset="0"/>
                <a:ea typeface="Calibri" panose="020F0502020204030204" pitchFamily="34" charset="0"/>
                <a:cs typeface="B Lotus" panose="00000400000000000000" pitchFamily="2" charset="-78"/>
              </a:rPr>
              <a:t>قابل قبول است مي توان نتيجه گرفت که پايايي پرسش نامه تحقيق خوب است. نتايج بررسی پایایی به شرح زیر است: </a:t>
            </a:r>
            <a:endParaRPr lang="fa-IR" sz="1600" dirty="0" smtClean="0">
              <a:latin typeface="Calibri" panose="020F0502020204030204" pitchFamily="34" charset="0"/>
              <a:ea typeface="Calibri" panose="020F0502020204030204" pitchFamily="34" charset="0"/>
              <a:cs typeface="B Lotus" panose="00000400000000000000" pitchFamily="2" charset="-78"/>
            </a:endParaRPr>
          </a:p>
          <a:p>
            <a:pPr algn="ctr" rtl="1"/>
            <a:r>
              <a:rPr lang="fa-IR" sz="1600" dirty="0" smtClean="0">
                <a:solidFill>
                  <a:schemeClr val="bg2">
                    <a:lumMod val="50000"/>
                  </a:schemeClr>
                </a:solidFill>
                <a:latin typeface="Calibri" panose="020F0502020204030204" pitchFamily="34" charset="0"/>
                <a:ea typeface="Calibri" panose="020F0502020204030204" pitchFamily="34" charset="0"/>
                <a:cs typeface="B Lotus" panose="00000400000000000000" pitchFamily="2" charset="-78"/>
              </a:rPr>
              <a:t>جدول ضريب </a:t>
            </a:r>
            <a:r>
              <a:rPr lang="fa-IR" sz="1600" dirty="0">
                <a:solidFill>
                  <a:schemeClr val="bg2">
                    <a:lumMod val="50000"/>
                  </a:schemeClr>
                </a:solidFill>
                <a:latin typeface="Calibri" panose="020F0502020204030204" pitchFamily="34" charset="0"/>
                <a:ea typeface="Calibri" panose="020F0502020204030204" pitchFamily="34" charset="0"/>
                <a:cs typeface="B Lotus" panose="00000400000000000000" pitchFamily="2" charset="-78"/>
              </a:rPr>
              <a:t>آلفاي کرونباخ متغيرهاي اصلي تحقيق</a:t>
            </a:r>
            <a:endParaRPr lang="fa-IR" sz="1600" dirty="0" smtClean="0">
              <a:solidFill>
                <a:schemeClr val="bg2">
                  <a:lumMod val="50000"/>
                </a:schemeClr>
              </a:solidFill>
              <a:latin typeface="Calibri" panose="020F0502020204030204" pitchFamily="34" charset="0"/>
              <a:ea typeface="Calibri" panose="020F0502020204030204" pitchFamily="34" charset="0"/>
              <a:cs typeface="B Lotus" panose="00000400000000000000" pitchFamily="2" charset="-78"/>
            </a:endParaRPr>
          </a:p>
          <a:p>
            <a:pPr algn="ctr" rtl="1"/>
            <a:endParaRPr lang="fa-IR" sz="1600" dirty="0" smtClean="0">
              <a:latin typeface="Calibri" panose="020F0502020204030204" pitchFamily="34" charset="0"/>
              <a:ea typeface="Calibri" panose="020F0502020204030204" pitchFamily="34" charset="0"/>
              <a:cs typeface="B Lotus" panose="00000400000000000000" pitchFamily="2" charset="-78"/>
            </a:endParaRPr>
          </a:p>
          <a:p>
            <a:pPr algn="ctr" rtl="1"/>
            <a:endParaRPr lang="fa-IR" sz="1600" dirty="0">
              <a:latin typeface="Calibri" panose="020F0502020204030204" pitchFamily="34" charset="0"/>
              <a:ea typeface="Calibri" panose="020F0502020204030204" pitchFamily="34" charset="0"/>
              <a:cs typeface="B Lotus"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670635193"/>
              </p:ext>
            </p:extLst>
          </p:nvPr>
        </p:nvGraphicFramePr>
        <p:xfrm>
          <a:off x="1547661" y="5373216"/>
          <a:ext cx="6733766" cy="1339966"/>
        </p:xfrm>
        <a:graphic>
          <a:graphicData uri="http://schemas.openxmlformats.org/drawingml/2006/table">
            <a:tbl>
              <a:tblPr rtl="1" firstRow="1" firstCol="1" bandRow="1">
                <a:tableStyleId>{5C22544A-7EE6-4342-B048-85BDC9FD1C3A}</a:tableStyleId>
              </a:tblPr>
              <a:tblGrid>
                <a:gridCol w="3366883"/>
                <a:gridCol w="3366883"/>
              </a:tblGrid>
              <a:tr h="331340">
                <a:tc>
                  <a:txBody>
                    <a:bodyPr/>
                    <a:lstStyle/>
                    <a:p>
                      <a:pPr algn="ctr" rtl="1">
                        <a:lnSpc>
                          <a:spcPct val="115000"/>
                        </a:lnSpc>
                        <a:spcAft>
                          <a:spcPts val="1000"/>
                        </a:spcAft>
                      </a:pPr>
                      <a:r>
                        <a:rPr lang="fa-IR" sz="1200" dirty="0">
                          <a:effectLst/>
                          <a:cs typeface="B Lotus" panose="00000400000000000000" pitchFamily="2" charset="-78"/>
                        </a:rPr>
                        <a:t>متغیرهای تحقیق</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1000"/>
                        </a:spcAft>
                      </a:pPr>
                      <a:r>
                        <a:rPr lang="fa-IR" sz="1200" dirty="0">
                          <a:effectLst/>
                          <a:cs typeface="B Lotus" panose="00000400000000000000" pitchFamily="2" charset="-78"/>
                        </a:rPr>
                        <a:t>آلفای کرونباخ متغیرها</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45946">
                <a:tc>
                  <a:txBody>
                    <a:bodyPr/>
                    <a:lstStyle/>
                    <a:p>
                      <a:pPr algn="ctr" rtl="1">
                        <a:lnSpc>
                          <a:spcPct val="115000"/>
                        </a:lnSpc>
                        <a:spcAft>
                          <a:spcPts val="1000"/>
                        </a:spcAft>
                      </a:pPr>
                      <a:r>
                        <a:rPr lang="fa-IR" sz="1200" dirty="0">
                          <a:effectLst/>
                          <a:cs typeface="B Lotus" panose="00000400000000000000" pitchFamily="2" charset="-78"/>
                        </a:rPr>
                        <a:t>یادگیری 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1000"/>
                        </a:spcAft>
                      </a:pPr>
                      <a:r>
                        <a:rPr lang="fa-IR" sz="1200" dirty="0">
                          <a:effectLst/>
                          <a:cs typeface="B Lotus" panose="00000400000000000000" pitchFamily="2" charset="-78"/>
                        </a:rPr>
                        <a:t>0.853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31340">
                <a:tc>
                  <a:txBody>
                    <a:bodyPr/>
                    <a:lstStyle/>
                    <a:p>
                      <a:pPr algn="ctr" rtl="1">
                        <a:lnSpc>
                          <a:spcPct val="115000"/>
                        </a:lnSpc>
                        <a:spcAft>
                          <a:spcPts val="1000"/>
                        </a:spcAft>
                      </a:pPr>
                      <a:r>
                        <a:rPr lang="fa-IR" sz="1200">
                          <a:effectLst/>
                          <a:cs typeface="B Lotus" panose="00000400000000000000" pitchFamily="2" charset="-78"/>
                        </a:rPr>
                        <a:t>مدیریت دانش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1000"/>
                        </a:spcAft>
                      </a:pPr>
                      <a:r>
                        <a:rPr lang="fa-IR" sz="1200" dirty="0">
                          <a:effectLst/>
                          <a:cs typeface="B Lotus" panose="00000400000000000000" pitchFamily="2" charset="-78"/>
                        </a:rPr>
                        <a:t>0.814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31340">
                <a:tc>
                  <a:txBody>
                    <a:bodyPr/>
                    <a:lstStyle/>
                    <a:p>
                      <a:pPr algn="ctr" rtl="1">
                        <a:lnSpc>
                          <a:spcPct val="115000"/>
                        </a:lnSpc>
                        <a:spcAft>
                          <a:spcPts val="1000"/>
                        </a:spcAft>
                      </a:pPr>
                      <a:r>
                        <a:rPr lang="fa-IR" sz="1200" dirty="0">
                          <a:effectLst/>
                          <a:cs typeface="B Lotus" panose="00000400000000000000" pitchFamily="2" charset="-78"/>
                        </a:rPr>
                        <a:t>سیستم های اطلاعات مدیریت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115000"/>
                        </a:lnSpc>
                        <a:spcAft>
                          <a:spcPts val="1000"/>
                        </a:spcAft>
                      </a:pPr>
                      <a:r>
                        <a:rPr lang="fa-IR" sz="1200" dirty="0">
                          <a:effectLst/>
                          <a:cs typeface="B Lotus" panose="00000400000000000000" pitchFamily="2" charset="-78"/>
                        </a:rPr>
                        <a:t> 0.915</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71600" y="1772816"/>
            <a:ext cx="7704856" cy="2322174"/>
          </a:xfrm>
          <a:prstGeom prst="rect">
            <a:avLst/>
          </a:prstGeom>
        </p:spPr>
        <p:txBody>
          <a:bodyPr wrap="square">
            <a:spAutoFit/>
          </a:bodyPr>
          <a:lstStyle/>
          <a:p>
            <a:pPr algn="just" rtl="1">
              <a:lnSpc>
                <a:spcPct val="115000"/>
              </a:lnSpc>
              <a:spcAft>
                <a:spcPts val="0"/>
              </a:spcAft>
            </a:pPr>
            <a:r>
              <a:rPr lang="fa-IR" dirty="0">
                <a:latin typeface="Times New Roman" panose="02020603050405020304" pitchFamily="18" charset="0"/>
                <a:ea typeface="Times New Roman" panose="02020603050405020304" pitchFamily="18" charset="0"/>
                <a:cs typeface="B Lotus" panose="00000400000000000000" pitchFamily="2" charset="-78"/>
              </a:rPr>
              <a:t>هدف هر تحقيق، پاسخ به مجموعه‌اي از سؤالات و يا آزمون برخي فرضيات مي‌باشد. در اين فصل به تجزيه و تحليل داده‌هاي به دست آمده پرداخته شده است. در تجزيه و تحليل توصيفي اطلاعات در این فصل، ابتدا </a:t>
            </a:r>
            <a:r>
              <a:rPr lang="fa-IR" dirty="0" smtClean="0">
                <a:latin typeface="Times New Roman" panose="02020603050405020304" pitchFamily="18" charset="0"/>
                <a:ea typeface="Times New Roman" panose="02020603050405020304" pitchFamily="18" charset="0"/>
                <a:cs typeface="B Lotus" panose="00000400000000000000" pitchFamily="2" charset="-78"/>
              </a:rPr>
              <a:t>ويژگي هاي </a:t>
            </a:r>
            <a:r>
              <a:rPr lang="fa-IR" dirty="0">
                <a:latin typeface="Times New Roman" panose="02020603050405020304" pitchFamily="18" charset="0"/>
                <a:ea typeface="Times New Roman" panose="02020603050405020304" pitchFamily="18" charset="0"/>
                <a:cs typeface="B Lotus" panose="00000400000000000000" pitchFamily="2" charset="-78"/>
              </a:rPr>
              <a:t>جمعيت شناختی </a:t>
            </a:r>
            <a:r>
              <a:rPr lang="fa-IR" dirty="0" smtClean="0">
                <a:latin typeface="Times New Roman" panose="02020603050405020304" pitchFamily="18" charset="0"/>
                <a:ea typeface="Times New Roman" panose="02020603050405020304" pitchFamily="18" charset="0"/>
                <a:cs typeface="B Lotus" panose="00000400000000000000" pitchFamily="2" charset="-78"/>
              </a:rPr>
              <a:t>پاسخ دهندگان </a:t>
            </a:r>
            <a:r>
              <a:rPr lang="fa-IR" dirty="0">
                <a:latin typeface="Times New Roman" panose="02020603050405020304" pitchFamily="18" charset="0"/>
                <a:ea typeface="Times New Roman" panose="02020603050405020304" pitchFamily="18" charset="0"/>
                <a:cs typeface="B Lotus" panose="00000400000000000000" pitchFamily="2" charset="-78"/>
              </a:rPr>
              <a:t>اعم از وضعيت جنسيت، سن، سابقه خدمت و ميزان تحصيلات بطور کامل مورد بررسي قرار گرفته است. در این فصل هر يك از ويژگي-هاي جمعيت شناختی </a:t>
            </a:r>
            <a:r>
              <a:rPr lang="fa-IR" dirty="0" smtClean="0">
                <a:latin typeface="Times New Roman" panose="02020603050405020304" pitchFamily="18" charset="0"/>
                <a:ea typeface="Times New Roman" panose="02020603050405020304" pitchFamily="18" charset="0"/>
                <a:cs typeface="B Lotus" panose="00000400000000000000" pitchFamily="2" charset="-78"/>
              </a:rPr>
              <a:t>پاسخ دهندگان </a:t>
            </a:r>
            <a:r>
              <a:rPr lang="fa-IR" dirty="0">
                <a:latin typeface="Times New Roman" panose="02020603050405020304" pitchFamily="18" charset="0"/>
                <a:ea typeface="Times New Roman" panose="02020603050405020304" pitchFamily="18" charset="0"/>
                <a:cs typeface="B Lotus" panose="00000400000000000000" pitchFamily="2" charset="-78"/>
              </a:rPr>
              <a:t>اعم از وضعيت جنسيت، وضعیت تاهل، سن، ميزان تحصيلات بطور کامل مورد بررسي قرار گرفته است. در بخش آمار استنباطي به منظور بررسي سئوالات پژوهش، روابط بين متغيرها و </a:t>
            </a:r>
            <a:r>
              <a:rPr lang="fa-IR" dirty="0" smtClean="0">
                <a:latin typeface="Times New Roman" panose="02020603050405020304" pitchFamily="18" charset="0"/>
                <a:ea typeface="Times New Roman" panose="02020603050405020304" pitchFamily="18" charset="0"/>
                <a:cs typeface="B Lotus" panose="00000400000000000000" pitchFamily="2" charset="-78"/>
              </a:rPr>
              <a:t>به  </a:t>
            </a:r>
            <a:r>
              <a:rPr lang="fa-IR" dirty="0">
                <a:latin typeface="Times New Roman" panose="02020603050405020304" pitchFamily="18" charset="0"/>
                <a:ea typeface="Times New Roman" panose="02020603050405020304" pitchFamily="18" charset="0"/>
                <a:cs typeface="B Lotus" panose="00000400000000000000" pitchFamily="2" charset="-78"/>
              </a:rPr>
              <a:t>عبارتي تعميم نتايج </a:t>
            </a:r>
            <a:r>
              <a:rPr lang="fa-IR" dirty="0" smtClean="0">
                <a:latin typeface="Times New Roman" panose="02020603050405020304" pitchFamily="18" charset="0"/>
                <a:ea typeface="Times New Roman" panose="02020603050405020304" pitchFamily="18" charset="0"/>
                <a:cs typeface="B Lotus" panose="00000400000000000000" pitchFamily="2" charset="-78"/>
              </a:rPr>
              <a:t>بدست آمده </a:t>
            </a:r>
            <a:r>
              <a:rPr lang="fa-IR" dirty="0">
                <a:latin typeface="Times New Roman" panose="02020603050405020304" pitchFamily="18" charset="0"/>
                <a:ea typeface="Times New Roman" panose="02020603050405020304" pitchFamily="18" charset="0"/>
                <a:cs typeface="B Lotus" panose="00000400000000000000" pitchFamily="2" charset="-78"/>
              </a:rPr>
              <a:t>از نمونه به جامعه آماري پژوهش، از نرم </a:t>
            </a:r>
            <a:r>
              <a:rPr lang="fa-IR" dirty="0" smtClean="0">
                <a:latin typeface="Times New Roman" panose="02020603050405020304" pitchFamily="18" charset="0"/>
                <a:ea typeface="Times New Roman" panose="02020603050405020304" pitchFamily="18" charset="0"/>
                <a:cs typeface="B Lotus" panose="00000400000000000000" pitchFamily="2" charset="-78"/>
              </a:rPr>
              <a:t>افزارهای</a:t>
            </a:r>
            <a:r>
              <a:rPr lang="fa-IR" dirty="0">
                <a:latin typeface="Times New Roman" panose="02020603050405020304" pitchFamily="18" charset="0"/>
                <a:ea typeface="Times New Roman" panose="02020603050405020304" pitchFamily="18" charset="0"/>
                <a:cs typeface="B Lotus" panose="00000400000000000000" pitchFamily="2" charset="-78"/>
              </a:rPr>
              <a:t> </a:t>
            </a:r>
            <a:r>
              <a:rPr lang="fa-IR" dirty="0" smtClean="0">
                <a:latin typeface="Times New Roman" panose="02020603050405020304" pitchFamily="18" charset="0"/>
                <a:ea typeface="Times New Roman" panose="02020603050405020304" pitchFamily="18" charset="0"/>
                <a:cs typeface="B Lotus" panose="00000400000000000000" pitchFamily="2" charset="-78"/>
              </a:rPr>
              <a:t> </a:t>
            </a:r>
            <a:r>
              <a:rPr lang="en-US" dirty="0" smtClean="0">
                <a:latin typeface="Times New Roman" panose="02020603050405020304" pitchFamily="18" charset="0"/>
                <a:ea typeface="Times New Roman" panose="02020603050405020304" pitchFamily="18" charset="0"/>
                <a:cs typeface="B Lotus" panose="00000400000000000000" pitchFamily="2" charset="-78"/>
              </a:rPr>
              <a:t>SPSS22</a:t>
            </a:r>
            <a:r>
              <a:rPr lang="fa-IR" dirty="0" smtClean="0">
                <a:latin typeface="Times New Roman" panose="02020603050405020304" pitchFamily="18" charset="0"/>
                <a:ea typeface="Times New Roman" panose="02020603050405020304" pitchFamily="18" charset="0"/>
                <a:cs typeface="B Lotus" panose="00000400000000000000" pitchFamily="2" charset="-78"/>
              </a:rPr>
              <a:t>و </a:t>
            </a:r>
            <a:r>
              <a:rPr lang="fa-IR" dirty="0">
                <a:latin typeface="Times New Roman" panose="02020603050405020304" pitchFamily="18" charset="0"/>
                <a:ea typeface="Times New Roman" panose="02020603050405020304" pitchFamily="18" charset="0"/>
                <a:cs typeface="B Lotus" panose="00000400000000000000" pitchFamily="2" charset="-78"/>
              </a:rPr>
              <a:t>لیزرل استفاده شده </a:t>
            </a:r>
            <a:r>
              <a:rPr lang="fa-IR" dirty="0" smtClean="0">
                <a:latin typeface="Times New Roman" panose="02020603050405020304" pitchFamily="18" charset="0"/>
                <a:ea typeface="Times New Roman" panose="02020603050405020304" pitchFamily="18" charset="0"/>
                <a:cs typeface="B Lotus" panose="00000400000000000000" pitchFamily="2" charset="-78"/>
              </a:rPr>
              <a:t>است.</a:t>
            </a:r>
            <a:endParaRPr lang="fa-IR" dirty="0">
              <a:latin typeface="Times New Roman" panose="02020603050405020304" pitchFamily="18" charset="0"/>
              <a:ea typeface="Times New Roman" panose="02020603050405020304" pitchFamily="18" charset="0"/>
              <a:cs typeface="B Lotus" panose="00000400000000000000" pitchFamily="2" charset="-78"/>
            </a:endParaRPr>
          </a:p>
        </p:txBody>
      </p:sp>
      <p:sp>
        <p:nvSpPr>
          <p:cNvPr id="3" name="Rectangle 2"/>
          <p:cNvSpPr>
            <a:spLocks noChangeArrowheads="1"/>
          </p:cNvSpPr>
          <p:nvPr/>
        </p:nvSpPr>
        <p:spPr bwMode="auto">
          <a:xfrm>
            <a:off x="5956220" y="980728"/>
            <a:ext cx="2504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smtClean="0">
                <a:solidFill>
                  <a:schemeClr val="accent1"/>
                </a:solidFill>
                <a:latin typeface="Century Gothic" panose="020B0502020202020204" pitchFamily="34" charset="0"/>
                <a:cs typeface="B Titr" panose="00000700000000000000" pitchFamily="2" charset="-78"/>
              </a:rPr>
              <a:t>تجزیه وتحلیل داده ها</a:t>
            </a:r>
            <a:endParaRPr lang="fa-IR" altLang="en-US" sz="2400" b="1" dirty="0">
              <a:solidFill>
                <a:schemeClr val="accent1"/>
              </a:solidFill>
              <a:latin typeface="Century Gothic" panose="020B0502020202020204" pitchFamily="34" charset="0"/>
              <a:cs typeface="B Titr" panose="00000700000000000000" pitchFamily="2" charset="-78"/>
            </a:endParaRPr>
          </a:p>
        </p:txBody>
      </p:sp>
    </p:spTree>
    <p:extLst>
      <p:ext uri="{BB962C8B-B14F-4D97-AF65-F5344CB8AC3E}">
        <p14:creationId xmlns:p14="http://schemas.microsoft.com/office/powerpoint/2010/main" val="146995202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7958087" y="6550"/>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9332" y="85521"/>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2882850" y="26783"/>
            <a:ext cx="5075237"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7000"/>
              </a:lnSpc>
              <a:spcBef>
                <a:spcPct val="0"/>
              </a:spcBef>
              <a:spcAft>
                <a:spcPts val="800"/>
              </a:spcAft>
              <a:buClrTx/>
              <a:buFontTx/>
              <a:buNone/>
            </a:pPr>
            <a:r>
              <a:rPr lang="ar-SA" altLang="en-US" sz="2400" b="1" dirty="0">
                <a:solidFill>
                  <a:schemeClr val="accent1"/>
                </a:solidFill>
                <a:latin typeface="Calibri" panose="020F0502020204030204" pitchFamily="34" charset="0"/>
                <a:ea typeface="Calibri" panose="020F0502020204030204" pitchFamily="34" charset="0"/>
                <a:cs typeface="B Titr" panose="00000700000000000000" pitchFamily="2" charset="-78"/>
              </a:rPr>
              <a:t>آزمون فرض نرمال بودن متغيرها</a:t>
            </a:r>
            <a:endParaRPr lang="en-US" altLang="en-US" sz="2400" dirty="0">
              <a:solidFill>
                <a:schemeClr val="accent1"/>
              </a:solidFill>
              <a:latin typeface="Calibri" panose="020F0502020204030204" pitchFamily="34" charset="0"/>
              <a:ea typeface="Calibri" panose="020F0502020204030204" pitchFamily="34" charset="0"/>
              <a:cs typeface="B Titr" panose="00000700000000000000" pitchFamily="2" charset="-78"/>
            </a:endParaRPr>
          </a:p>
        </p:txBody>
      </p:sp>
      <p:sp>
        <p:nvSpPr>
          <p:cNvPr id="8" name="Rectangle 7"/>
          <p:cNvSpPr/>
          <p:nvPr/>
        </p:nvSpPr>
        <p:spPr>
          <a:xfrm>
            <a:off x="823555" y="531333"/>
            <a:ext cx="7956454" cy="646331"/>
          </a:xfrm>
          <a:prstGeom prst="rect">
            <a:avLst/>
          </a:prstGeom>
        </p:spPr>
        <p:txBody>
          <a:bodyPr wrap="square">
            <a:spAutoFit/>
          </a:bodyPr>
          <a:lstStyle/>
          <a:p>
            <a:pPr marR="39370" indent="-635" algn="just" rtl="1">
              <a:spcBef>
                <a:spcPts val="1300"/>
              </a:spcBef>
              <a:spcAft>
                <a:spcPts val="300"/>
              </a:spcAft>
            </a:pPr>
            <a:r>
              <a:rPr lang="ar-SA"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قبل از تعيين نوع آزمون مورد استفاده به خصوص در آزمون هاي مقايسه اي لازم است از نرمال بودن متغير ها مطمئن شويم. در صورتي كه متغير ها نرمال باشند، استفاده از آزمون هاي پارامتري توصيه مي شود و در غير اين صورت استفاده از آزمون هاي معادل غير پارامتري مد نظر قرار خواهد گرفت. براي تعيين نرمال بودن متغير ها بايستي سطح معني داري بررسي شود. درصورتي که آماره  </a:t>
            </a:r>
            <a:r>
              <a:rPr lang="en-US"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z   </a:t>
            </a:r>
            <a:r>
              <a:rPr lang="ar-SA"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از عدد </a:t>
            </a:r>
            <a:r>
              <a:rPr lang="fa-IR" sz="12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0/05</a:t>
            </a:r>
            <a:r>
              <a:rPr lang="ar-SA" sz="12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sz="1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بیشتر باشد متغیر نرمال است.</a:t>
            </a:r>
            <a:endParaRPr lang="en-US" sz="12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3398192" y="1068623"/>
            <a:ext cx="2807179" cy="307777"/>
          </a:xfrm>
          <a:prstGeom prst="rect">
            <a:avLst/>
          </a:prstGeom>
        </p:spPr>
        <p:txBody>
          <a:bodyPr wrap="none">
            <a:spAutoFit/>
          </a:bodyPr>
          <a:lstStyle/>
          <a:p>
            <a:r>
              <a:rPr lang="ar-SA" sz="1400" dirty="0">
                <a:solidFill>
                  <a:srgbClr val="000000"/>
                </a:solidFill>
                <a:ea typeface="Times New Roman" panose="02020603050405020304" pitchFamily="18" charset="0"/>
                <a:cs typeface="B Lotus" panose="00000400000000000000" pitchFamily="2" charset="-78"/>
              </a:rPr>
              <a:t>آزمون كولوموگروف اسميرنف </a:t>
            </a:r>
            <a:r>
              <a:rPr lang="ar-SA" sz="1400" dirty="0" smtClean="0">
                <a:solidFill>
                  <a:srgbClr val="000000"/>
                </a:solidFill>
                <a:ea typeface="Times New Roman" panose="02020603050405020304" pitchFamily="18" charset="0"/>
                <a:cs typeface="B Lotus" panose="00000400000000000000" pitchFamily="2" charset="-78"/>
              </a:rPr>
              <a:t>متغير هاي </a:t>
            </a:r>
            <a:r>
              <a:rPr lang="ar-SA" sz="1400" dirty="0">
                <a:solidFill>
                  <a:srgbClr val="000000"/>
                </a:solidFill>
                <a:ea typeface="Times New Roman" panose="02020603050405020304" pitchFamily="18" charset="0"/>
                <a:cs typeface="B Lotus" panose="00000400000000000000" pitchFamily="2" charset="-78"/>
              </a:rPr>
              <a:t>تحقيق</a:t>
            </a:r>
            <a:endParaRPr lang="en-US" sz="1400" dirty="0">
              <a:cs typeface="B Lotus" panose="00000400000000000000" pitchFamily="2" charset="-78"/>
            </a:endParaRPr>
          </a:p>
        </p:txBody>
      </p:sp>
      <p:sp>
        <p:nvSpPr>
          <p:cNvPr id="9" name="Rectangle 1"/>
          <p:cNvSpPr>
            <a:spLocks noChangeArrowheads="1"/>
          </p:cNvSpPr>
          <p:nvPr/>
        </p:nvSpPr>
        <p:spPr bwMode="auto">
          <a:xfrm>
            <a:off x="408897" y="3263902"/>
            <a:ext cx="114178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072944665"/>
              </p:ext>
            </p:extLst>
          </p:nvPr>
        </p:nvGraphicFramePr>
        <p:xfrm>
          <a:off x="971599" y="1432869"/>
          <a:ext cx="7808409" cy="5393485"/>
        </p:xfrm>
        <a:graphic>
          <a:graphicData uri="http://schemas.openxmlformats.org/drawingml/2006/table">
            <a:tbl>
              <a:tblPr rtl="1" firstRow="1" firstCol="1" lastRow="1" lastCol="1" bandRow="1" bandCol="1">
                <a:tableStyleId>{5C22544A-7EE6-4342-B048-85BDC9FD1C3A}</a:tableStyleId>
              </a:tblPr>
              <a:tblGrid>
                <a:gridCol w="2900860"/>
                <a:gridCol w="810490"/>
                <a:gridCol w="2028489"/>
                <a:gridCol w="1806625"/>
                <a:gridCol w="261945"/>
              </a:tblGrid>
              <a:tr h="91514">
                <a:tc rowSpan="2">
                  <a:txBody>
                    <a:bodyPr/>
                    <a:lstStyle/>
                    <a:p>
                      <a:pPr algn="ctr" rtl="1">
                        <a:lnSpc>
                          <a:spcPct val="115000"/>
                        </a:lnSpc>
                        <a:spcAft>
                          <a:spcPts val="0"/>
                        </a:spcAft>
                      </a:pPr>
                      <a:r>
                        <a:rPr lang="ar-SA" sz="1100" dirty="0">
                          <a:effectLst/>
                          <a:cs typeface="B Lotus" panose="00000400000000000000" pitchFamily="2" charset="-78"/>
                        </a:rPr>
                        <a:t>متغير­هاي تحقيق</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gridSpan="2">
                  <a:txBody>
                    <a:bodyPr/>
                    <a:lstStyle/>
                    <a:p>
                      <a:pPr algn="ctr" rtl="1">
                        <a:lnSpc>
                          <a:spcPct val="115000"/>
                        </a:lnSpc>
                        <a:spcAft>
                          <a:spcPts val="0"/>
                        </a:spcAft>
                      </a:pPr>
                      <a:r>
                        <a:rPr lang="ar-SA" sz="200">
                          <a:effectLst/>
                        </a:rPr>
                        <a:t>يافته­هاي توصيفي</a:t>
                      </a:r>
                      <a:endParaRPr lang="en-US" sz="200">
                        <a:effectLst/>
                        <a:latin typeface="Calibri" panose="020F0502020204030204" pitchFamily="34" charset="0"/>
                        <a:ea typeface="Calibri" panose="020F0502020204030204" pitchFamily="34" charset="0"/>
                        <a:cs typeface="Arial" panose="020B0604020202020204" pitchFamily="34" charset="0"/>
                      </a:endParaRPr>
                    </a:p>
                  </a:txBody>
                  <a:tcPr marL="13788" marR="13788" marT="0" marB="0" anchor="ctr"/>
                </a:tc>
                <a:tc hMerge="1">
                  <a:txBody>
                    <a:bodyPr/>
                    <a:lstStyle/>
                    <a:p>
                      <a:endParaRPr lang="en-US"/>
                    </a:p>
                  </a:txBody>
                  <a:tcPr/>
                </a:tc>
                <a:tc>
                  <a:txBody>
                    <a:bodyPr/>
                    <a:lstStyle/>
                    <a:p>
                      <a:pPr algn="ctr" rtl="1">
                        <a:lnSpc>
                          <a:spcPct val="115000"/>
                        </a:lnSpc>
                        <a:spcAft>
                          <a:spcPts val="0"/>
                        </a:spcAft>
                      </a:pPr>
                      <a:r>
                        <a:rPr lang="ar-SA" sz="200">
                          <a:effectLst/>
                        </a:rPr>
                        <a:t>آزمون کولموگروف-اسميرنف</a:t>
                      </a:r>
                      <a:endParaRPr lang="en-US" sz="200">
                        <a:effectLst/>
                        <a:latin typeface="Calibri" panose="020F0502020204030204" pitchFamily="34" charset="0"/>
                        <a:ea typeface="Calibri" panose="020F0502020204030204" pitchFamily="34" charset="0"/>
                        <a:cs typeface="Arial" panose="020B0604020202020204" pitchFamily="34" charset="0"/>
                      </a:endParaRPr>
                    </a:p>
                  </a:txBody>
                  <a:tcPr marL="13788" marR="13788" marT="0" marB="0" anchor="ctr"/>
                </a:tc>
                <a:tc rowSpan="2">
                  <a:txBody>
                    <a:bodyPr/>
                    <a:lstStyle/>
                    <a:p>
                      <a:pPr algn="ctr" rtl="1">
                        <a:lnSpc>
                          <a:spcPct val="115000"/>
                        </a:lnSpc>
                        <a:spcAft>
                          <a:spcPts val="0"/>
                        </a:spcAft>
                      </a:pPr>
                      <a:r>
                        <a:rPr lang="ar-SA" sz="1100">
                          <a:effectLst/>
                          <a:cs typeface="B Lotus" panose="00000400000000000000" pitchFamily="2" charset="-78"/>
                        </a:rPr>
                        <a:t>نتيجه</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r>
              <a:tr h="216512">
                <a:tc vMerge="1">
                  <a:txBody>
                    <a:bodyPr/>
                    <a:lstStyle/>
                    <a:p>
                      <a:endParaRPr lang="en-US"/>
                    </a:p>
                  </a:txBody>
                  <a:tcPr/>
                </a:tc>
                <a:tc>
                  <a:txBody>
                    <a:bodyPr/>
                    <a:lstStyle/>
                    <a:p>
                      <a:pPr algn="ctr" rtl="1">
                        <a:lnSpc>
                          <a:spcPct val="115000"/>
                        </a:lnSpc>
                        <a:spcAft>
                          <a:spcPts val="0"/>
                        </a:spcAft>
                      </a:pPr>
                      <a:r>
                        <a:rPr lang="ar-SA" sz="1100">
                          <a:effectLst/>
                          <a:cs typeface="B Lotus" panose="00000400000000000000" pitchFamily="2" charset="-78"/>
                        </a:rPr>
                        <a:t>ميانگين</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انحراف معيار</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آماره </a:t>
                      </a:r>
                      <a:r>
                        <a:rPr lang="en-US" sz="1100">
                          <a:effectLst/>
                          <a:cs typeface="B Lotus" panose="00000400000000000000" pitchFamily="2" charset="-78"/>
                        </a:rPr>
                        <a:t>Z</a:t>
                      </a:r>
                    </a:p>
                    <a:p>
                      <a:pPr algn="ctr" rtl="1">
                        <a:lnSpc>
                          <a:spcPct val="115000"/>
                        </a:lnSpc>
                        <a:spcAft>
                          <a:spcPts val="0"/>
                        </a:spcAft>
                      </a:pPr>
                      <a:r>
                        <a:rPr lang="en-US" sz="1100">
                          <a:effectLst/>
                          <a:cs typeface="B Lotus" panose="00000400000000000000" pitchFamily="2" charset="-78"/>
                        </a:rPr>
                        <a:t>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vMerge="1">
                  <a:txBody>
                    <a:bodyPr/>
                    <a:lstStyle/>
                    <a:p>
                      <a:endParaRPr lang="en-US"/>
                    </a:p>
                  </a:txBody>
                  <a:tcPr/>
                </a:tc>
              </a:tr>
              <a:tr h="308029">
                <a:tc>
                  <a:txBody>
                    <a:bodyPr/>
                    <a:lstStyle/>
                    <a:p>
                      <a:pPr algn="ctr" rtl="0">
                        <a:lnSpc>
                          <a:spcPct val="115000"/>
                        </a:lnSpc>
                        <a:spcAft>
                          <a:spcPts val="800"/>
                        </a:spcAft>
                      </a:pPr>
                      <a:r>
                        <a:rPr lang="ar-SA" sz="1100" dirty="0">
                          <a:effectLst/>
                          <a:cs typeface="B Lotus" panose="00000400000000000000" pitchFamily="2" charset="-78"/>
                        </a:rPr>
                        <a:t>مدیریت سیستم های اطلاعاتی</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3.61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fa-IR" sz="1100">
                          <a:effectLst/>
                          <a:cs typeface="B Lotus" panose="00000400000000000000" pitchFamily="2" charset="-78"/>
                        </a:rPr>
                        <a:t>1.1379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0">
                        <a:lnSpc>
                          <a:spcPct val="115000"/>
                        </a:lnSpc>
                        <a:spcAft>
                          <a:spcPts val="800"/>
                        </a:spcAft>
                      </a:pPr>
                      <a:r>
                        <a:rPr lang="fa-IR" sz="1100">
                          <a:effectLst/>
                          <a:cs typeface="B Lotus" panose="00000400000000000000" pitchFamily="2" charset="-78"/>
                        </a:rPr>
                        <a:t>0.100</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dirty="0">
                          <a:effectLst/>
                          <a:cs typeface="B Lotus" panose="00000400000000000000" pitchFamily="2" charset="-78"/>
                        </a:rPr>
                        <a:t>سخت افزار</a:t>
                      </a:r>
                      <a:r>
                        <a:rPr lang="en-US" sz="11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3.44</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1.3004</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0.172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dirty="0">
                          <a:effectLst/>
                          <a:cs typeface="B Lotus" panose="00000400000000000000" pitchFamily="2" charset="-78"/>
                        </a:rPr>
                        <a:t>نرم افزار</a:t>
                      </a:r>
                      <a:r>
                        <a:rPr lang="en-US" sz="11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3.78</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1.09682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0.123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dirty="0">
                          <a:effectLst/>
                          <a:cs typeface="B Lotus" panose="00000400000000000000" pitchFamily="2" charset="-78"/>
                        </a:rPr>
                        <a:t>پایگاه اطلاعات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3.82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1.1004</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0.117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dirty="0">
                          <a:effectLst/>
                          <a:cs typeface="B Lotus" panose="00000400000000000000" pitchFamily="2" charset="-78"/>
                        </a:rPr>
                        <a:t>رویه ها</a:t>
                      </a:r>
                      <a:r>
                        <a:rPr lang="en-US" sz="11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3.37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1.17905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0.135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dirty="0">
                          <a:effectLst/>
                          <a:cs typeface="B Lotus" panose="00000400000000000000" pitchFamily="2" charset="-78"/>
                        </a:rPr>
                        <a:t>نیروی انسانی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2.73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1.17222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0.198</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dirty="0">
                          <a:effectLst/>
                          <a:cs typeface="B Lotus" panose="00000400000000000000" pitchFamily="2" charset="-78"/>
                        </a:rPr>
                        <a:t>مدیریت دانش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3.22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1.18061</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0.205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خلق دانش</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3.68</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1.15441</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0.162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تسهیم دانش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dirty="0">
                          <a:effectLst/>
                          <a:cs typeface="B Lotus" panose="00000400000000000000" pitchFamily="2" charset="-78"/>
                        </a:rPr>
                        <a:t>2.94</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1.03068</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0.142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به کارگیری دانش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3.36</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1.06536</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dirty="0">
                          <a:effectLst/>
                          <a:cs typeface="B Lotus" panose="00000400000000000000" pitchFamily="2" charset="-78"/>
                        </a:rPr>
                        <a:t>0.083</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0">
                        <a:lnSpc>
                          <a:spcPct val="115000"/>
                        </a:lnSpc>
                        <a:spcAft>
                          <a:spcPts val="80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ذخیره سازی دانش</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3.01</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dirty="0">
                          <a:effectLst/>
                          <a:cs typeface="B Lotus" panose="00000400000000000000" pitchFamily="2" charset="-78"/>
                        </a:rPr>
                        <a:t>1.02816</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dirty="0">
                          <a:effectLst/>
                          <a:cs typeface="B Lotus" panose="00000400000000000000" pitchFamily="2" charset="-78"/>
                        </a:rPr>
                        <a:t>0.159</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0">
                        <a:lnSpc>
                          <a:spcPct val="115000"/>
                        </a:lnSpc>
                        <a:spcAft>
                          <a:spcPts val="80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3.15</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1.25467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dirty="0">
                          <a:effectLst/>
                          <a:cs typeface="B Lotus" panose="00000400000000000000" pitchFamily="2" charset="-78"/>
                        </a:rPr>
                        <a:t>0.180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0">
                        <a:lnSpc>
                          <a:spcPct val="115000"/>
                        </a:lnSpc>
                        <a:spcAft>
                          <a:spcPts val="80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تعهد مدیریتی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3.13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1.06602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dirty="0">
                          <a:effectLst/>
                          <a:cs typeface="B Lotus" panose="00000400000000000000" pitchFamily="2" charset="-78"/>
                        </a:rPr>
                        <a:t>0.152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0">
                        <a:lnSpc>
                          <a:spcPct val="115000"/>
                        </a:lnSpc>
                        <a:spcAft>
                          <a:spcPts val="80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دید سیستمی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1">
                        <a:lnSpc>
                          <a:spcPct val="115000"/>
                        </a:lnSpc>
                        <a:spcAft>
                          <a:spcPts val="800"/>
                        </a:spcAft>
                      </a:pPr>
                      <a:r>
                        <a:rPr lang="ar-SA" sz="1100">
                          <a:effectLst/>
                          <a:cs typeface="B Lotus" panose="00000400000000000000" pitchFamily="2" charset="-78"/>
                        </a:rPr>
                        <a:t>3.17</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1.00979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dirty="0">
                          <a:effectLst/>
                          <a:cs typeface="B Lotus" panose="00000400000000000000" pitchFamily="2" charset="-78"/>
                        </a:rPr>
                        <a:t>0.110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0">
                        <a:lnSpc>
                          <a:spcPct val="115000"/>
                        </a:lnSpc>
                        <a:spcAft>
                          <a:spcPts val="80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فضای باز و آزمایشگری</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0">
                        <a:lnSpc>
                          <a:spcPct val="115000"/>
                        </a:lnSpc>
                        <a:spcAft>
                          <a:spcPts val="800"/>
                        </a:spcAft>
                      </a:pPr>
                      <a:r>
                        <a:rPr lang="ar-SA" sz="1100">
                          <a:effectLst/>
                          <a:cs typeface="B Lotus" panose="00000400000000000000" pitchFamily="2" charset="-78"/>
                        </a:rPr>
                        <a:t>2.94</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1.03068</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dirty="0">
                          <a:effectLst/>
                          <a:cs typeface="B Lotus" panose="00000400000000000000" pitchFamily="2" charset="-78"/>
                        </a:rPr>
                        <a:t>0.172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1">
                        <a:lnSpc>
                          <a:spcPct val="115000"/>
                        </a:lnSpc>
                        <a:spcAft>
                          <a:spcPts val="0"/>
                        </a:spcAft>
                      </a:pPr>
                      <a:r>
                        <a:rPr lang="ar-SA" sz="1100">
                          <a:effectLst/>
                          <a:cs typeface="B Lotus" panose="00000400000000000000" pitchFamily="2" charset="-78"/>
                        </a:rPr>
                        <a:t>نرمال</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r h="308029">
                <a:tc>
                  <a:txBody>
                    <a:bodyPr/>
                    <a:lstStyle/>
                    <a:p>
                      <a:pPr algn="ctr" rtl="0">
                        <a:lnSpc>
                          <a:spcPct val="115000"/>
                        </a:lnSpc>
                        <a:spcAft>
                          <a:spcPts val="800"/>
                        </a:spcAft>
                      </a:pPr>
                      <a:r>
                        <a:rPr lang="ar-SA" sz="1100">
                          <a:effectLst/>
                          <a:cs typeface="B Lotus" panose="00000400000000000000" pitchFamily="2" charset="-78"/>
                        </a:rPr>
                        <a:t>انتقال و یکپارچگی دانش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l" rtl="0">
                        <a:lnSpc>
                          <a:spcPct val="115000"/>
                        </a:lnSpc>
                        <a:spcAft>
                          <a:spcPts val="800"/>
                        </a:spcAft>
                      </a:pPr>
                      <a:r>
                        <a:rPr lang="ar-SA" sz="1100">
                          <a:effectLst/>
                          <a:cs typeface="B Lotus" panose="00000400000000000000" pitchFamily="2" charset="-78"/>
                        </a:rPr>
                        <a:t>3.46</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l" rtl="1">
                        <a:lnSpc>
                          <a:spcPct val="115000"/>
                        </a:lnSpc>
                        <a:spcAft>
                          <a:spcPts val="800"/>
                        </a:spcAft>
                      </a:pPr>
                      <a:r>
                        <a:rPr lang="ar-SA" sz="1100">
                          <a:effectLst/>
                          <a:cs typeface="B Lotus" panose="00000400000000000000" pitchFamily="2" charset="-78"/>
                        </a:rPr>
                        <a:t>1.02589</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c>
                  <a:txBody>
                    <a:bodyPr/>
                    <a:lstStyle/>
                    <a:p>
                      <a:pPr algn="r" rtl="1">
                        <a:lnSpc>
                          <a:spcPct val="115000"/>
                        </a:lnSpc>
                        <a:spcAft>
                          <a:spcPts val="800"/>
                        </a:spcAft>
                      </a:pPr>
                      <a:r>
                        <a:rPr lang="ar-SA" sz="1100">
                          <a:effectLst/>
                          <a:cs typeface="B Lotus" panose="00000400000000000000" pitchFamily="2" charset="-78"/>
                        </a:rPr>
                        <a:t>0.183</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nchor="ctr"/>
                </a:tc>
                <a:tc>
                  <a:txBody>
                    <a:bodyPr/>
                    <a:lstStyle/>
                    <a:p>
                      <a:pPr algn="ctr" rtl="0">
                        <a:lnSpc>
                          <a:spcPct val="115000"/>
                        </a:lnSpc>
                        <a:spcAft>
                          <a:spcPts val="800"/>
                        </a:spcAft>
                      </a:pPr>
                      <a:r>
                        <a:rPr lang="ar-SA" sz="1100" dirty="0">
                          <a:effectLst/>
                          <a:cs typeface="B Lotus" panose="00000400000000000000" pitchFamily="2" charset="-78"/>
                        </a:rPr>
                        <a:t>نرمال</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13788" marR="13788" marT="0" marB="0"/>
                </a:tc>
              </a:tr>
            </a:tbl>
          </a:graphicData>
        </a:graphic>
      </p:graphicFrame>
    </p:spTree>
    <p:extLst>
      <p:ext uri="{BB962C8B-B14F-4D97-AF65-F5344CB8AC3E}">
        <p14:creationId xmlns:p14="http://schemas.microsoft.com/office/powerpoint/2010/main" val="29037818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3000" fill="hold"/>
                                        <p:tgtEl>
                                          <p:spTgt spid="5"/>
                                        </p:tgtEl>
                                        <p:attrNameLst>
                                          <p:attrName>r</p:attrName>
                                        </p:attrNameLst>
                                      </p:cBhvr>
                                    </p:animRot>
                                  </p:childTnLst>
                                </p:cTn>
                              </p:par>
                            </p:childTnLst>
                          </p:cTn>
                        </p:par>
                        <p:par>
                          <p:cTn id="7" fill="hold">
                            <p:stCondLst>
                              <p:cond delay="3000"/>
                            </p:stCondLst>
                            <p:childTnLst>
                              <p:par>
                                <p:cTn id="8" presetID="21" presetClass="entr" presetSubtype="1"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71600" y="-54342"/>
            <a:ext cx="7848675" cy="167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ar-SA" altLang="en-US" sz="2400" b="1" dirty="0">
                <a:solidFill>
                  <a:schemeClr val="accent1"/>
                </a:solidFill>
                <a:latin typeface="Tahoma" panose="020B0604030504040204" pitchFamily="34" charset="0"/>
                <a:cs typeface="B Titr" panose="00000700000000000000" pitchFamily="2" charset="-78"/>
              </a:rPr>
              <a:t>آزمون فرضیات</a:t>
            </a:r>
            <a:endParaRPr lang="fa-IR" altLang="en-US" sz="2400" b="1" dirty="0">
              <a:solidFill>
                <a:schemeClr val="accent1"/>
              </a:solidFill>
              <a:latin typeface="Tahoma" panose="020B0604030504040204" pitchFamily="34" charset="0"/>
              <a:cs typeface="B Titr" panose="00000700000000000000" pitchFamily="2" charset="-78"/>
            </a:endParaRPr>
          </a:p>
          <a:p>
            <a:pPr algn="just" rtl="1">
              <a:lnSpc>
                <a:spcPct val="150000"/>
              </a:lnSpc>
              <a:spcBef>
                <a:spcPct val="0"/>
              </a:spcBef>
              <a:spcAft>
                <a:spcPts val="800"/>
              </a:spcAft>
              <a:buClrTx/>
              <a:buFontTx/>
              <a:buNone/>
            </a:pPr>
            <a:r>
              <a:rPr lang="fa-IR" altLang="en-US"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اصلی 1: بین </a:t>
            </a:r>
            <a:r>
              <a:rPr lang="fa-IR" altLang="en-US"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مدیریت سیستم های اطلاعاتی و  یادگیری سازمانی رابطه وجود دارد.</a:t>
            </a:r>
            <a:endParaRPr lang="fa-IR" altLang="en-US" b="1" dirty="0">
              <a:solidFill>
                <a:schemeClr val="tx1"/>
              </a:solidFill>
              <a:latin typeface="Times New Roman" panose="02020603050405020304" pitchFamily="18" charset="0"/>
              <a:ea typeface="Calibri" panose="020F0502020204030204" pitchFamily="34" charset="0"/>
              <a:cs typeface="B Zar" panose="00000400000000000000" pitchFamily="2" charset="-78"/>
            </a:endParaRPr>
          </a:p>
        </p:txBody>
      </p:sp>
      <p:sp>
        <p:nvSpPr>
          <p:cNvPr id="3" name="Rectangle 2"/>
          <p:cNvSpPr/>
          <p:nvPr/>
        </p:nvSpPr>
        <p:spPr>
          <a:xfrm>
            <a:off x="798945" y="1447540"/>
            <a:ext cx="7949519" cy="2308324"/>
          </a:xfrm>
          <a:prstGeom prst="rect">
            <a:avLst/>
          </a:prstGeom>
        </p:spPr>
        <p:txBody>
          <a:bodyPr wrap="square">
            <a:spAutoFit/>
          </a:bodyPr>
          <a:lstStyle/>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2  Lotus" panose="00000400000000000000" pitchFamily="2" charset="-78"/>
              </a:rPr>
              <a:t>Y</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پيش بين (مستقل) ،  مدیریت سیستم های اطلاعاتی  </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با توجه به نرمال بودن توزيع متغيرهاي مدیریت سیستم های اطلاعاتی و یادگیری سازمانی در نمونه تحت بررسي، براي تعيين همبستگي از آزمون همبستگي پيرسون استفاده خواهد شد </a:t>
            </a:r>
          </a:p>
          <a:p>
            <a:pPr algn="just" rtl="1">
              <a:spcAft>
                <a:spcPts val="0"/>
              </a:spcAft>
            </a:pPr>
            <a:r>
              <a:rPr lang="en-US"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R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ضريب همبستگي واقعي پیرسون بين دو متغير مدیریت سیستم های اطلاعاتی و یادگیری سازمانی ، در جامعه آماري مورد بحث می باشد. لذا فرضهاي آزمون به شرح زير است</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مدیریت سیستم های اطلاعاتی و  یادگیری سازمانی رابطه وجودندارد.</a:t>
            </a:r>
          </a:p>
          <a:p>
            <a:pPr algn="r"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مدیریت سیستم های اطلاعاتی و  یادگیری سازمانی رابطه وجود دارد</a:t>
            </a:r>
          </a:p>
        </p:txBody>
      </p:sp>
      <p:cxnSp>
        <p:nvCxnSpPr>
          <p:cNvPr id="12" name="Straight Arrow Connector 11"/>
          <p:cNvCxnSpPr>
            <a:cxnSpLocks noChangeShapeType="1"/>
          </p:cNvCxnSpPr>
          <p:nvPr/>
        </p:nvCxnSpPr>
        <p:spPr bwMode="auto">
          <a:xfrm>
            <a:off x="8468441" y="12558499"/>
            <a:ext cx="87566" cy="0"/>
          </a:xfrm>
          <a:prstGeom prst="straightConnector1">
            <a:avLst/>
          </a:prstGeom>
          <a:noFill/>
          <a:ln w="31750">
            <a:solidFill>
              <a:schemeClr val="dk1">
                <a:lumMod val="100000"/>
                <a:lumOff val="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9" name="Rectangle 8"/>
          <p:cNvSpPr/>
          <p:nvPr/>
        </p:nvSpPr>
        <p:spPr>
          <a:xfrm>
            <a:off x="870756" y="5864978"/>
            <a:ext cx="7877708" cy="685059"/>
          </a:xfrm>
          <a:prstGeom prst="rect">
            <a:avLst/>
          </a:prstGeom>
        </p:spPr>
        <p:txBody>
          <a:bodyPr wrap="square">
            <a:spAutoFit/>
          </a:bodyPr>
          <a:lstStyle/>
          <a:p>
            <a:pPr algn="r" rtl="1">
              <a:lnSpc>
                <a:spcPct val="107000"/>
              </a:lnSpc>
              <a:spcAft>
                <a:spcPts val="0"/>
              </a:spcAft>
            </a:pP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 توجه به اینکه </a:t>
            </a:r>
            <a:r>
              <a:rPr lang="fa-IR"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sig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از آلفا (0.05) کمتر می باشد  و ضریب همبستگی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پیرسون</a:t>
            </a:r>
            <a:r>
              <a:rPr lang="fa-IR"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0/686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است در نتیجه هر دو متغیر در یک جهت تغییر کنند و یک رابطه  مستقیم ومثبت بین دومتغیر وجود دارد.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1053411" y="3744978"/>
            <a:ext cx="7512398" cy="369332"/>
          </a:xfrm>
          <a:prstGeom prst="rect">
            <a:avLst/>
          </a:prstGeom>
        </p:spPr>
        <p:txBody>
          <a:bodyPr wrap="square">
            <a:spAutoFit/>
          </a:bodyPr>
          <a:lstStyle/>
          <a:p>
            <a:pPr algn="ctr" rtl="1"/>
            <a:r>
              <a:rPr lang="fa-IR" dirty="0" smtClean="0"/>
              <a:t>جدول آزمون </a:t>
            </a:r>
            <a:r>
              <a:rPr lang="fa-IR" dirty="0"/>
              <a:t>همبستگي پیرسون بررسي رابطه مدیریت سیستم های اطلاعاتی و  یادگیری سازمانی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00674405"/>
              </p:ext>
            </p:extLst>
          </p:nvPr>
        </p:nvGraphicFramePr>
        <p:xfrm>
          <a:off x="1511560" y="4236499"/>
          <a:ext cx="6768753" cy="1499565"/>
        </p:xfrm>
        <a:graphic>
          <a:graphicData uri="http://schemas.openxmlformats.org/drawingml/2006/table">
            <a:tbl>
              <a:tblPr rtl="1" firstRow="1" firstCol="1" bandRow="1">
                <a:tableStyleId>{5C22544A-7EE6-4342-B048-85BDC9FD1C3A}</a:tableStyleId>
              </a:tblPr>
              <a:tblGrid>
                <a:gridCol w="2505318"/>
                <a:gridCol w="2077355"/>
                <a:gridCol w="2186080"/>
              </a:tblGrid>
              <a:tr h="244115">
                <a:tc>
                  <a:txBody>
                    <a:bodyPr/>
                    <a:lstStyle/>
                    <a:p>
                      <a:pPr algn="just" rtl="1">
                        <a:lnSpc>
                          <a:spcPct val="90000"/>
                        </a:lnSpc>
                        <a:spcAft>
                          <a:spcPts val="0"/>
                        </a:spcAft>
                      </a:pPr>
                      <a:r>
                        <a:rPr lang="en-US" sz="12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200">
                          <a:effectLst/>
                          <a:cs typeface="B Lotus" panose="00000400000000000000" pitchFamily="2" charset="-78"/>
                        </a:rPr>
                        <a:t>مدیریت سیستم های اطلاعاتی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4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627725">
                <a:tc>
                  <a:txBody>
                    <a:bodyPr/>
                    <a:lstStyle/>
                    <a:p>
                      <a:pPr algn="just" rtl="1">
                        <a:lnSpc>
                          <a:spcPct val="90000"/>
                        </a:lnSpc>
                        <a:spcAft>
                          <a:spcPts val="0"/>
                        </a:spcAft>
                      </a:pPr>
                      <a:r>
                        <a:rPr lang="ar-SA" sz="1200">
                          <a:effectLst/>
                          <a:cs typeface="B Lotus" panose="00000400000000000000" pitchFamily="2" charset="-78"/>
                        </a:rPr>
                        <a:t>مدیریت سیستم های اطلاعاتی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ar-SA" sz="1200" dirty="0" smtClean="0">
                          <a:effectLst/>
                          <a:cs typeface="B Lotus" panose="00000400000000000000" pitchFamily="2" charset="-78"/>
                        </a:rPr>
                        <a:t>0</a:t>
                      </a:r>
                      <a:r>
                        <a:rPr lang="fa-IR" sz="1200" dirty="0" smtClean="0">
                          <a:effectLst/>
                          <a:cs typeface="B Lotus" panose="00000400000000000000" pitchFamily="2" charset="-78"/>
                        </a:rPr>
                        <a:t>/000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ar-SA" sz="1200" dirty="0">
                          <a:effectLst/>
                          <a:cs typeface="B Lotus" panose="00000400000000000000" pitchFamily="2" charset="-78"/>
                        </a:rPr>
                        <a:t>0.686</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627725">
                <a:tc>
                  <a:txBody>
                    <a:bodyPr/>
                    <a:lstStyle/>
                    <a:p>
                      <a:pPr algn="just" rtl="1">
                        <a:lnSpc>
                          <a:spcPct val="90000"/>
                        </a:lnSpc>
                        <a:spcAft>
                          <a:spcPts val="0"/>
                        </a:spcAft>
                      </a:pPr>
                      <a:r>
                        <a:rPr lang="ar-SA" sz="14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fa-IR" sz="1200" dirty="0">
                          <a:effectLst/>
                          <a:cs typeface="B Lotus" panose="00000400000000000000" pitchFamily="2" charset="-78"/>
                        </a:rPr>
                        <a:t>0.686</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Tree>
    <p:extLst>
      <p:ext uri="{BB962C8B-B14F-4D97-AF65-F5344CB8AC3E}">
        <p14:creationId xmlns:p14="http://schemas.microsoft.com/office/powerpoint/2010/main" val="319286649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pattFill prst="pct10">
          <a:fgClr>
            <a:schemeClr val="accent2">
              <a:lumMod val="60000"/>
              <a:lumOff val="40000"/>
            </a:schemeClr>
          </a:fgClr>
          <a:bgClr>
            <a:schemeClr val="accent1">
              <a:lumMod val="60000"/>
              <a:lumOff val="40000"/>
            </a:schemeClr>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9855" y="345889"/>
            <a:ext cx="7620000" cy="3282950"/>
          </a:xfrm>
        </p:spPr>
        <p:txBody>
          <a:bodyPr/>
          <a:lstStyle/>
          <a:p>
            <a:pPr rtl="1">
              <a:lnSpc>
                <a:spcPct val="100000"/>
              </a:lnSpc>
              <a:defRPr/>
            </a:pPr>
            <a:r>
              <a:rPr lang="fa-IR" sz="1600" spc="0" dirty="0" smtClean="0">
                <a:solidFill>
                  <a:schemeClr val="tx1"/>
                </a:solidFill>
                <a:latin typeface="2Tech" panose="00000400000000000000" pitchFamily="2" charset="0"/>
                <a:cs typeface="B Zar" panose="00000400000000000000" pitchFamily="2" charset="-78"/>
              </a:rPr>
              <a:t>دانشگاه آزاد اسلامی</a:t>
            </a:r>
            <a:br>
              <a:rPr lang="fa-IR" sz="1600" spc="0" dirty="0" smtClean="0">
                <a:solidFill>
                  <a:schemeClr val="tx1"/>
                </a:solidFill>
                <a:latin typeface="2Tech" panose="00000400000000000000" pitchFamily="2" charset="0"/>
                <a:cs typeface="B Zar" panose="00000400000000000000" pitchFamily="2" charset="-78"/>
              </a:rPr>
            </a:br>
            <a:r>
              <a:rPr lang="fa-IR" sz="1600" spc="0" dirty="0">
                <a:solidFill>
                  <a:schemeClr val="tx1"/>
                </a:solidFill>
                <a:latin typeface="2Tech" panose="00000400000000000000" pitchFamily="2" charset="0"/>
                <a:cs typeface="B Zar" panose="00000400000000000000" pitchFamily="2" charset="-78"/>
              </a:rPr>
              <a:t> واحد مشهد</a:t>
            </a:r>
            <a:r>
              <a:rPr lang="ar-SA" sz="1600" dirty="0" smtClean="0"/>
              <a:t> </a:t>
            </a:r>
            <a:r>
              <a:rPr lang="fa-IR" sz="1600" spc="0" dirty="0" smtClean="0">
                <a:solidFill>
                  <a:schemeClr val="tx1"/>
                </a:solidFill>
                <a:latin typeface="2Tech" panose="00000400000000000000" pitchFamily="2" charset="0"/>
                <a:cs typeface="B Zar" panose="00000400000000000000" pitchFamily="2" charset="-78"/>
              </a:rPr>
              <a:t/>
            </a:r>
            <a:br>
              <a:rPr lang="fa-IR" sz="1600" spc="0" dirty="0" smtClean="0">
                <a:solidFill>
                  <a:schemeClr val="tx1"/>
                </a:solidFill>
                <a:latin typeface="2Tech" panose="00000400000000000000" pitchFamily="2" charset="0"/>
                <a:cs typeface="B Zar" panose="00000400000000000000" pitchFamily="2" charset="-78"/>
              </a:rPr>
            </a:br>
            <a:r>
              <a:rPr lang="fa-IR" sz="1600" spc="0" dirty="0">
                <a:solidFill>
                  <a:schemeClr val="tx1"/>
                </a:solidFill>
                <a:latin typeface="2Tech" panose="00000400000000000000" pitchFamily="2" charset="0"/>
                <a:cs typeface="B Zar" panose="00000400000000000000" pitchFamily="2" charset="-78"/>
              </a:rPr>
              <a:t>دانشکده  حسابداری و مدیریت ، گروه  مدیریت</a:t>
            </a:r>
            <a:r>
              <a:rPr lang="fa-IR" sz="1600" spc="0" dirty="0" smtClean="0">
                <a:solidFill>
                  <a:schemeClr val="tx1"/>
                </a:solidFill>
                <a:latin typeface="2Tech" panose="00000400000000000000" pitchFamily="2" charset="0"/>
                <a:cs typeface="B Zar" panose="00000400000000000000" pitchFamily="2" charset="-78"/>
              </a:rPr>
              <a:t/>
            </a:r>
            <a:br>
              <a:rPr lang="fa-IR" sz="1600" spc="0" dirty="0" smtClean="0">
                <a:solidFill>
                  <a:schemeClr val="tx1"/>
                </a:solidFill>
                <a:latin typeface="2Tech" panose="00000400000000000000" pitchFamily="2" charset="0"/>
                <a:cs typeface="B Zar" panose="00000400000000000000" pitchFamily="2" charset="-78"/>
              </a:rPr>
            </a:br>
            <a:r>
              <a:rPr lang="en-US" sz="1600" spc="0" dirty="0" smtClean="0">
                <a:solidFill>
                  <a:schemeClr val="tx1"/>
                </a:solidFill>
                <a:latin typeface="2Tech" panose="00000400000000000000" pitchFamily="2" charset="0"/>
                <a:cs typeface="B Zar" panose="00000400000000000000" pitchFamily="2" charset="-78"/>
              </a:rPr>
              <a:t/>
            </a:r>
            <a:br>
              <a:rPr lang="en-US" sz="1600" spc="0" dirty="0" smtClean="0">
                <a:solidFill>
                  <a:schemeClr val="tx1"/>
                </a:solidFill>
                <a:latin typeface="2Tech" panose="00000400000000000000" pitchFamily="2" charset="0"/>
                <a:cs typeface="B Zar" panose="00000400000000000000" pitchFamily="2" charset="-78"/>
              </a:rPr>
            </a:br>
            <a:r>
              <a:rPr lang="fa-IR" sz="1600" spc="0" dirty="0" smtClean="0">
                <a:solidFill>
                  <a:schemeClr val="tx1"/>
                </a:solidFill>
                <a:latin typeface="2Tech" panose="00000400000000000000" pitchFamily="2" charset="0"/>
                <a:cs typeface="B Zar" panose="00000400000000000000" pitchFamily="2" charset="-78"/>
              </a:rPr>
              <a:t/>
            </a:r>
            <a:br>
              <a:rPr lang="fa-IR" sz="1600" spc="0" dirty="0" smtClean="0">
                <a:solidFill>
                  <a:schemeClr val="tx1"/>
                </a:solidFill>
                <a:latin typeface="2Tech" panose="00000400000000000000" pitchFamily="2" charset="0"/>
                <a:cs typeface="B Zar" panose="00000400000000000000" pitchFamily="2" charset="-78"/>
              </a:rPr>
            </a:br>
            <a:r>
              <a:rPr lang="fa-IR" sz="1800" spc="0" dirty="0" smtClean="0">
                <a:solidFill>
                  <a:schemeClr val="tx1"/>
                </a:solidFill>
                <a:latin typeface="2Tech" panose="00000400000000000000" pitchFamily="2" charset="0"/>
                <a:cs typeface="B Zar" panose="00000400000000000000" pitchFamily="2" charset="-78"/>
              </a:rPr>
              <a:t>عنوان:</a:t>
            </a:r>
            <a:r>
              <a:rPr lang="fa-IR" sz="1600" spc="0" dirty="0" smtClean="0">
                <a:solidFill>
                  <a:srgbClr val="002060"/>
                </a:solidFill>
                <a:latin typeface="2Tech" panose="00000400000000000000" pitchFamily="2" charset="0"/>
                <a:cs typeface="B Zar" panose="00000400000000000000" pitchFamily="2" charset="-78"/>
              </a:rPr>
              <a:t/>
            </a:r>
            <a:br>
              <a:rPr lang="fa-IR" sz="1600" spc="0" dirty="0" smtClean="0">
                <a:solidFill>
                  <a:srgbClr val="002060"/>
                </a:solidFill>
                <a:latin typeface="2Tech" panose="00000400000000000000" pitchFamily="2" charset="0"/>
                <a:cs typeface="B Zar" panose="00000400000000000000" pitchFamily="2" charset="-78"/>
              </a:rPr>
            </a:br>
            <a:r>
              <a:rPr lang="fa-IR" sz="1800" b="1" spc="0" dirty="0">
                <a:solidFill>
                  <a:srgbClr val="002060"/>
                </a:solidFill>
                <a:latin typeface="2Tech" panose="00000400000000000000" pitchFamily="2" charset="0"/>
                <a:cs typeface="B Zar" panose="00000400000000000000" pitchFamily="2" charset="-78"/>
              </a:rPr>
              <a:t>بررسی رابطه سیستم های مدیریت اطلاعات و یاد گیری سازمانی با نقش میانجی مدیریت دانش در گمرکات استان خراسان رضوی </a:t>
            </a:r>
            <a:r>
              <a:rPr lang="fa-IR" sz="2000" b="1" spc="0" dirty="0">
                <a:solidFill>
                  <a:srgbClr val="002060"/>
                </a:solidFill>
                <a:latin typeface="2Tech" panose="00000400000000000000" pitchFamily="2" charset="0"/>
                <a:cs typeface="B Zar" panose="00000400000000000000" pitchFamily="2" charset="-78"/>
              </a:rPr>
              <a:t/>
            </a:r>
            <a:br>
              <a:rPr lang="fa-IR" sz="2000" b="1" spc="0" dirty="0">
                <a:solidFill>
                  <a:srgbClr val="002060"/>
                </a:solidFill>
                <a:latin typeface="2Tech" panose="00000400000000000000" pitchFamily="2" charset="0"/>
                <a:cs typeface="B Zar" panose="00000400000000000000" pitchFamily="2" charset="-78"/>
              </a:rPr>
            </a:br>
            <a:r>
              <a:rPr lang="fa-IR" sz="1600" spc="0" dirty="0" smtClean="0">
                <a:solidFill>
                  <a:srgbClr val="002060"/>
                </a:solidFill>
                <a:latin typeface="2Tech" panose="00000400000000000000" pitchFamily="2" charset="0"/>
                <a:cs typeface="B Zar" panose="00000400000000000000" pitchFamily="2" charset="-78"/>
              </a:rPr>
              <a:t/>
            </a:r>
            <a:br>
              <a:rPr lang="fa-IR" sz="1600" spc="0" dirty="0" smtClean="0">
                <a:solidFill>
                  <a:srgbClr val="002060"/>
                </a:solidFill>
                <a:latin typeface="2Tech" panose="00000400000000000000" pitchFamily="2" charset="0"/>
                <a:cs typeface="B Zar" panose="00000400000000000000" pitchFamily="2" charset="-78"/>
              </a:rPr>
            </a:br>
            <a:r>
              <a:rPr lang="fa-IR" sz="1600" spc="0" dirty="0" smtClean="0">
                <a:solidFill>
                  <a:srgbClr val="002060"/>
                </a:solidFill>
                <a:latin typeface="2Tech" panose="00000400000000000000" pitchFamily="2" charset="0"/>
                <a:cs typeface="B Zar" panose="00000400000000000000" pitchFamily="2" charset="-78"/>
              </a:rPr>
              <a:t/>
            </a:r>
            <a:br>
              <a:rPr lang="fa-IR" sz="1600" spc="0" dirty="0" smtClean="0">
                <a:solidFill>
                  <a:srgbClr val="002060"/>
                </a:solidFill>
                <a:latin typeface="2Tech" panose="00000400000000000000" pitchFamily="2" charset="0"/>
                <a:cs typeface="B Zar" panose="00000400000000000000" pitchFamily="2" charset="-78"/>
              </a:rPr>
            </a:br>
            <a:endParaRPr lang="fa-IR" sz="1600" spc="0" dirty="0">
              <a:solidFill>
                <a:srgbClr val="002060"/>
              </a:solidFill>
              <a:latin typeface="2Tech" panose="00000400000000000000" pitchFamily="2" charset="0"/>
              <a:cs typeface="B Zar" panose="00000400000000000000" pitchFamily="2" charset="-78"/>
            </a:endParaRPr>
          </a:p>
        </p:txBody>
      </p:sp>
      <p:sp>
        <p:nvSpPr>
          <p:cNvPr id="8195" name="Subtitle 2"/>
          <p:cNvSpPr>
            <a:spLocks noGrp="1"/>
          </p:cNvSpPr>
          <p:nvPr>
            <p:ph type="subTitle" idx="1"/>
          </p:nvPr>
        </p:nvSpPr>
        <p:spPr>
          <a:xfrm>
            <a:off x="1026555" y="2996952"/>
            <a:ext cx="7086600" cy="4293096"/>
          </a:xfrm>
        </p:spPr>
        <p:txBody>
          <a:bodyPr rtlCol="0">
            <a:normAutofit/>
          </a:bodyPr>
          <a:lstStyle/>
          <a:p>
            <a:pPr rtl="1">
              <a:defRPr/>
            </a:pPr>
            <a:r>
              <a:rPr lang="fa-IR" altLang="en-US" sz="1800" spc="0" dirty="0">
                <a:solidFill>
                  <a:schemeClr val="tx1"/>
                </a:solidFill>
                <a:cs typeface="B Mitra" panose="00000400000000000000" pitchFamily="2" charset="-78"/>
              </a:rPr>
              <a:t>استاد راهنما:</a:t>
            </a:r>
          </a:p>
          <a:p>
            <a:pPr rtl="1">
              <a:defRPr/>
            </a:pPr>
            <a:r>
              <a:rPr lang="fa-IR" altLang="en-US" sz="1800" spc="0" dirty="0">
                <a:solidFill>
                  <a:schemeClr val="tx1"/>
                </a:solidFill>
                <a:cs typeface="B Mitra" panose="00000400000000000000" pitchFamily="2" charset="-78"/>
              </a:rPr>
              <a:t>دکتر  سعید خیاط مقدم</a:t>
            </a:r>
          </a:p>
          <a:p>
            <a:pPr rtl="1">
              <a:defRPr/>
            </a:pPr>
            <a:r>
              <a:rPr lang="fa-IR" altLang="en-US" sz="1800" spc="0" dirty="0">
                <a:solidFill>
                  <a:schemeClr val="tx1"/>
                </a:solidFill>
                <a:cs typeface="B Mitra" panose="00000400000000000000" pitchFamily="2" charset="-78"/>
              </a:rPr>
              <a:t>استاد مشاور:</a:t>
            </a:r>
          </a:p>
          <a:p>
            <a:pPr rtl="1">
              <a:defRPr/>
            </a:pPr>
            <a:r>
              <a:rPr lang="fa-IR" altLang="en-US" sz="1800" spc="0" dirty="0">
                <a:solidFill>
                  <a:schemeClr val="tx1"/>
                </a:solidFill>
                <a:cs typeface="B Mitra" panose="00000400000000000000" pitchFamily="2" charset="-78"/>
              </a:rPr>
              <a:t>دکتر غلامعباس شکاری</a:t>
            </a:r>
          </a:p>
          <a:p>
            <a:pPr rtl="1">
              <a:defRPr/>
            </a:pPr>
            <a:endParaRPr lang="fa-IR" altLang="en-US" sz="1800" spc="0" dirty="0" smtClean="0">
              <a:solidFill>
                <a:schemeClr val="tx1"/>
              </a:solidFill>
              <a:cs typeface="B Mitra" panose="00000400000000000000" pitchFamily="2" charset="-78"/>
            </a:endParaRPr>
          </a:p>
          <a:p>
            <a:pPr rtl="1">
              <a:defRPr/>
            </a:pPr>
            <a:endParaRPr lang="fa-IR" altLang="en-US" sz="1800" spc="0" dirty="0" smtClean="0">
              <a:solidFill>
                <a:schemeClr val="tx1"/>
              </a:solidFill>
              <a:cs typeface="B Mitra" panose="00000400000000000000" pitchFamily="2" charset="-78"/>
            </a:endParaRPr>
          </a:p>
          <a:p>
            <a:pPr rtl="1" eaLnBrk="1" fontAlgn="auto" hangingPunct="1">
              <a:spcAft>
                <a:spcPts val="0"/>
              </a:spcAft>
              <a:defRPr/>
            </a:pPr>
            <a:r>
              <a:rPr lang="fa-IR" altLang="en-US" sz="1800" spc="0" dirty="0" smtClean="0">
                <a:solidFill>
                  <a:schemeClr val="tx1"/>
                </a:solidFill>
                <a:cs typeface="B Mitra" panose="00000400000000000000" pitchFamily="2" charset="-78"/>
              </a:rPr>
              <a:t>نگارش</a:t>
            </a:r>
            <a:r>
              <a:rPr lang="fa-IR" altLang="en-US" sz="1800" spc="0" dirty="0">
                <a:solidFill>
                  <a:schemeClr val="tx1"/>
                </a:solidFill>
                <a:cs typeface="B Mitra" panose="00000400000000000000" pitchFamily="2" charset="-78"/>
              </a:rPr>
              <a:t>:</a:t>
            </a:r>
          </a:p>
          <a:p>
            <a:pPr rtl="1">
              <a:defRPr/>
            </a:pPr>
            <a:r>
              <a:rPr lang="fa-IR" altLang="en-US" sz="1400" spc="0" dirty="0">
                <a:solidFill>
                  <a:schemeClr val="tx1"/>
                </a:solidFill>
                <a:cs typeface="B Mitra" panose="00000400000000000000" pitchFamily="2" charset="-78"/>
              </a:rPr>
              <a:t>حامد پور احمدی</a:t>
            </a:r>
          </a:p>
          <a:p>
            <a:pPr rtl="1">
              <a:defRPr/>
            </a:pPr>
            <a:r>
              <a:rPr lang="fa-IR" altLang="en-US" sz="1400" spc="0" dirty="0" smtClean="0">
                <a:solidFill>
                  <a:schemeClr val="tx1"/>
                </a:solidFill>
                <a:cs typeface="B Mitra" panose="00000400000000000000" pitchFamily="2" charset="-78"/>
              </a:rPr>
              <a:t>تابستان 1398</a:t>
            </a:r>
            <a:endParaRPr lang="fa-IR" altLang="en-US" sz="1400" spc="0" dirty="0">
              <a:solidFill>
                <a:schemeClr val="tx1"/>
              </a:solidFill>
              <a:cs typeface="B Mitra" panose="00000400000000000000" pitchFamily="2" charset="-78"/>
            </a:endParaRPr>
          </a:p>
        </p:txBody>
      </p:sp>
      <p:pic>
        <p:nvPicPr>
          <p:cNvPr id="5" name="Picture 4" descr="Description: C:\Users\User.SaeediNejat-PC\Desktop\priau-mahabad.jpg"/>
          <p:cNvPicPr/>
          <p:nvPr/>
        </p:nvPicPr>
        <p:blipFill>
          <a:blip r:embed="rId3">
            <a:extLst>
              <a:ext uri="{28A0092B-C50C-407E-A947-70E740481C1C}">
                <a14:useLocalDpi xmlns:a14="http://schemas.microsoft.com/office/drawing/2010/main" val="0"/>
              </a:ext>
            </a:extLst>
          </a:blip>
          <a:srcRect/>
          <a:stretch>
            <a:fillRect/>
          </a:stretch>
        </p:blipFill>
        <p:spPr bwMode="auto">
          <a:xfrm>
            <a:off x="539552" y="351343"/>
            <a:ext cx="826770" cy="1203960"/>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95736" y="4293096"/>
            <a:ext cx="5094312" cy="707886"/>
          </a:xfrm>
          <a:prstGeom prst="rect">
            <a:avLst/>
          </a:prstGeom>
        </p:spPr>
        <p:txBody>
          <a:bodyPr wrap="square">
            <a:spAutoFit/>
          </a:bodyPr>
          <a:lstStyle/>
          <a:p>
            <a:pPr algn="ctr" rtl="1"/>
            <a:r>
              <a:rPr lang="fa-IR" sz="2000" dirty="0">
                <a:cs typeface="B Lotus" panose="00000400000000000000" pitchFamily="2" charset="-78"/>
              </a:rPr>
              <a:t>آزمون همبستگي پیرسون بررسي رابطه مدیریت سیستم های اطلاعاتی و  یادگیری سازمانی</a:t>
            </a:r>
            <a:endParaRPr lang="en-US" sz="2000" dirty="0">
              <a:cs typeface="B Lotus" panose="00000400000000000000" pitchFamily="2" charset="-78"/>
            </a:endParaRPr>
          </a:p>
        </p:txBody>
      </p:sp>
      <p:pic>
        <p:nvPicPr>
          <p:cNvPr id="4" name="Picture 3" descr="\\ST1\Desktop\پور احمد\02.png"/>
          <p:cNvPicPr/>
          <p:nvPr/>
        </p:nvPicPr>
        <p:blipFill rotWithShape="1">
          <a:blip r:embed="rId2">
            <a:extLst>
              <a:ext uri="{28A0092B-C50C-407E-A947-70E740481C1C}">
                <a14:useLocalDpi xmlns:a14="http://schemas.microsoft.com/office/drawing/2010/main" val="0"/>
              </a:ext>
            </a:extLst>
          </a:blip>
          <a:srcRect t="53518"/>
          <a:stretch/>
        </p:blipFill>
        <p:spPr bwMode="auto">
          <a:xfrm>
            <a:off x="1286508" y="1844824"/>
            <a:ext cx="6912768" cy="165618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64602285"/>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2T.png"/>
          <p:cNvPicPr/>
          <p:nvPr/>
        </p:nvPicPr>
        <p:blipFill rotWithShape="1">
          <a:blip r:embed="rId2">
            <a:extLst>
              <a:ext uri="{28A0092B-C50C-407E-A947-70E740481C1C}">
                <a14:useLocalDpi xmlns:a14="http://schemas.microsoft.com/office/drawing/2010/main" val="0"/>
              </a:ext>
            </a:extLst>
          </a:blip>
          <a:srcRect t="54417"/>
          <a:stretch/>
        </p:blipFill>
        <p:spPr bwMode="auto">
          <a:xfrm>
            <a:off x="1187624" y="1772816"/>
            <a:ext cx="7200800" cy="2016224"/>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2502024" y="4437112"/>
            <a:ext cx="4572000" cy="707886"/>
          </a:xfrm>
          <a:prstGeom prst="rect">
            <a:avLst/>
          </a:prstGeom>
        </p:spPr>
        <p:txBody>
          <a:bodyPr>
            <a:spAutoFit/>
          </a:bodyPr>
          <a:lstStyle/>
          <a:p>
            <a:pPr algn="ctr" rtl="1"/>
            <a:r>
              <a:rPr lang="fa-IR" sz="2000" dirty="0">
                <a:cs typeface="B Lotus" panose="00000400000000000000" pitchFamily="2" charset="-78"/>
              </a:rPr>
              <a:t>تحلیل مسیر بررسي رابطه مدیریت سیستم های اطلاعاتی و  یادگیری سازمانی</a:t>
            </a:r>
            <a:endParaRPr lang="en-US" sz="2000" dirty="0">
              <a:cs typeface="B Lotus" panose="00000400000000000000" pitchFamily="2" charset="-78"/>
            </a:endParaRPr>
          </a:p>
        </p:txBody>
      </p:sp>
    </p:spTree>
    <p:extLst>
      <p:ext uri="{BB962C8B-B14F-4D97-AF65-F5344CB8AC3E}">
        <p14:creationId xmlns:p14="http://schemas.microsoft.com/office/powerpoint/2010/main" val="1256295512"/>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043608" y="656109"/>
            <a:ext cx="760982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fa-IR" altLang="en-US" sz="1800" b="1" dirty="0">
                <a:solidFill>
                  <a:prstClr val="black"/>
                </a:solidFill>
                <a:latin typeface="Times New Roman" panose="02020603050405020304" pitchFamily="18" charset="0"/>
                <a:ea typeface="Calibri" panose="020F0502020204030204" pitchFamily="34" charset="0"/>
                <a:cs typeface="B Zar" panose="00000400000000000000" pitchFamily="2" charset="-78"/>
              </a:rPr>
              <a:t>مدیریت </a:t>
            </a:r>
            <a:r>
              <a:rPr lang="fa-IR" altLang="en-US" sz="1800" b="1" dirty="0" smtClean="0">
                <a:solidFill>
                  <a:prstClr val="black"/>
                </a:solidFill>
                <a:latin typeface="Times New Roman" panose="02020603050405020304" pitchFamily="18" charset="0"/>
                <a:ea typeface="Calibri" panose="020F0502020204030204" pitchFamily="34" charset="0"/>
                <a:cs typeface="B Zar" panose="00000400000000000000" pitchFamily="2" charset="-78"/>
              </a:rPr>
              <a:t>دانش  </a:t>
            </a:r>
            <a:r>
              <a:rPr lang="fa-IR" altLang="en-US" sz="1800" b="1" dirty="0">
                <a:solidFill>
                  <a:prstClr val="black"/>
                </a:solidFill>
                <a:latin typeface="Times New Roman" panose="02020603050405020304" pitchFamily="18" charset="0"/>
                <a:ea typeface="Calibri" panose="020F0502020204030204" pitchFamily="34" charset="0"/>
                <a:cs typeface="B Zar" panose="00000400000000000000" pitchFamily="2" charset="-78"/>
              </a:rPr>
              <a:t>رابطه بين سیستم های مدیریت اطلاعات و یادگیری سازمانی   را ميانجي گري مي کند.</a:t>
            </a:r>
          </a:p>
        </p:txBody>
      </p:sp>
      <p:sp>
        <p:nvSpPr>
          <p:cNvPr id="3" name="Rectangle 2"/>
          <p:cNvSpPr>
            <a:spLocks noChangeArrowheads="1"/>
          </p:cNvSpPr>
          <p:nvPr/>
        </p:nvSpPr>
        <p:spPr bwMode="auto">
          <a:xfrm>
            <a:off x="1187624" y="319218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prstClr val="black"/>
              </a:solidFill>
            </a:endParaRPr>
          </a:p>
        </p:txBody>
      </p:sp>
      <p:sp>
        <p:nvSpPr>
          <p:cNvPr id="6" name="Rectangle 5"/>
          <p:cNvSpPr>
            <a:spLocks noChangeArrowheads="1"/>
          </p:cNvSpPr>
          <p:nvPr/>
        </p:nvSpPr>
        <p:spPr bwMode="auto">
          <a:xfrm>
            <a:off x="6921873" y="228447"/>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smtClean="0">
                <a:solidFill>
                  <a:schemeClr val="accent1"/>
                </a:solidFill>
                <a:latin typeface="Century Gothic" panose="020B0502020202020204" pitchFamily="34" charset="0"/>
                <a:cs typeface="B Titr" panose="00000700000000000000" pitchFamily="2" charset="-78"/>
              </a:rPr>
              <a:t>فرضیه اصلی 2</a:t>
            </a:r>
            <a:endParaRPr lang="fa-IR" altLang="en-US" sz="2400" b="1" dirty="0">
              <a:solidFill>
                <a:schemeClr val="accent1"/>
              </a:solidFill>
              <a:latin typeface="Century Gothic" panose="020B0502020202020204" pitchFamily="34" charset="0"/>
              <a:cs typeface="B Titr" panose="00000700000000000000" pitchFamily="2" charset="-78"/>
            </a:endParaRPr>
          </a:p>
        </p:txBody>
      </p:sp>
      <p:sp>
        <p:nvSpPr>
          <p:cNvPr id="9" name="Rectangle 8"/>
          <p:cNvSpPr/>
          <p:nvPr/>
        </p:nvSpPr>
        <p:spPr>
          <a:xfrm>
            <a:off x="853289" y="1579439"/>
            <a:ext cx="7949519" cy="3139321"/>
          </a:xfrm>
          <a:prstGeom prst="rect">
            <a:avLst/>
          </a:prstGeom>
        </p:spPr>
        <p:txBody>
          <a:bodyPr wrap="square">
            <a:spAutoFit/>
          </a:bodyPr>
          <a:lstStyle/>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پیش بین (مستقل) ، سیستم های مدیریت اطلاعات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Z</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میانجی ، مدیریت دانش   </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لذا فرضهای آزمون به شرح زیر است</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مدیریت دانش    رابطه بین سیستم های مدیریت اطلاعات و یادگیری سازمانی   را ميانجي گري نمی کند.</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مدیریت دانش    رابطه بین سیستم های مدیریت اطلاعات و یادگیری سازمانی   را ميانجي گري می کند. </a:t>
            </a:r>
          </a:p>
          <a:p>
            <a:pPr algn="just" rtl="1">
              <a:spcAft>
                <a:spcPts val="0"/>
              </a:spcAft>
            </a:pPr>
            <a:endPar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endParaRP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برای تعیین نقش مدیریت دانش    در رابطه  بين سیستم های مدیریت اطلاعات ویادگیری سازمانی     بایستی از تحلیل معادلات ساختاری استفاده کرد. برای آزمون فرضیه های پژوهش از روش آماری مدل سازی معادلات ساختاری(</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SEM</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استفاده شده است. که نتایج مربوط به آن را می توان در شکل های زیر مشاهده </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کرد:</a:t>
            </a:r>
            <a:endPar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endParaRPr>
          </a:p>
          <a:p>
            <a:pPr algn="just" rtl="1">
              <a:spcAft>
                <a:spcPts val="0"/>
              </a:spcAft>
            </a:pPr>
            <a:endParaRPr lang="fa-IR" dirty="0">
              <a:latin typeface="Calibri" panose="020F0502020204030204" pitchFamily="34"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399045887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prstClr val="black"/>
              </a:solidFill>
            </a:endParaRPr>
          </a:p>
        </p:txBody>
      </p:sp>
      <p:sp>
        <p:nvSpPr>
          <p:cNvPr id="3" name="Rectangle 2"/>
          <p:cNvSpPr/>
          <p:nvPr/>
        </p:nvSpPr>
        <p:spPr>
          <a:xfrm>
            <a:off x="1331640" y="4149080"/>
            <a:ext cx="7308304" cy="707886"/>
          </a:xfrm>
          <a:prstGeom prst="rect">
            <a:avLst/>
          </a:prstGeom>
        </p:spPr>
        <p:txBody>
          <a:bodyPr wrap="square">
            <a:spAutoFit/>
          </a:bodyPr>
          <a:lstStyle/>
          <a:p>
            <a:pPr algn="ctr"/>
            <a:r>
              <a:rPr lang="ar-SA" sz="2000" dirty="0">
                <a:solidFill>
                  <a:srgbClr val="0D0D0D"/>
                </a:solidFill>
                <a:ea typeface="Times New Roman" panose="02020603050405020304" pitchFamily="18" charset="0"/>
                <a:cs typeface="B Lotus" panose="00000400000000000000" pitchFamily="2" charset="-78"/>
              </a:rPr>
              <a:t>ضریب همبستگی  نقش میانجی ،  مدیریت دانش    در رابطه سیستم های مدیریت اطلاعات و یادگیری سازمانی </a:t>
            </a:r>
            <a:endParaRPr lang="fa-IR" sz="2000" dirty="0">
              <a:cs typeface="B Lotus" panose="00000400000000000000" pitchFamily="2" charset="-78"/>
            </a:endParaRPr>
          </a:p>
        </p:txBody>
      </p:sp>
      <p:pic>
        <p:nvPicPr>
          <p:cNvPr id="5" name="Picture 4" descr="\\ST1\Desktop\پور احمد\0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764704"/>
            <a:ext cx="7596336" cy="2952328"/>
          </a:xfrm>
          <a:prstGeom prst="rect">
            <a:avLst/>
          </a:prstGeom>
          <a:noFill/>
          <a:ln>
            <a:noFill/>
          </a:ln>
        </p:spPr>
      </p:pic>
    </p:spTree>
    <p:extLst>
      <p:ext uri="{BB962C8B-B14F-4D97-AF65-F5344CB8AC3E}">
        <p14:creationId xmlns:p14="http://schemas.microsoft.com/office/powerpoint/2010/main" val="1403273575"/>
      </p:ext>
    </p:extLst>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1T.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1124744"/>
            <a:ext cx="7416824" cy="2736304"/>
          </a:xfrm>
          <a:prstGeom prst="rect">
            <a:avLst/>
          </a:prstGeom>
          <a:noFill/>
          <a:ln>
            <a:noFill/>
          </a:ln>
        </p:spPr>
      </p:pic>
      <p:sp>
        <p:nvSpPr>
          <p:cNvPr id="3" name="Rectangle 2"/>
          <p:cNvSpPr/>
          <p:nvPr/>
        </p:nvSpPr>
        <p:spPr>
          <a:xfrm>
            <a:off x="1979712" y="4221088"/>
            <a:ext cx="5832648" cy="707886"/>
          </a:xfrm>
          <a:prstGeom prst="rect">
            <a:avLst/>
          </a:prstGeom>
        </p:spPr>
        <p:txBody>
          <a:bodyPr wrap="square">
            <a:spAutoFit/>
          </a:bodyPr>
          <a:lstStyle/>
          <a:p>
            <a:pPr algn="ctr" rtl="1"/>
            <a:r>
              <a:rPr lang="fa-IR" sz="2000" dirty="0">
                <a:latin typeface="Calibri" panose="020F0502020204030204" pitchFamily="34" charset="0"/>
                <a:ea typeface="Calibri" panose="020F0502020204030204" pitchFamily="34" charset="0"/>
                <a:cs typeface="B Lotus" panose="00000400000000000000" pitchFamily="2" charset="-78"/>
              </a:rPr>
              <a:t>تحليل مسير نقش میانجی ، مدیریت دانش   در رابطه سیستم های مدیریت اطلاعات و یادگیری سازمانی </a:t>
            </a:r>
            <a:endParaRPr lang="en-US" sz="2000" dirty="0">
              <a:cs typeface="B Lotus" panose="00000400000000000000" pitchFamily="2" charset="-78"/>
            </a:endParaRPr>
          </a:p>
        </p:txBody>
      </p:sp>
    </p:spTree>
    <p:extLst>
      <p:ext uri="{BB962C8B-B14F-4D97-AF65-F5344CB8AC3E}">
        <p14:creationId xmlns:p14="http://schemas.microsoft.com/office/powerpoint/2010/main" val="444456728"/>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08520" y="558816"/>
            <a:ext cx="89144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fa-IR" altLang="en-US" sz="1600" b="1" dirty="0">
                <a:solidFill>
                  <a:prstClr val="black"/>
                </a:solidFill>
                <a:latin typeface="Times New Roman" panose="02020603050405020304" pitchFamily="18" charset="0"/>
                <a:ea typeface="Calibri" panose="020F0502020204030204" pitchFamily="34" charset="0"/>
                <a:cs typeface="B Zar" panose="00000400000000000000" pitchFamily="2" charset="-78"/>
              </a:rPr>
              <a:t>بین سخت افزار و  یادگیری سازمانی    رابطه وجود دارد.</a:t>
            </a:r>
          </a:p>
        </p:txBody>
      </p:sp>
      <p:sp>
        <p:nvSpPr>
          <p:cNvPr id="8" name="Rectangle 7"/>
          <p:cNvSpPr/>
          <p:nvPr/>
        </p:nvSpPr>
        <p:spPr>
          <a:xfrm>
            <a:off x="1137629" y="1065519"/>
            <a:ext cx="7668344" cy="2585323"/>
          </a:xfrm>
          <a:prstGeom prst="rect">
            <a:avLst/>
          </a:prstGeom>
        </p:spPr>
        <p:txBody>
          <a:bodyPr wrap="square">
            <a:spAutoFit/>
          </a:bodyPr>
          <a:lstStyle/>
          <a:p>
            <a:pPr indent="90170"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indent="90170"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indent="90170"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پيش بين (مستقل) ،  سخت افزار     </a:t>
            </a:r>
          </a:p>
          <a:p>
            <a:pPr indent="90170" algn="just" rtl="1">
              <a:spcAft>
                <a:spcPts val="0"/>
              </a:spcAft>
            </a:pP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توجه به نرمال بودن توزيع متغيرهاي سخت افزار    و یادگیری سازمانی    در نمونه تحت بررسي، براي تعيين همبستگي از آزمون همبستگي پيرسون استفاده خواهد شد </a:t>
            </a:r>
          </a:p>
          <a:p>
            <a:pPr indent="90170" algn="just" rtl="1">
              <a:spcAft>
                <a:spcPts val="0"/>
              </a:spcAft>
            </a:pPr>
            <a:r>
              <a:rPr lang="en-US"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R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ضريب همبستگي واقعي پیرسون بين دو متغير سخت افزار و یادگیری سازمانی  ، در جامعه آماري مورد بحث می باشد. لذا فرضهاي آزمون به شرح زير است</a:t>
            </a:r>
          </a:p>
          <a:p>
            <a:pPr indent="90170"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سخت افزار  و  یادگیری سازمانی   رابطه وجودندارد.</a:t>
            </a:r>
          </a:p>
          <a:p>
            <a:pPr indent="90170"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سخت افزار و  یادگیری سازمانی رابطه وجود دارد</a:t>
            </a:r>
          </a:p>
        </p:txBody>
      </p:sp>
      <p:sp>
        <p:nvSpPr>
          <p:cNvPr id="14" name="Rectangle 13"/>
          <p:cNvSpPr/>
          <p:nvPr/>
        </p:nvSpPr>
        <p:spPr>
          <a:xfrm>
            <a:off x="1513679" y="3861048"/>
            <a:ext cx="6516216" cy="338554"/>
          </a:xfrm>
          <a:prstGeom prst="rect">
            <a:avLst/>
          </a:prstGeom>
        </p:spPr>
        <p:txBody>
          <a:bodyPr wrap="square">
            <a:spAutoFit/>
          </a:bodyPr>
          <a:lstStyle/>
          <a:p>
            <a:pPr algn="ctr"/>
            <a:r>
              <a:rPr lang="ar-SA" sz="1600" b="1" dirty="0">
                <a:solidFill>
                  <a:srgbClr val="000000"/>
                </a:solidFill>
                <a:ea typeface="Times New Roman" panose="02020603050405020304" pitchFamily="18" charset="0"/>
                <a:cs typeface="B Lotus" panose="00000400000000000000" pitchFamily="2" charset="-78"/>
              </a:rPr>
              <a:t>آزمون همبستگي پیرسون بررسي رابطه سخت افزار    و  یادگیری سازمانی </a:t>
            </a:r>
            <a:endParaRPr lang="en-US" sz="1600" b="1" dirty="0">
              <a:cs typeface="B Lotus" panose="00000400000000000000" pitchFamily="2" charset="-78"/>
            </a:endParaRPr>
          </a:p>
        </p:txBody>
      </p:sp>
      <p:cxnSp>
        <p:nvCxnSpPr>
          <p:cNvPr id="9" name="Straight Arrow Connector 8"/>
          <p:cNvCxnSpPr>
            <a:cxnSpLocks noChangeShapeType="1"/>
          </p:cNvCxnSpPr>
          <p:nvPr/>
        </p:nvCxnSpPr>
        <p:spPr bwMode="auto">
          <a:xfrm>
            <a:off x="7941279" y="8211959"/>
            <a:ext cx="81061" cy="0"/>
          </a:xfrm>
          <a:prstGeom prst="straightConnector1">
            <a:avLst/>
          </a:prstGeom>
          <a:noFill/>
          <a:ln w="31750">
            <a:solidFill>
              <a:sysClr val="windowText" lastClr="000000">
                <a:lumMod val="100000"/>
                <a:lumOff val="0"/>
              </a:sys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7" name="Rectangle 6"/>
          <p:cNvSpPr>
            <a:spLocks noChangeArrowheads="1"/>
          </p:cNvSpPr>
          <p:nvPr/>
        </p:nvSpPr>
        <p:spPr bwMode="auto">
          <a:xfrm>
            <a:off x="7024715" y="111322"/>
            <a:ext cx="17812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فرضیه فرعی 1 </a:t>
            </a:r>
          </a:p>
        </p:txBody>
      </p:sp>
      <p:graphicFrame>
        <p:nvGraphicFramePr>
          <p:cNvPr id="4" name="Table 3"/>
          <p:cNvGraphicFramePr>
            <a:graphicFrameLocks noGrp="1"/>
          </p:cNvGraphicFramePr>
          <p:nvPr>
            <p:extLst>
              <p:ext uri="{D42A27DB-BD31-4B8C-83A1-F6EECF244321}">
                <p14:modId xmlns:p14="http://schemas.microsoft.com/office/powerpoint/2010/main" val="3161330178"/>
              </p:ext>
            </p:extLst>
          </p:nvPr>
        </p:nvGraphicFramePr>
        <p:xfrm>
          <a:off x="1259632" y="4302387"/>
          <a:ext cx="7056784" cy="2222957"/>
        </p:xfrm>
        <a:graphic>
          <a:graphicData uri="http://schemas.openxmlformats.org/drawingml/2006/table">
            <a:tbl>
              <a:tblPr rtl="1" firstRow="1" firstCol="1" bandRow="1">
                <a:tableStyleId>{5C22544A-7EE6-4342-B048-85BDC9FD1C3A}</a:tableStyleId>
              </a:tblPr>
              <a:tblGrid>
                <a:gridCol w="2611927"/>
                <a:gridCol w="2165752"/>
                <a:gridCol w="2279105"/>
              </a:tblGrid>
              <a:tr h="420988">
                <a:tc>
                  <a:txBody>
                    <a:bodyPr/>
                    <a:lstStyle/>
                    <a:p>
                      <a:pPr algn="just" rtl="1">
                        <a:lnSpc>
                          <a:spcPct val="90000"/>
                        </a:lnSpc>
                        <a:spcAft>
                          <a:spcPts val="0"/>
                        </a:spcAft>
                      </a:pPr>
                      <a:r>
                        <a:rPr lang="en-US" sz="12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endParaRPr lang="fa-IR" sz="1200" dirty="0" smtClean="0">
                        <a:effectLst/>
                        <a:cs typeface="B Lotus" panose="00000400000000000000" pitchFamily="2" charset="-78"/>
                      </a:endParaRPr>
                    </a:p>
                    <a:p>
                      <a:pPr algn="ctr" rtl="1">
                        <a:lnSpc>
                          <a:spcPct val="90000"/>
                        </a:lnSpc>
                        <a:spcAft>
                          <a:spcPts val="0"/>
                        </a:spcAft>
                      </a:pPr>
                      <a:r>
                        <a:rPr lang="ar-SA" sz="1200" dirty="0" smtClean="0">
                          <a:effectLst/>
                          <a:cs typeface="B Lotus" panose="00000400000000000000" pitchFamily="2" charset="-78"/>
                        </a:rPr>
                        <a:t>سخت </a:t>
                      </a:r>
                      <a:r>
                        <a:rPr lang="ar-SA" sz="1200" dirty="0">
                          <a:effectLst/>
                          <a:cs typeface="B Lotus" panose="00000400000000000000" pitchFamily="2" charset="-78"/>
                        </a:rPr>
                        <a:t>افزار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endParaRPr lang="fa-IR" sz="1400" dirty="0" smtClean="0">
                        <a:effectLst/>
                        <a:cs typeface="B Lotus" panose="00000400000000000000" pitchFamily="2" charset="-78"/>
                      </a:endParaRPr>
                    </a:p>
                    <a:p>
                      <a:pPr algn="ctr" rtl="1">
                        <a:lnSpc>
                          <a:spcPct val="90000"/>
                        </a:lnSpc>
                        <a:spcAft>
                          <a:spcPts val="0"/>
                        </a:spcAft>
                      </a:pPr>
                      <a:r>
                        <a:rPr lang="ar-SA" sz="1400" dirty="0" smtClean="0">
                          <a:effectLst/>
                          <a:cs typeface="B Lotus" panose="00000400000000000000" pitchFamily="2" charset="-78"/>
                        </a:rPr>
                        <a:t>یادگیری </a:t>
                      </a:r>
                      <a:r>
                        <a:rPr lang="ar-SA" sz="1400" dirty="0">
                          <a:effectLst/>
                          <a:cs typeface="B Lotus" panose="00000400000000000000" pitchFamily="2" charset="-78"/>
                        </a:rPr>
                        <a:t>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958892">
                <a:tc>
                  <a:txBody>
                    <a:bodyPr/>
                    <a:lstStyle/>
                    <a:p>
                      <a:pPr algn="just" rtl="1">
                        <a:lnSpc>
                          <a:spcPct val="90000"/>
                        </a:lnSpc>
                        <a:spcAft>
                          <a:spcPts val="0"/>
                        </a:spcAft>
                      </a:pPr>
                      <a:endParaRPr lang="fa-IR" sz="1200" dirty="0" smtClean="0">
                        <a:effectLst/>
                        <a:cs typeface="B Lotus" panose="00000400000000000000" pitchFamily="2" charset="-78"/>
                      </a:endParaRPr>
                    </a:p>
                    <a:p>
                      <a:pPr algn="just" rtl="1">
                        <a:lnSpc>
                          <a:spcPct val="90000"/>
                        </a:lnSpc>
                        <a:spcAft>
                          <a:spcPts val="0"/>
                        </a:spcAft>
                      </a:pPr>
                      <a:endParaRPr lang="fa-IR" sz="1200" dirty="0" smtClean="0">
                        <a:effectLst/>
                        <a:cs typeface="B Lotus" panose="00000400000000000000" pitchFamily="2" charset="-78"/>
                      </a:endParaRPr>
                    </a:p>
                    <a:p>
                      <a:pPr algn="ctr" rtl="1">
                        <a:lnSpc>
                          <a:spcPct val="90000"/>
                        </a:lnSpc>
                        <a:spcAft>
                          <a:spcPts val="0"/>
                        </a:spcAft>
                      </a:pPr>
                      <a:r>
                        <a:rPr lang="ar-SA" sz="1200" dirty="0" smtClean="0">
                          <a:effectLst/>
                          <a:cs typeface="B Lotus" panose="00000400000000000000" pitchFamily="2" charset="-78"/>
                        </a:rPr>
                        <a:t>سخت </a:t>
                      </a:r>
                      <a:r>
                        <a:rPr lang="ar-SA" sz="1200" dirty="0">
                          <a:effectLst/>
                          <a:cs typeface="B Lotus" panose="00000400000000000000" pitchFamily="2" charset="-78"/>
                        </a:rPr>
                        <a:t>افزار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ar-SA" sz="1200" dirty="0">
                          <a:effectLst/>
                          <a:cs typeface="B Lotus" panose="00000400000000000000" pitchFamily="2" charset="-78"/>
                        </a:rPr>
                        <a:t>0.450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843077">
                <a:tc>
                  <a:txBody>
                    <a:bodyPr/>
                    <a:lstStyle/>
                    <a:p>
                      <a:pPr algn="ctr" rtl="1">
                        <a:lnSpc>
                          <a:spcPct val="90000"/>
                        </a:lnSpc>
                        <a:spcAft>
                          <a:spcPts val="0"/>
                        </a:spcAft>
                      </a:pPr>
                      <a:endParaRPr lang="fa-IR" sz="1400" dirty="0" smtClean="0">
                        <a:effectLst/>
                        <a:cs typeface="B Lotus" panose="00000400000000000000" pitchFamily="2" charset="-78"/>
                      </a:endParaRPr>
                    </a:p>
                    <a:p>
                      <a:pPr algn="ctr" rtl="1">
                        <a:lnSpc>
                          <a:spcPct val="90000"/>
                        </a:lnSpc>
                        <a:spcAft>
                          <a:spcPts val="0"/>
                        </a:spcAft>
                      </a:pPr>
                      <a:endParaRPr lang="fa-IR" sz="1400" dirty="0" smtClean="0">
                        <a:effectLst/>
                        <a:cs typeface="B Lotus" panose="00000400000000000000" pitchFamily="2" charset="-78"/>
                      </a:endParaRPr>
                    </a:p>
                    <a:p>
                      <a:pPr algn="ctr" rtl="1">
                        <a:lnSpc>
                          <a:spcPct val="90000"/>
                        </a:lnSpc>
                        <a:spcAft>
                          <a:spcPts val="0"/>
                        </a:spcAft>
                      </a:pPr>
                      <a:r>
                        <a:rPr lang="ar-SA" sz="1400" dirty="0" smtClean="0">
                          <a:effectLst/>
                          <a:cs typeface="B Lotus" panose="00000400000000000000" pitchFamily="2" charset="-78"/>
                        </a:rPr>
                        <a:t>یادگیری </a:t>
                      </a:r>
                      <a:r>
                        <a:rPr lang="ar-SA" sz="1400" dirty="0">
                          <a:effectLst/>
                          <a:cs typeface="B Lotus" panose="00000400000000000000" pitchFamily="2" charset="-78"/>
                        </a:rPr>
                        <a:t>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fa-IR" sz="1200" dirty="0">
                          <a:effectLst/>
                          <a:cs typeface="B Lotus" panose="00000400000000000000" pitchFamily="2" charset="-78"/>
                        </a:rPr>
                        <a:t>0.450</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Tree>
    <p:extLst>
      <p:ext uri="{BB962C8B-B14F-4D97-AF65-F5344CB8AC3E}">
        <p14:creationId xmlns:p14="http://schemas.microsoft.com/office/powerpoint/2010/main" val="22070517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704" y="4221088"/>
            <a:ext cx="5872120" cy="677108"/>
          </a:xfrm>
          <a:prstGeom prst="rect">
            <a:avLst/>
          </a:prstGeom>
        </p:spPr>
        <p:txBody>
          <a:bodyPr wrap="none">
            <a:spAutoFit/>
          </a:bodyPr>
          <a:lstStyle/>
          <a:p>
            <a:r>
              <a:rPr lang="fa-IR" sz="2000" dirty="0" smtClean="0">
                <a:cs typeface="B Lotus" panose="00000400000000000000" pitchFamily="2" charset="-78"/>
              </a:rPr>
              <a:t>آزمون همبستگي پیرسون بررسي رابطه سخت افزار و  یادگیری سازمانی</a:t>
            </a:r>
            <a:r>
              <a:rPr lang="fa-IR" dirty="0" smtClean="0"/>
              <a:t>  </a:t>
            </a:r>
          </a:p>
          <a:p>
            <a:endParaRPr lang="fa-IR" dirty="0"/>
          </a:p>
        </p:txBody>
      </p:sp>
      <p:pic>
        <p:nvPicPr>
          <p:cNvPr id="4" name="Picture 3" descr="\\ST1\Desktop\پور احمد\07.png"/>
          <p:cNvPicPr/>
          <p:nvPr/>
        </p:nvPicPr>
        <p:blipFill rotWithShape="1">
          <a:blip r:embed="rId2">
            <a:extLst>
              <a:ext uri="{28A0092B-C50C-407E-A947-70E740481C1C}">
                <a14:useLocalDpi xmlns:a14="http://schemas.microsoft.com/office/drawing/2010/main" val="0"/>
              </a:ext>
            </a:extLst>
          </a:blip>
          <a:srcRect l="7218" t="58808"/>
          <a:stretch/>
        </p:blipFill>
        <p:spPr bwMode="auto">
          <a:xfrm>
            <a:off x="1331640" y="1412776"/>
            <a:ext cx="7164796" cy="208823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37050613"/>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7T.png"/>
          <p:cNvPicPr/>
          <p:nvPr/>
        </p:nvPicPr>
        <p:blipFill rotWithShape="1">
          <a:blip r:embed="rId2">
            <a:extLst>
              <a:ext uri="{28A0092B-C50C-407E-A947-70E740481C1C}">
                <a14:useLocalDpi xmlns:a14="http://schemas.microsoft.com/office/drawing/2010/main" val="0"/>
              </a:ext>
            </a:extLst>
          </a:blip>
          <a:srcRect t="54369"/>
          <a:stretch/>
        </p:blipFill>
        <p:spPr bwMode="auto">
          <a:xfrm>
            <a:off x="1313384" y="1484784"/>
            <a:ext cx="7128792" cy="2016224"/>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2411760" y="4005064"/>
            <a:ext cx="4932040" cy="400110"/>
          </a:xfrm>
          <a:prstGeom prst="rect">
            <a:avLst/>
          </a:prstGeom>
        </p:spPr>
        <p:txBody>
          <a:bodyPr wrap="square">
            <a:spAutoFit/>
          </a:bodyPr>
          <a:lstStyle/>
          <a:p>
            <a:pPr algn="ctr" rtl="1"/>
            <a:r>
              <a:rPr lang="fa-IR" sz="2000" dirty="0">
                <a:cs typeface="B Lotus" panose="00000400000000000000" pitchFamily="2" charset="-78"/>
              </a:rPr>
              <a:t>تحلیل مسیر بررسي رابطه سخت افزار و  یادگیری سازمانی </a:t>
            </a:r>
            <a:endParaRPr lang="en-US" sz="2000" dirty="0">
              <a:cs typeface="B Lotus" panose="00000400000000000000" pitchFamily="2" charset="-78"/>
            </a:endParaRPr>
          </a:p>
        </p:txBody>
      </p:sp>
    </p:spTree>
    <p:extLst>
      <p:ext uri="{BB962C8B-B14F-4D97-AF65-F5344CB8AC3E}">
        <p14:creationId xmlns:p14="http://schemas.microsoft.com/office/powerpoint/2010/main" val="4031997351"/>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3568" y="237990"/>
            <a:ext cx="6910758" cy="887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fa-IR" altLang="en-US" sz="16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2 :</a:t>
            </a:r>
            <a:endParaRPr lang="en-US" altLang="en-US" sz="16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endParaRPr>
          </a:p>
          <a:p>
            <a:pPr algn="just" rtl="1">
              <a:lnSpc>
                <a:spcPct val="150000"/>
              </a:lnSpc>
              <a:spcBef>
                <a:spcPct val="0"/>
              </a:spcBef>
              <a:spcAft>
                <a:spcPts val="800"/>
              </a:spcAft>
              <a:buClrTx/>
              <a:buFontTx/>
              <a:buNone/>
            </a:pPr>
            <a:r>
              <a:rPr lang="fa-IR" altLang="en-US" sz="1400" b="1" dirty="0">
                <a:solidFill>
                  <a:schemeClr val="tx1"/>
                </a:solidFill>
                <a:latin typeface="Times New Roman" panose="02020603050405020304" pitchFamily="18" charset="0"/>
                <a:ea typeface="Calibri" panose="020F0502020204030204" pitchFamily="34" charset="0"/>
                <a:cs typeface="B Titr" panose="00000700000000000000" pitchFamily="2" charset="-78"/>
              </a:rPr>
              <a:t>بین نرم افزار  و  یادگیری سازمانی    رابطه </a:t>
            </a:r>
            <a:r>
              <a:rPr lang="fa-IR" altLang="en-US" sz="1400" b="1"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وجود دارد.</a:t>
            </a:r>
            <a:endParaRPr lang="en-US" sz="1600" b="1" dirty="0">
              <a:cs typeface="2  Zar" panose="00000400000000000000" pitchFamily="2" charset="-78"/>
            </a:endParaRPr>
          </a:p>
        </p:txBody>
      </p:sp>
      <p:sp>
        <p:nvSpPr>
          <p:cNvPr id="7" name="Oval 6"/>
          <p:cNvSpPr/>
          <p:nvPr/>
        </p:nvSpPr>
        <p:spPr>
          <a:xfrm>
            <a:off x="7808043" y="442972"/>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3649" y="510826"/>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683568" y="1193266"/>
            <a:ext cx="8136904" cy="3375155"/>
          </a:xfrm>
          <a:prstGeom prst="rect">
            <a:avLst/>
          </a:prstGeom>
        </p:spPr>
        <p:txBody>
          <a:bodyPr wrap="square">
            <a:spAutoFit/>
          </a:bodyPr>
          <a:lstStyle/>
          <a:p>
            <a:pPr algn="just" rtl="1">
              <a:lnSpc>
                <a:spcPct val="107000"/>
              </a:lnSpc>
              <a:spcAft>
                <a:spcPts val="800"/>
              </a:spcAft>
            </a:pP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lnSpc>
                <a:spcPct val="107000"/>
              </a:lnSpc>
              <a:spcAft>
                <a:spcPts val="800"/>
              </a:spcAft>
            </a:pP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lnSpc>
                <a:spcPct val="107000"/>
              </a:lnSpc>
              <a:spcAft>
                <a:spcPts val="800"/>
              </a:spcAft>
            </a:pP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X</a:t>
            </a:r>
            <a:r>
              <a:rPr lang="fa-IR"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متغير پيش بين (مستقل) ،  نرم افزار   </a:t>
            </a:r>
          </a:p>
          <a:p>
            <a:pPr algn="just" rtl="1">
              <a:lnSpc>
                <a:spcPct val="107000"/>
              </a:lnSpc>
              <a:spcAft>
                <a:spcPts val="800"/>
              </a:spcAft>
            </a:pP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 توجه به نرمال بودن توزيع متغيرهاي نرم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افزار</a:t>
            </a:r>
            <a:r>
              <a:rPr lang="fa-IR"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یادگیری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سازمانی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در نمونه تحت بررسي، براي تعيين همبستگي از آزمون همبستگي پيرسون استفاده خواهد شد </a:t>
            </a:r>
          </a:p>
          <a:p>
            <a:pPr algn="just" rtl="1">
              <a:lnSpc>
                <a:spcPct val="107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R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ضريب همبستگي واقعي پیرسون بين دو متغير نرم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افزار</a:t>
            </a:r>
            <a:r>
              <a:rPr lang="fa-IR"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یادگیری </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سازمانی،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در جامعه آماري مورد بحث می باشد. لذا فرضهاي آزمون به شرح زير است</a:t>
            </a:r>
          </a:p>
          <a:p>
            <a:pPr algn="just" rtl="1">
              <a:lnSpc>
                <a:spcPct val="107000"/>
              </a:lnSpc>
              <a:spcAft>
                <a:spcPts val="800"/>
              </a:spcAft>
            </a:pP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H0</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بین نرم افزار  و  یادگیری سازمانی    رابطه وجودندارد.</a:t>
            </a:r>
          </a:p>
          <a:p>
            <a:pPr algn="just" rtl="1">
              <a:lnSpc>
                <a:spcPct val="107000"/>
              </a:lnSpc>
              <a:spcAft>
                <a:spcPts val="800"/>
              </a:spcAft>
            </a:pPr>
            <a:r>
              <a:rPr lang="en-US"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H1</a:t>
            </a:r>
            <a:r>
              <a:rPr lang="ar-SA"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بین نرم افزار  و  یادگیری سازمانی    رابطه وجود دارد</a:t>
            </a:r>
          </a:p>
        </p:txBody>
      </p:sp>
      <p:sp>
        <p:nvSpPr>
          <p:cNvPr id="3" name="Rectangle 2"/>
          <p:cNvSpPr/>
          <p:nvPr/>
        </p:nvSpPr>
        <p:spPr>
          <a:xfrm>
            <a:off x="1939899" y="4568421"/>
            <a:ext cx="6156176" cy="338554"/>
          </a:xfrm>
          <a:prstGeom prst="rect">
            <a:avLst/>
          </a:prstGeom>
        </p:spPr>
        <p:txBody>
          <a:bodyPr wrap="square">
            <a:spAutoFit/>
          </a:bodyPr>
          <a:lstStyle/>
          <a:p>
            <a:pPr algn="ctr"/>
            <a:r>
              <a:rPr lang="fa-IR" sz="1600" b="1" dirty="0">
                <a:cs typeface="B Lotus" panose="00000400000000000000" pitchFamily="2" charset="-78"/>
              </a:rPr>
              <a:t>آزمون همبستگي پیرسون بررسي رابطه نرم افزار  و  یادگیری سازمانی </a:t>
            </a:r>
          </a:p>
        </p:txBody>
      </p:sp>
      <p:cxnSp>
        <p:nvCxnSpPr>
          <p:cNvPr id="10" name="Straight Arrow Connector 9"/>
          <p:cNvCxnSpPr>
            <a:cxnSpLocks noChangeShapeType="1"/>
          </p:cNvCxnSpPr>
          <p:nvPr/>
        </p:nvCxnSpPr>
        <p:spPr bwMode="auto">
          <a:xfrm>
            <a:off x="9322255" y="10435098"/>
            <a:ext cx="94355" cy="0"/>
          </a:xfrm>
          <a:prstGeom prst="straightConnector1">
            <a:avLst/>
          </a:prstGeom>
          <a:noFill/>
          <a:ln w="31750">
            <a:solidFill>
              <a:sysClr val="windowText" lastClr="000000">
                <a:lumMod val="100000"/>
                <a:lumOff val="0"/>
              </a:sys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aphicFrame>
        <p:nvGraphicFramePr>
          <p:cNvPr id="4" name="Table 3"/>
          <p:cNvGraphicFramePr>
            <a:graphicFrameLocks noGrp="1"/>
          </p:cNvGraphicFramePr>
          <p:nvPr>
            <p:extLst>
              <p:ext uri="{D42A27DB-BD31-4B8C-83A1-F6EECF244321}">
                <p14:modId xmlns:p14="http://schemas.microsoft.com/office/powerpoint/2010/main" val="424460770"/>
              </p:ext>
            </p:extLst>
          </p:nvPr>
        </p:nvGraphicFramePr>
        <p:xfrm>
          <a:off x="1215501" y="4937753"/>
          <a:ext cx="7096773" cy="1752887"/>
        </p:xfrm>
        <a:graphic>
          <a:graphicData uri="http://schemas.openxmlformats.org/drawingml/2006/table">
            <a:tbl>
              <a:tblPr rtl="1" firstRow="1" firstCol="1" bandRow="1">
                <a:tableStyleId>{5C22544A-7EE6-4342-B048-85BDC9FD1C3A}</a:tableStyleId>
              </a:tblPr>
              <a:tblGrid>
                <a:gridCol w="2626728"/>
                <a:gridCol w="2178025"/>
                <a:gridCol w="2292020"/>
              </a:tblGrid>
              <a:tr h="363455">
                <a:tc>
                  <a:txBody>
                    <a:bodyPr/>
                    <a:lstStyle/>
                    <a:p>
                      <a:pPr algn="just" rtl="1">
                        <a:lnSpc>
                          <a:spcPct val="90000"/>
                        </a:lnSpc>
                        <a:spcAft>
                          <a:spcPts val="0"/>
                        </a:spcAft>
                      </a:pPr>
                      <a:r>
                        <a:rPr lang="en-US" sz="12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200">
                          <a:effectLst/>
                          <a:cs typeface="B Lotus" panose="00000400000000000000" pitchFamily="2" charset="-78"/>
                        </a:rPr>
                        <a:t>نرم افزار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400" dirty="0">
                          <a:effectLst/>
                          <a:cs typeface="B Lotus" panose="00000400000000000000" pitchFamily="2" charset="-78"/>
                        </a:rPr>
                        <a:t>یادگیری 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694716">
                <a:tc>
                  <a:txBody>
                    <a:bodyPr/>
                    <a:lstStyle/>
                    <a:p>
                      <a:pPr algn="just" rtl="1">
                        <a:lnSpc>
                          <a:spcPct val="90000"/>
                        </a:lnSpc>
                        <a:spcAft>
                          <a:spcPts val="0"/>
                        </a:spcAft>
                      </a:pPr>
                      <a:r>
                        <a:rPr lang="ar-SA" sz="1200">
                          <a:effectLst/>
                          <a:cs typeface="B Lotus" panose="00000400000000000000" pitchFamily="2" charset="-78"/>
                        </a:rPr>
                        <a:t>نرم افزار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a:effectLst/>
                          <a:cs typeface="B Lotus" panose="00000400000000000000" pitchFamily="2" charset="-78"/>
                        </a:rPr>
                        <a:t>Sig=</a:t>
                      </a:r>
                      <a:r>
                        <a:rPr lang="ar-SA" sz="1200">
                          <a:effectLst/>
                          <a:cs typeface="B Lotus" panose="00000400000000000000" pitchFamily="2" charset="-78"/>
                        </a:rPr>
                        <a:t>0</a:t>
                      </a:r>
                      <a:endParaRPr lang="en-US" sz="1100">
                        <a:effectLst/>
                        <a:cs typeface="B Lotus" panose="00000400000000000000" pitchFamily="2" charset="-78"/>
                      </a:endParaRPr>
                    </a:p>
                    <a:p>
                      <a:pPr algn="ctr" rtl="0">
                        <a:lnSpc>
                          <a:spcPct val="90000"/>
                        </a:lnSpc>
                        <a:spcAft>
                          <a:spcPts val="0"/>
                        </a:spcAft>
                      </a:pPr>
                      <a:r>
                        <a:rPr lang="en-US" sz="1200">
                          <a:effectLst/>
                          <a:cs typeface="B Lotus" panose="00000400000000000000" pitchFamily="2" charset="-78"/>
                        </a:rPr>
                        <a:t>N=</a:t>
                      </a:r>
                      <a:r>
                        <a:rPr lang="fa-IR" sz="1200">
                          <a:effectLst/>
                          <a:cs typeface="B Lotus" panose="00000400000000000000" pitchFamily="2" charset="-78"/>
                        </a:rPr>
                        <a:t>212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ar-SA" sz="1200" dirty="0">
                          <a:effectLst/>
                          <a:cs typeface="B Lotus" panose="00000400000000000000" pitchFamily="2" charset="-78"/>
                        </a:rPr>
                        <a:t>0.494</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694716">
                <a:tc>
                  <a:txBody>
                    <a:bodyPr/>
                    <a:lstStyle/>
                    <a:p>
                      <a:pPr algn="just" rtl="1">
                        <a:lnSpc>
                          <a:spcPct val="90000"/>
                        </a:lnSpc>
                        <a:spcAft>
                          <a:spcPts val="0"/>
                        </a:spcAft>
                      </a:pPr>
                      <a:r>
                        <a:rPr lang="ar-SA" sz="14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fa-IR" sz="1200" dirty="0">
                          <a:effectLst/>
                          <a:cs typeface="B Lotus" panose="00000400000000000000" pitchFamily="2" charset="-78"/>
                        </a:rPr>
                        <a:t>0.494</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9672" y="4293096"/>
            <a:ext cx="7056784" cy="400110"/>
          </a:xfrm>
          <a:prstGeom prst="rect">
            <a:avLst/>
          </a:prstGeom>
        </p:spPr>
        <p:txBody>
          <a:bodyPr wrap="square">
            <a:spAutoFit/>
          </a:bodyPr>
          <a:lstStyle/>
          <a:p>
            <a:pPr indent="457200" algn="ctr" rtl="1">
              <a:spcAft>
                <a:spcPts val="0"/>
              </a:spcAft>
            </a:pPr>
            <a:r>
              <a:rPr lang="fa-IR" sz="2000" dirty="0">
                <a:solidFill>
                  <a:srgbClr val="000000"/>
                </a:solidFill>
                <a:latin typeface="B Lotus" panose="00000400000000000000" pitchFamily="2" charset="-78"/>
                <a:ea typeface="Calibri" panose="020F0502020204030204" pitchFamily="34" charset="0"/>
                <a:cs typeface="B Lotus" panose="00000400000000000000" pitchFamily="2" charset="-78"/>
              </a:rPr>
              <a:t>آزمون همبستگي پیرسون بررسي رابطه نرم افزار و  یادگیری سازمانی </a:t>
            </a:r>
            <a:endParaRPr lang="en-US" sz="2000" dirty="0">
              <a:effectLst/>
              <a:latin typeface="Times New Roman" panose="02020603050405020304" pitchFamily="18" charset="0"/>
              <a:ea typeface="Times New Roman" panose="02020603050405020304" pitchFamily="18" charset="0"/>
            </a:endParaRPr>
          </a:p>
        </p:txBody>
      </p:sp>
      <p:pic>
        <p:nvPicPr>
          <p:cNvPr id="5" name="Picture 4" descr="\\ST1\Desktop\پور احمد\08.png"/>
          <p:cNvPicPr/>
          <p:nvPr/>
        </p:nvPicPr>
        <p:blipFill rotWithShape="1">
          <a:blip r:embed="rId2">
            <a:extLst>
              <a:ext uri="{28A0092B-C50C-407E-A947-70E740481C1C}">
                <a14:useLocalDpi xmlns:a14="http://schemas.microsoft.com/office/drawing/2010/main" val="0"/>
              </a:ext>
            </a:extLst>
          </a:blip>
          <a:srcRect t="39597"/>
          <a:stretch/>
        </p:blipFill>
        <p:spPr bwMode="auto">
          <a:xfrm>
            <a:off x="1331640" y="1700808"/>
            <a:ext cx="6984776" cy="223224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78407767"/>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p:cNvSpPr txBox="1">
            <a:spLocks noChangeArrowheads="1"/>
          </p:cNvSpPr>
          <p:nvPr/>
        </p:nvSpPr>
        <p:spPr bwMode="auto">
          <a:xfrm>
            <a:off x="8143875" y="4714875"/>
            <a:ext cx="214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00000"/>
              </a:lnSpc>
              <a:spcBef>
                <a:spcPct val="0"/>
              </a:spcBef>
              <a:buClrTx/>
              <a:buFontTx/>
              <a:buNone/>
            </a:pPr>
            <a:endParaRPr lang="fa-IR" altLang="en-US" sz="1800">
              <a:solidFill>
                <a:schemeClr val="tx1"/>
              </a:solidFill>
              <a:latin typeface="Century Gothic" panose="020B0502020202020204" pitchFamily="34" charset="0"/>
              <a:cs typeface="Tahoma" panose="020B0604030504040204" pitchFamily="34" charset="0"/>
            </a:endParaRPr>
          </a:p>
        </p:txBody>
      </p:sp>
      <p:sp>
        <p:nvSpPr>
          <p:cNvPr id="11" name="TextBox 10"/>
          <p:cNvSpPr txBox="1">
            <a:spLocks noChangeArrowheads="1"/>
          </p:cNvSpPr>
          <p:nvPr/>
        </p:nvSpPr>
        <p:spPr bwMode="auto">
          <a:xfrm>
            <a:off x="4932040" y="103938"/>
            <a:ext cx="26749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بیان مسئله:</a:t>
            </a:r>
          </a:p>
        </p:txBody>
      </p:sp>
      <p:sp>
        <p:nvSpPr>
          <p:cNvPr id="6" name="Oval 5"/>
          <p:cNvSpPr/>
          <p:nvPr/>
        </p:nvSpPr>
        <p:spPr>
          <a:xfrm>
            <a:off x="7884368" y="-36753"/>
            <a:ext cx="816662" cy="759386"/>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57736" y="797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971600" y="564313"/>
            <a:ext cx="7530604" cy="6463308"/>
          </a:xfrm>
          <a:prstGeom prst="rect">
            <a:avLst/>
          </a:prstGeom>
        </p:spPr>
        <p:txBody>
          <a:bodyPr wrap="square">
            <a:spAutoFit/>
          </a:bodyPr>
          <a:lstStyle/>
          <a:p>
            <a:pPr algn="just" rtl="1"/>
            <a:r>
              <a:rPr lang="fa-IR" dirty="0">
                <a:cs typeface="B Zar" panose="00000400000000000000" pitchFamily="2" charset="-78"/>
              </a:rPr>
              <a:t>بيش از هشتاد درصد كار روزانه مديران صرف اطلاعات مي‌شود از جمله دريافت اطلاعات، برقراري ارتباط و استفاده از اطلاعات در طيف وسيعي از امور مختلف. از آنجايي كه اطلاعات مبناي تمام فعاليت‌هاي يك سازمان است، سيستم‌هايي بايد وجود داشته باشند كه اطلاعات را توليد و مديريت كنند. هدف چنين سيستم‌هايي ايجاد تضمين در ارائه اطلاعات صحيح و قابل اطمينان در مواقع مورد نياز و در شكل قابل استفاده است. چنين سيستم‌هايي، سيستم‌هاي اطلاعات نامگذاري شده‌اند. </a:t>
            </a:r>
          </a:p>
          <a:p>
            <a:pPr algn="just" rtl="1"/>
            <a:r>
              <a:rPr lang="fa-IR" dirty="0">
                <a:cs typeface="B Zar" panose="00000400000000000000" pitchFamily="2" charset="-78"/>
              </a:rPr>
              <a:t>نقش سیستم های اطلاعات مدیریت در سازمان های مختلف نقش غیر قابل انکاری می باشد. از سویی در محیط پر چالش هزاره جدید و در عرصه رقابت میان سازمانها و شركتها، یكی از مولفه های افزایش دهنده موفقیت برای سازمانها، متمركز شدن بر وظایف مدیریت ارتباط مشتریان است. سیستم اطلاعات مدیریت تحت وب قادر است تا با تولید سریع تر، سازماندهی فراگیر، نگهداری و توزیع اطلاعات با امنیت بالاتر به مدیران سازمان در سطوح مختلف تصمیم گیری، به عنوان یك ابزار بسیار ارزشمند مورداستفاده قرار گیرد. لذا یک سازمان باید بتواند چنین سیستم های اطلاعاتی را ایجاد کرده و با استفاده موثر از آنها استراتژی های سازمان را پشتیبانی نماید. </a:t>
            </a:r>
          </a:p>
          <a:p>
            <a:pPr algn="just" rtl="1"/>
            <a:r>
              <a:rPr lang="fa-IR" dirty="0">
                <a:cs typeface="B Zar" panose="00000400000000000000" pitchFamily="2" charset="-78"/>
              </a:rPr>
              <a:t>سیستم اطلاعات مدیریت اساساً در رابطه با پردازش داده ها درون اطلاعات و سپس ارتباط با بخش های مختلف در یک سازمان برای تصمیم گیری مناسب است. سیستم اطلاعات مکانیسمی است که تضمین می کند اطلاعات به شکلی که مدیران آن را می خواهند و در زمانیکه به آن نیاز دارند در دسترسشان قرار </a:t>
            </a:r>
            <a:r>
              <a:rPr lang="fa-IR" dirty="0" smtClean="0">
                <a:cs typeface="B Zar" panose="00000400000000000000" pitchFamily="2" charset="-78"/>
              </a:rPr>
              <a:t>گیرد. </a:t>
            </a:r>
            <a:r>
              <a:rPr lang="fa-IR" dirty="0">
                <a:cs typeface="B Zar" panose="00000400000000000000" pitchFamily="2" charset="-78"/>
              </a:rPr>
              <a:t>جهان امروز به ویژه جهان سازمان ها، دستخوش تغییر و تحولات شگرف و مداومی است و تمامی ابعاد سازمان ها از محیط داخلی تا محیط خارجی، از عوامل انسانی تا غیرانسانی و...، همگی با شتابی خیره کننده در حال شدن از حالتی به حالتی دیگرند. در چنین شرایطی، سازمان ها برای بقا تلاش می کنند و برای اینکه بتوانند خود و مشتریان خود را در محیط پرتلاطم اطراف حفظ کنند، پیوسته از قالب های غیر پویا خارج می‏شوند و به سمت توسعه زیر ساختهای خود حرکت می‏کنند که این مهم می تواند باعث بهبود عملکرد سازمانی آنها بخصوص درزمینه های بازاریابی و مشتری مداری شود که یکی از این موارد توسعه سیستم های اطلاعاتی تحت وب در سازمان می باشد. سیستم های اطلاعاتی مبتنی بر وب دارای مزایای بسیاری می باشند که باید در مورد آنها شناختی مناسب و کافی </a:t>
            </a:r>
            <a:r>
              <a:rPr lang="fa-IR" dirty="0" smtClean="0">
                <a:cs typeface="B Zar" panose="00000400000000000000" pitchFamily="2" charset="-78"/>
              </a:rPr>
              <a:t>داشت.</a:t>
            </a:r>
            <a:endParaRPr lang="fa-IR" dirty="0">
              <a:cs typeface="B Zar"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par>
                                <p:cTn id="8" presetID="8" presetClass="emph" presetSubtype="0" fill="hold" nodeType="withEffect">
                                  <p:stCondLst>
                                    <p:cond delay="0"/>
                                  </p:stCondLst>
                                  <p:childTnLst>
                                    <p:animRot by="21600000">
                                      <p:cBhvr>
                                        <p:cTn id="9" dur="3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8T.png"/>
          <p:cNvPicPr/>
          <p:nvPr/>
        </p:nvPicPr>
        <p:blipFill rotWithShape="1">
          <a:blip r:embed="rId2">
            <a:extLst>
              <a:ext uri="{28A0092B-C50C-407E-A947-70E740481C1C}">
                <a14:useLocalDpi xmlns:a14="http://schemas.microsoft.com/office/drawing/2010/main" val="0"/>
              </a:ext>
            </a:extLst>
          </a:blip>
          <a:srcRect t="47138"/>
          <a:stretch/>
        </p:blipFill>
        <p:spPr bwMode="auto">
          <a:xfrm>
            <a:off x="971600" y="1916832"/>
            <a:ext cx="7272808" cy="2304256"/>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2411760" y="4509120"/>
            <a:ext cx="4556055" cy="400110"/>
          </a:xfrm>
          <a:prstGeom prst="rect">
            <a:avLst/>
          </a:prstGeom>
        </p:spPr>
        <p:txBody>
          <a:bodyPr wrap="none">
            <a:spAutoFit/>
          </a:bodyPr>
          <a:lstStyle/>
          <a:p>
            <a:r>
              <a:rPr lang="fa-IR" sz="2000" dirty="0">
                <a:cs typeface="B Lotus" panose="00000400000000000000" pitchFamily="2" charset="-78"/>
              </a:rPr>
              <a:t>تحلیل مسیر بررسي رابطه نرم افزار و  یادگیری سازمانی</a:t>
            </a:r>
            <a:r>
              <a:rPr lang="fa-IR" dirty="0"/>
              <a:t> </a:t>
            </a:r>
            <a:endParaRPr lang="en-US" dirty="0"/>
          </a:p>
        </p:txBody>
      </p:sp>
    </p:spTree>
    <p:extLst>
      <p:ext uri="{BB962C8B-B14F-4D97-AF65-F5344CB8AC3E}">
        <p14:creationId xmlns:p14="http://schemas.microsoft.com/office/powerpoint/2010/main" val="2597211331"/>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115616" y="167761"/>
            <a:ext cx="6941886"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50000"/>
              </a:lnSpc>
              <a:spcBef>
                <a:spcPct val="0"/>
              </a:spcBef>
              <a:spcAft>
                <a:spcPts val="800"/>
              </a:spcAft>
              <a:buClrTx/>
              <a:buFontTx/>
              <a:buNone/>
            </a:pPr>
            <a:r>
              <a:rPr lang="fa-IR" altLang="en-US" sz="16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a:t>
            </a:r>
            <a:r>
              <a:rPr lang="fa-IR" altLang="en-US" sz="1600"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فرعی 3</a:t>
            </a:r>
            <a:r>
              <a:rPr lang="fa-IR" altLang="en-US" sz="16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a:t>
            </a:r>
          </a:p>
          <a:p>
            <a:pPr algn="just" rtl="1">
              <a:lnSpc>
                <a:spcPct val="150000"/>
              </a:lnSpc>
              <a:spcBef>
                <a:spcPct val="0"/>
              </a:spcBef>
              <a:spcAft>
                <a:spcPts val="800"/>
              </a:spcAft>
              <a:buClrTx/>
              <a:buFontTx/>
              <a:buNone/>
            </a:pPr>
            <a:r>
              <a:rPr lang="fa-IR" altLang="en-US" sz="1600" b="1" dirty="0">
                <a:solidFill>
                  <a:schemeClr val="tx1"/>
                </a:solidFill>
                <a:latin typeface="Times New Roman" panose="02020603050405020304" pitchFamily="18" charset="0"/>
                <a:ea typeface="Calibri" panose="020F0502020204030204" pitchFamily="34" charset="0"/>
                <a:cs typeface="B Titr" panose="00000700000000000000" pitchFamily="2" charset="-78"/>
              </a:rPr>
              <a:t>بین پایگاه اطلاعات و  یادگیری سازمانی    رابطه وجود دارد.</a:t>
            </a:r>
            <a:endParaRPr lang="en-US" sz="1400" dirty="0">
              <a:solidFill>
                <a:schemeClr val="tx1"/>
              </a:solidFill>
              <a:cs typeface="2  Zar" panose="00000400000000000000" pitchFamily="2" charset="-78"/>
            </a:endParaRPr>
          </a:p>
        </p:txBody>
      </p:sp>
      <p:sp>
        <p:nvSpPr>
          <p:cNvPr id="7" name="Oval 6"/>
          <p:cNvSpPr/>
          <p:nvPr/>
        </p:nvSpPr>
        <p:spPr>
          <a:xfrm>
            <a:off x="8168083" y="95359"/>
            <a:ext cx="576064" cy="553008"/>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86512" y="167762"/>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892188" y="1268760"/>
            <a:ext cx="7884368" cy="3139321"/>
          </a:xfrm>
          <a:prstGeom prst="rect">
            <a:avLst/>
          </a:prstGeom>
        </p:spPr>
        <p:txBody>
          <a:bodyPr wrap="square">
            <a:spAutoFit/>
          </a:bodyPr>
          <a:lstStyle/>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پيش بين (مستقل) ،  پایگاه اطلاعات  </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با توجه به نرمال بودن توزيع متغيرهاي پایگاه اطلاعات و یادگیری سازمانی    در نمونه تحت بررسي، براي تعيين همبستگي از آزمون همبستگي پيرسون استفاده خواهد شد </a:t>
            </a:r>
          </a:p>
          <a:p>
            <a:pPr algn="just" rtl="1">
              <a:spcAft>
                <a:spcPts val="0"/>
              </a:spcAft>
            </a:pPr>
            <a:r>
              <a:rPr lang="en-US"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R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ضريب همبستگي واقعي پیرسون بين دو متغير پایگاه اطلاعات و یادگیری سازمانی    ، در جامعه آماري مورد بحث می باشد. لذا فرضهاي آزمون به شرح زير است</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پایگاه اطلاعات و  یادگیری سازمانی    رابطه وجودندارد.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 </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پایگاه اطلاعات و  یادگیری سازمانی    رابطه وجود دارد</a:t>
            </a:r>
          </a:p>
          <a:p>
            <a:pPr algn="ctr" rtl="1"/>
            <a:endParaRPr lang="en-US" dirty="0" smtClean="0">
              <a:solidFill>
                <a:srgbClr val="0D0D0D"/>
              </a:solidFill>
              <a:latin typeface="Times New Roman" panose="02020603050405020304" pitchFamily="18" charset="0"/>
              <a:ea typeface="Times New Roman" panose="02020603050405020304" pitchFamily="18" charset="0"/>
              <a:cs typeface="2  Lotus" panose="00000400000000000000" pitchFamily="2" charset="-78"/>
            </a:endParaRPr>
          </a:p>
          <a:p>
            <a:pPr algn="ctr" rtl="1"/>
            <a:r>
              <a:rPr lang="ar-SA"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آزمون همبستگي پیرسون بررسي رابطه پایگاه اطلاعات و  یادگیری سازمانی </a:t>
            </a:r>
          </a:p>
        </p:txBody>
      </p:sp>
      <p:cxnSp>
        <p:nvCxnSpPr>
          <p:cNvPr id="10" name="Straight Arrow Connector 9"/>
          <p:cNvCxnSpPr>
            <a:cxnSpLocks noChangeShapeType="1"/>
          </p:cNvCxnSpPr>
          <p:nvPr/>
        </p:nvCxnSpPr>
        <p:spPr bwMode="auto">
          <a:xfrm>
            <a:off x="9249882" y="9702152"/>
            <a:ext cx="150591" cy="0"/>
          </a:xfrm>
          <a:prstGeom prst="straightConnector1">
            <a:avLst/>
          </a:prstGeom>
          <a:noFill/>
          <a:ln w="31750">
            <a:solidFill>
              <a:sysClr val="windowText" lastClr="000000">
                <a:lumMod val="100000"/>
                <a:lumOff val="0"/>
              </a:sys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aphicFrame>
        <p:nvGraphicFramePr>
          <p:cNvPr id="3" name="Table 2"/>
          <p:cNvGraphicFramePr>
            <a:graphicFrameLocks noGrp="1"/>
          </p:cNvGraphicFramePr>
          <p:nvPr>
            <p:extLst>
              <p:ext uri="{D42A27DB-BD31-4B8C-83A1-F6EECF244321}">
                <p14:modId xmlns:p14="http://schemas.microsoft.com/office/powerpoint/2010/main" val="3488580461"/>
              </p:ext>
            </p:extLst>
          </p:nvPr>
        </p:nvGraphicFramePr>
        <p:xfrm>
          <a:off x="1259631" y="4575490"/>
          <a:ext cx="7355506" cy="2093871"/>
        </p:xfrm>
        <a:graphic>
          <a:graphicData uri="http://schemas.openxmlformats.org/drawingml/2006/table">
            <a:tbl>
              <a:tblPr rtl="1" firstRow="1" firstCol="1" bandRow="1">
                <a:tableStyleId>{5C22544A-7EE6-4342-B048-85BDC9FD1C3A}</a:tableStyleId>
              </a:tblPr>
              <a:tblGrid>
                <a:gridCol w="2722493"/>
                <a:gridCol w="2257431"/>
                <a:gridCol w="2375582"/>
              </a:tblGrid>
              <a:tr h="340863">
                <a:tc>
                  <a:txBody>
                    <a:bodyPr/>
                    <a:lstStyle/>
                    <a:p>
                      <a:pPr algn="just" rtl="1">
                        <a:lnSpc>
                          <a:spcPct val="90000"/>
                        </a:lnSpc>
                        <a:spcAft>
                          <a:spcPts val="0"/>
                        </a:spcAft>
                      </a:pPr>
                      <a:r>
                        <a:rPr lang="en-US" sz="12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200">
                          <a:effectLst/>
                          <a:cs typeface="B Lotus" panose="00000400000000000000" pitchFamily="2" charset="-78"/>
                        </a:rPr>
                        <a:t>پایگاه اطلاعات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400" dirty="0">
                          <a:effectLst/>
                          <a:cs typeface="B Lotus" panose="00000400000000000000" pitchFamily="2" charset="-78"/>
                        </a:rPr>
                        <a:t>یادگیری 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876504">
                <a:tc>
                  <a:txBody>
                    <a:bodyPr/>
                    <a:lstStyle/>
                    <a:p>
                      <a:pPr algn="just" rtl="1">
                        <a:lnSpc>
                          <a:spcPct val="90000"/>
                        </a:lnSpc>
                        <a:spcAft>
                          <a:spcPts val="0"/>
                        </a:spcAft>
                      </a:pPr>
                      <a:r>
                        <a:rPr lang="ar-SA" sz="1200">
                          <a:effectLst/>
                          <a:cs typeface="B Lotus" panose="00000400000000000000" pitchFamily="2" charset="-78"/>
                        </a:rPr>
                        <a:t>پایگاه اطلاعات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ar-SA" sz="1200" dirty="0">
                          <a:effectLst/>
                          <a:cs typeface="B Lotus" panose="00000400000000000000" pitchFamily="2" charset="-78"/>
                        </a:rPr>
                        <a:t>0.431</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876504">
                <a:tc>
                  <a:txBody>
                    <a:bodyPr/>
                    <a:lstStyle/>
                    <a:p>
                      <a:pPr algn="just" rtl="1">
                        <a:lnSpc>
                          <a:spcPct val="90000"/>
                        </a:lnSpc>
                        <a:spcAft>
                          <a:spcPts val="0"/>
                        </a:spcAft>
                      </a:pPr>
                      <a:r>
                        <a:rPr lang="ar-SA" sz="14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fa-IR" sz="1200" dirty="0">
                          <a:effectLst/>
                          <a:cs typeface="B Lotus" panose="00000400000000000000" pitchFamily="2" charset="-78"/>
                        </a:rPr>
                        <a:t>0.431</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3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704" y="4149080"/>
            <a:ext cx="6012399" cy="400110"/>
          </a:xfrm>
          <a:prstGeom prst="rect">
            <a:avLst/>
          </a:prstGeom>
        </p:spPr>
        <p:txBody>
          <a:bodyPr wrap="square">
            <a:spAutoFit/>
          </a:bodyPr>
          <a:lstStyle/>
          <a:p>
            <a:r>
              <a:rPr lang="fa-IR" sz="2000" dirty="0">
                <a:latin typeface="Calibri" panose="020F0502020204030204" pitchFamily="34" charset="0"/>
                <a:ea typeface="Calibri" panose="020F0502020204030204" pitchFamily="34" charset="0"/>
                <a:cs typeface="B Lotus" panose="00000400000000000000" pitchFamily="2" charset="-78"/>
              </a:rPr>
              <a:t>آزمون همبستگي پیرسون بررسي رابطه پایگاه اطلاعات و  یادگیری سازمانی</a:t>
            </a:r>
            <a:endParaRPr lang="fa-IR" sz="2000" dirty="0">
              <a:cs typeface="B Lotus" panose="00000400000000000000" pitchFamily="2" charset="-78"/>
            </a:endParaRPr>
          </a:p>
        </p:txBody>
      </p:sp>
      <p:pic>
        <p:nvPicPr>
          <p:cNvPr id="4" name="Picture 3" descr="\\ST1\Desktop\پور احمد\09.png"/>
          <p:cNvPicPr/>
          <p:nvPr/>
        </p:nvPicPr>
        <p:blipFill rotWithShape="1">
          <a:blip r:embed="rId2">
            <a:extLst>
              <a:ext uri="{28A0092B-C50C-407E-A947-70E740481C1C}">
                <a14:useLocalDpi xmlns:a14="http://schemas.microsoft.com/office/drawing/2010/main" val="0"/>
              </a:ext>
            </a:extLst>
          </a:blip>
          <a:srcRect t="41705"/>
          <a:stretch/>
        </p:blipFill>
        <p:spPr bwMode="auto">
          <a:xfrm>
            <a:off x="1043608" y="1268760"/>
            <a:ext cx="7416824" cy="252028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22859179"/>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9T.png"/>
          <p:cNvPicPr/>
          <p:nvPr/>
        </p:nvPicPr>
        <p:blipFill rotWithShape="1">
          <a:blip r:embed="rId2">
            <a:extLst>
              <a:ext uri="{28A0092B-C50C-407E-A947-70E740481C1C}">
                <a14:useLocalDpi xmlns:a14="http://schemas.microsoft.com/office/drawing/2010/main" val="0"/>
              </a:ext>
            </a:extLst>
          </a:blip>
          <a:srcRect t="38421"/>
          <a:stretch/>
        </p:blipFill>
        <p:spPr bwMode="auto">
          <a:xfrm>
            <a:off x="971600" y="1268760"/>
            <a:ext cx="7416824" cy="2592288"/>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2267744" y="4149080"/>
            <a:ext cx="5094312" cy="400110"/>
          </a:xfrm>
          <a:prstGeom prst="rect">
            <a:avLst/>
          </a:prstGeom>
        </p:spPr>
        <p:txBody>
          <a:bodyPr wrap="square">
            <a:spAutoFit/>
          </a:bodyPr>
          <a:lstStyle/>
          <a:p>
            <a:pPr algn="ctr" rtl="1"/>
            <a:r>
              <a:rPr lang="fa-IR" sz="2000" dirty="0">
                <a:latin typeface="Calibri" panose="020F0502020204030204" pitchFamily="34" charset="0"/>
                <a:ea typeface="Calibri" panose="020F0502020204030204" pitchFamily="34" charset="0"/>
                <a:cs typeface="B Lotus" panose="00000400000000000000" pitchFamily="2" charset="-78"/>
              </a:rPr>
              <a:t>تحلیل مسیر بررسي رابطه پایگاه اطلاعات و  یادگیری سازمانی </a:t>
            </a:r>
            <a:endParaRPr lang="en-US" sz="2000" dirty="0">
              <a:cs typeface="B Lotus" panose="00000400000000000000" pitchFamily="2" charset="-78"/>
            </a:endParaRPr>
          </a:p>
        </p:txBody>
      </p:sp>
    </p:spTree>
    <p:extLst>
      <p:ext uri="{BB962C8B-B14F-4D97-AF65-F5344CB8AC3E}">
        <p14:creationId xmlns:p14="http://schemas.microsoft.com/office/powerpoint/2010/main" val="1722192510"/>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115616" y="116632"/>
            <a:ext cx="7474795" cy="89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buNone/>
            </a:pPr>
            <a:r>
              <a:rPr lang="fa-IR" altLang="en-US"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a:t>
            </a:r>
            <a:r>
              <a:rPr lang="fa-IR" altLang="en-US" sz="24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4: </a:t>
            </a:r>
          </a:p>
          <a:p>
            <a:pPr algn="just" rtl="1">
              <a:spcAft>
                <a:spcPts val="0"/>
              </a:spcAft>
            </a:pPr>
            <a:r>
              <a:rPr lang="ar-SA" sz="1600" b="1" dirty="0">
                <a:latin typeface="Times New Roman" panose="02020603050405020304" pitchFamily="18" charset="0"/>
                <a:ea typeface="Times New Roman" panose="02020603050405020304" pitchFamily="18" charset="0"/>
                <a:cs typeface="B Titr" panose="00000700000000000000" pitchFamily="2" charset="-78"/>
              </a:rPr>
              <a:t>بین رویه هاو  یادگیری سازمانی    رابطه وجود دارد</a:t>
            </a:r>
            <a:r>
              <a:rPr lang="ar-SA" sz="1800" b="1" dirty="0">
                <a:latin typeface="Times New Roman" panose="02020603050405020304" pitchFamily="18" charset="0"/>
                <a:ea typeface="Times New Roman" panose="02020603050405020304" pitchFamily="18" charset="0"/>
                <a:cs typeface="B Lotus" panose="00000400000000000000" pitchFamily="2" charset="-78"/>
              </a:rPr>
              <a:t>.</a:t>
            </a:r>
            <a:endParaRPr lang="en-US" sz="1800" dirty="0">
              <a:effectLst/>
            </a:endParaRPr>
          </a:p>
        </p:txBody>
      </p:sp>
      <p:sp>
        <p:nvSpPr>
          <p:cNvPr id="3" name="Rectangle 2"/>
          <p:cNvSpPr/>
          <p:nvPr/>
        </p:nvSpPr>
        <p:spPr>
          <a:xfrm>
            <a:off x="611560" y="1700807"/>
            <a:ext cx="8150092" cy="2585323"/>
          </a:xfrm>
          <a:prstGeom prst="rect">
            <a:avLst/>
          </a:prstGeom>
        </p:spPr>
        <p:txBody>
          <a:bodyPr wrap="square">
            <a:spAutoFit/>
          </a:bodyPr>
          <a:lstStyle/>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پيش بين (مستقل) ،  رویه ها </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با توجه به نرمال بودن توزيع متغيرهاي رویه هاو یادگیری سازمانی </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در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نمونه تحت بررسي، براي تعيين همبستگي از آزمون همبستگي پيرسون استفاده خواهد شد </a:t>
            </a:r>
          </a:p>
          <a:p>
            <a:pPr algn="just" rtl="1">
              <a:spcAft>
                <a:spcPts val="0"/>
              </a:spcAft>
            </a:pPr>
            <a:r>
              <a:rPr lang="en-US"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R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ضريب همبستگي واقعي پیرسون بين دو متغير رویه هاو یادگیری </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سازمانی،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در جامعه آماري مورد بحث می باشد. لذا فرضهاي آزمون به شرح زير است</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رویه هاو  یادگیری سازمانی    رابطه وجودندارد.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 </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رویه هاو  یادگیری سازمانی    رابطه وجود </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دارد</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endPar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endParaRPr>
          </a:p>
        </p:txBody>
      </p:sp>
      <p:cxnSp>
        <p:nvCxnSpPr>
          <p:cNvPr id="7" name="Straight Arrow Connector 6"/>
          <p:cNvCxnSpPr>
            <a:cxnSpLocks noChangeShapeType="1"/>
          </p:cNvCxnSpPr>
          <p:nvPr/>
        </p:nvCxnSpPr>
        <p:spPr bwMode="auto">
          <a:xfrm>
            <a:off x="9106931" y="9961484"/>
            <a:ext cx="97380" cy="0"/>
          </a:xfrm>
          <a:prstGeom prst="straightConnector1">
            <a:avLst/>
          </a:prstGeom>
          <a:noFill/>
          <a:ln w="31750">
            <a:solidFill>
              <a:sysClr val="windowText" lastClr="000000">
                <a:lumMod val="100000"/>
                <a:lumOff val="0"/>
              </a:sys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aphicFrame>
        <p:nvGraphicFramePr>
          <p:cNvPr id="4" name="Table 3"/>
          <p:cNvGraphicFramePr>
            <a:graphicFrameLocks noGrp="1"/>
          </p:cNvGraphicFramePr>
          <p:nvPr>
            <p:extLst>
              <p:ext uri="{D42A27DB-BD31-4B8C-83A1-F6EECF244321}">
                <p14:modId xmlns:p14="http://schemas.microsoft.com/office/powerpoint/2010/main" val="3064674914"/>
              </p:ext>
            </p:extLst>
          </p:nvPr>
        </p:nvGraphicFramePr>
        <p:xfrm>
          <a:off x="1331639" y="4653136"/>
          <a:ext cx="6912769" cy="2088233"/>
        </p:xfrm>
        <a:graphic>
          <a:graphicData uri="http://schemas.openxmlformats.org/drawingml/2006/table">
            <a:tbl>
              <a:tblPr rtl="1" firstRow="1" firstCol="1" bandRow="1">
                <a:tableStyleId>{5C22544A-7EE6-4342-B048-85BDC9FD1C3A}</a:tableStyleId>
              </a:tblPr>
              <a:tblGrid>
                <a:gridCol w="2558622"/>
                <a:gridCol w="2121554"/>
                <a:gridCol w="2232593"/>
              </a:tblGrid>
              <a:tr h="339945">
                <a:tc>
                  <a:txBody>
                    <a:bodyPr/>
                    <a:lstStyle/>
                    <a:p>
                      <a:pPr algn="just" rtl="1">
                        <a:lnSpc>
                          <a:spcPct val="90000"/>
                        </a:lnSpc>
                        <a:spcAft>
                          <a:spcPts val="0"/>
                        </a:spcAft>
                      </a:pPr>
                      <a:r>
                        <a:rPr lang="en-US" sz="12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200">
                          <a:effectLst/>
                          <a:cs typeface="B Lotus" panose="00000400000000000000" pitchFamily="2" charset="-78"/>
                        </a:rPr>
                        <a:t>رویه ها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400" dirty="0">
                          <a:effectLst/>
                          <a:cs typeface="B Lotus" panose="00000400000000000000" pitchFamily="2" charset="-78"/>
                        </a:rPr>
                        <a:t>یادگیری 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874144">
                <a:tc>
                  <a:txBody>
                    <a:bodyPr/>
                    <a:lstStyle/>
                    <a:p>
                      <a:pPr algn="just" rtl="1">
                        <a:lnSpc>
                          <a:spcPct val="90000"/>
                        </a:lnSpc>
                        <a:spcAft>
                          <a:spcPts val="0"/>
                        </a:spcAft>
                      </a:pPr>
                      <a:r>
                        <a:rPr lang="ar-SA" sz="1200">
                          <a:effectLst/>
                          <a:cs typeface="B Lotus" panose="00000400000000000000" pitchFamily="2" charset="-78"/>
                        </a:rPr>
                        <a:t>رویه ها</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a:effectLst/>
                          <a:cs typeface="B Lotus" panose="00000400000000000000" pitchFamily="2" charset="-78"/>
                        </a:rPr>
                        <a:t>Sig=</a:t>
                      </a:r>
                      <a:r>
                        <a:rPr lang="ar-SA" sz="1200">
                          <a:effectLst/>
                          <a:cs typeface="B Lotus" panose="00000400000000000000" pitchFamily="2" charset="-78"/>
                        </a:rPr>
                        <a:t>0</a:t>
                      </a:r>
                      <a:endParaRPr lang="en-US" sz="1100">
                        <a:effectLst/>
                        <a:cs typeface="B Lotus" panose="00000400000000000000" pitchFamily="2" charset="-78"/>
                      </a:endParaRPr>
                    </a:p>
                    <a:p>
                      <a:pPr algn="ctr" rtl="0">
                        <a:lnSpc>
                          <a:spcPct val="90000"/>
                        </a:lnSpc>
                        <a:spcAft>
                          <a:spcPts val="0"/>
                        </a:spcAft>
                      </a:pPr>
                      <a:r>
                        <a:rPr lang="en-US" sz="1200">
                          <a:effectLst/>
                          <a:cs typeface="B Lotus" panose="00000400000000000000" pitchFamily="2" charset="-78"/>
                        </a:rPr>
                        <a:t>N=</a:t>
                      </a:r>
                      <a:r>
                        <a:rPr lang="fa-IR" sz="1200">
                          <a:effectLst/>
                          <a:cs typeface="B Lotus" panose="00000400000000000000" pitchFamily="2" charset="-78"/>
                        </a:rPr>
                        <a:t>212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ar-SA" sz="1200" dirty="0">
                          <a:effectLst/>
                          <a:cs typeface="B Lotus" panose="00000400000000000000" pitchFamily="2" charset="-78"/>
                        </a:rPr>
                        <a:t>0.499</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874144">
                <a:tc>
                  <a:txBody>
                    <a:bodyPr/>
                    <a:lstStyle/>
                    <a:p>
                      <a:pPr algn="just" rtl="1">
                        <a:lnSpc>
                          <a:spcPct val="90000"/>
                        </a:lnSpc>
                        <a:spcAft>
                          <a:spcPts val="0"/>
                        </a:spcAft>
                      </a:pPr>
                      <a:r>
                        <a:rPr lang="ar-SA" sz="14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fa-IR" sz="1200" dirty="0">
                          <a:effectLst/>
                          <a:cs typeface="B Lotus" panose="00000400000000000000" pitchFamily="2" charset="-78"/>
                        </a:rPr>
                        <a:t>0.499</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5" name="Rectangle 4"/>
          <p:cNvSpPr/>
          <p:nvPr/>
        </p:nvSpPr>
        <p:spPr>
          <a:xfrm>
            <a:off x="1972693" y="4286130"/>
            <a:ext cx="5760640" cy="369332"/>
          </a:xfrm>
          <a:prstGeom prst="rect">
            <a:avLst/>
          </a:prstGeom>
        </p:spPr>
        <p:txBody>
          <a:bodyPr wrap="square">
            <a:spAutoFit/>
          </a:bodyPr>
          <a:lstStyle/>
          <a:p>
            <a:r>
              <a:rPr lang="fa-IR" dirty="0">
                <a:cs typeface="B Lotus" panose="00000400000000000000" pitchFamily="2" charset="-78"/>
              </a:rPr>
              <a:t>آزمون همبستگي پیرسون بررسي رابطه رویه هاو  یادگیری سازمانی </a:t>
            </a:r>
            <a:endParaRPr lang="en-US" dirty="0">
              <a:cs typeface="B Lotus" panose="00000400000000000000" pitchFamily="2" charset="-78"/>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T1\Desktop\پور احمد\10.png"/>
          <p:cNvPicPr/>
          <p:nvPr/>
        </p:nvPicPr>
        <p:blipFill rotWithShape="1">
          <a:blip r:embed="rId2">
            <a:extLst>
              <a:ext uri="{28A0092B-C50C-407E-A947-70E740481C1C}">
                <a14:useLocalDpi xmlns:a14="http://schemas.microsoft.com/office/drawing/2010/main" val="0"/>
              </a:ext>
            </a:extLst>
          </a:blip>
          <a:srcRect t="36166"/>
          <a:stretch/>
        </p:blipFill>
        <p:spPr bwMode="auto">
          <a:xfrm>
            <a:off x="1331640" y="1556792"/>
            <a:ext cx="6895020" cy="2232248"/>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2025098" y="4149080"/>
            <a:ext cx="5508104" cy="400110"/>
          </a:xfrm>
          <a:prstGeom prst="rect">
            <a:avLst/>
          </a:prstGeom>
        </p:spPr>
        <p:txBody>
          <a:bodyPr wrap="square">
            <a:spAutoFit/>
          </a:bodyPr>
          <a:lstStyle/>
          <a:p>
            <a:pPr algn="ctr" rtl="1"/>
            <a:r>
              <a:rPr lang="fa-IR" sz="2000" dirty="0">
                <a:latin typeface="Calibri" panose="020F0502020204030204" pitchFamily="34" charset="0"/>
                <a:ea typeface="Calibri" panose="020F0502020204030204" pitchFamily="34" charset="0"/>
                <a:cs typeface="B Lotus" panose="00000400000000000000" pitchFamily="2" charset="-78"/>
              </a:rPr>
              <a:t>آزمون همبستگي پیرسون بررسي رابطه رویه هاو  یادگیری سازمانی </a:t>
            </a:r>
            <a:endParaRPr lang="en-US" sz="2000" dirty="0">
              <a:cs typeface="B Lotus" panose="00000400000000000000" pitchFamily="2" charset="-78"/>
            </a:endParaRPr>
          </a:p>
        </p:txBody>
      </p:sp>
    </p:spTree>
    <p:extLst>
      <p:ext uri="{BB962C8B-B14F-4D97-AF65-F5344CB8AC3E}">
        <p14:creationId xmlns:p14="http://schemas.microsoft.com/office/powerpoint/2010/main" val="3333692756"/>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10T.png"/>
          <p:cNvPicPr/>
          <p:nvPr/>
        </p:nvPicPr>
        <p:blipFill rotWithShape="1">
          <a:blip r:embed="rId2">
            <a:extLst>
              <a:ext uri="{28A0092B-C50C-407E-A947-70E740481C1C}">
                <a14:useLocalDpi xmlns:a14="http://schemas.microsoft.com/office/drawing/2010/main" val="0"/>
              </a:ext>
            </a:extLst>
          </a:blip>
          <a:srcRect t="30455"/>
          <a:stretch/>
        </p:blipFill>
        <p:spPr bwMode="auto">
          <a:xfrm>
            <a:off x="1547664" y="1628800"/>
            <a:ext cx="6480720" cy="2304256"/>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2578124" y="4149080"/>
            <a:ext cx="4419800" cy="400110"/>
          </a:xfrm>
          <a:prstGeom prst="rect">
            <a:avLst/>
          </a:prstGeom>
        </p:spPr>
        <p:txBody>
          <a:bodyPr wrap="none">
            <a:spAutoFit/>
          </a:bodyPr>
          <a:lstStyle/>
          <a:p>
            <a:r>
              <a:rPr lang="fa-IR" sz="2000" dirty="0">
                <a:cs typeface="B Lotus" panose="00000400000000000000" pitchFamily="2" charset="-78"/>
              </a:rPr>
              <a:t>تحلیل مسیر بررسي رابطه رویه هاو  یادگیری سازمانی </a:t>
            </a:r>
            <a:endParaRPr lang="en-US" sz="2000" dirty="0">
              <a:cs typeface="B Lotus" panose="00000400000000000000" pitchFamily="2" charset="-78"/>
            </a:endParaRPr>
          </a:p>
        </p:txBody>
      </p:sp>
    </p:spTree>
    <p:extLst>
      <p:ext uri="{BB962C8B-B14F-4D97-AF65-F5344CB8AC3E}">
        <p14:creationId xmlns:p14="http://schemas.microsoft.com/office/powerpoint/2010/main" val="2371255536"/>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7904" y="404664"/>
            <a:ext cx="5076056" cy="830997"/>
          </a:xfrm>
          <a:prstGeom prst="rect">
            <a:avLst/>
          </a:prstGeom>
        </p:spPr>
        <p:txBody>
          <a:bodyPr wrap="square">
            <a:spAutoFit/>
          </a:bodyPr>
          <a:lstStyle/>
          <a:p>
            <a:pPr algn="r" rtl="1">
              <a:buNone/>
            </a:pPr>
            <a:r>
              <a:rPr lang="fa-IR" altLang="en-US"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a:t>
            </a:r>
            <a:r>
              <a:rPr lang="fa-IR" altLang="en-US" sz="2800"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5</a:t>
            </a:r>
            <a:r>
              <a:rPr lang="fa-IR" altLang="en-US" sz="28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 </a:t>
            </a:r>
            <a:endParaRPr lang="fa-IR" altLang="en-US" sz="2800" b="1" dirty="0">
              <a:solidFill>
                <a:schemeClr val="accent1"/>
              </a:solidFill>
              <a:latin typeface="Times New Roman" panose="02020603050405020304" pitchFamily="18" charset="0"/>
              <a:ea typeface="Calibri" panose="020F0502020204030204" pitchFamily="34" charset="0"/>
              <a:cs typeface="B Titr" panose="00000700000000000000" pitchFamily="2" charset="-78"/>
            </a:endParaRPr>
          </a:p>
          <a:p>
            <a:pPr algn="just" rtl="1">
              <a:spcAft>
                <a:spcPts val="0"/>
              </a:spcAft>
            </a:pPr>
            <a:r>
              <a:rPr lang="ar-SA" b="1" dirty="0">
                <a:latin typeface="Times New Roman" panose="02020603050405020304" pitchFamily="18" charset="0"/>
                <a:ea typeface="Times New Roman" panose="02020603050405020304" pitchFamily="18" charset="0"/>
                <a:cs typeface="B Titr" panose="00000700000000000000" pitchFamily="2" charset="-78"/>
              </a:rPr>
              <a:t>بین نیروی انسانی و  یادگیری سازمانی    رابطه وجود دارد.</a:t>
            </a:r>
            <a:r>
              <a:rPr lang="ar-SA" sz="2000" b="1" dirty="0" smtClean="0">
                <a:latin typeface="Times New Roman" panose="02020603050405020304" pitchFamily="18" charset="0"/>
                <a:ea typeface="Times New Roman" panose="02020603050405020304" pitchFamily="18" charset="0"/>
                <a:cs typeface="B Lotus" panose="00000400000000000000" pitchFamily="2" charset="-78"/>
              </a:rPr>
              <a:t>.</a:t>
            </a:r>
            <a:endParaRPr lang="en-US" sz="2000" dirty="0"/>
          </a:p>
        </p:txBody>
      </p:sp>
      <p:sp>
        <p:nvSpPr>
          <p:cNvPr id="3" name="Rectangle 2"/>
          <p:cNvSpPr/>
          <p:nvPr/>
        </p:nvSpPr>
        <p:spPr>
          <a:xfrm>
            <a:off x="1151112" y="1360222"/>
            <a:ext cx="7632848" cy="2308324"/>
          </a:xfrm>
          <a:prstGeom prst="rect">
            <a:avLst/>
          </a:prstGeom>
        </p:spPr>
        <p:txBody>
          <a:bodyPr wrap="square">
            <a:spAutoFit/>
          </a:bodyPr>
          <a:lstStyle/>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پيش بين (مستقل) ،  نیروی انسانی  </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با توجه به نرمال بودن توزيع متغيرهاي نیروی انسانی و یادگیری سازمانی    در نمونه تحت بررسي، براي تعيين همبستگي از آزمون همبستگي پيرسون استفاده خواهد شد </a:t>
            </a:r>
          </a:p>
          <a:p>
            <a:pPr algn="just" rtl="1">
              <a:spcAft>
                <a:spcPts val="0"/>
              </a:spcAft>
            </a:pPr>
            <a:r>
              <a:rPr lang="en-US"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R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ضريب همبستگي واقعي پیرسون بين دو متغير  نیروی انسانی و یادگیری سازمانی    ، در جامعه آماري مورد بحث می باشد. لذا فرضهاي آزمون به شرح زير است</a:t>
            </a:r>
          </a:p>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نیروی انسانی و  یادگیری سازمانی    رابطه وجودندارد.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 </a:t>
            </a:r>
            <a:r>
              <a:rPr lang="ar-SA"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بین  نیروی انسانی و  یادگیری سازمانی    رابطه وجود دارد</a:t>
            </a:r>
          </a:p>
        </p:txBody>
      </p:sp>
      <p:graphicFrame>
        <p:nvGraphicFramePr>
          <p:cNvPr id="4" name="Table 3"/>
          <p:cNvGraphicFramePr>
            <a:graphicFrameLocks noGrp="1"/>
          </p:cNvGraphicFramePr>
          <p:nvPr>
            <p:extLst>
              <p:ext uri="{D42A27DB-BD31-4B8C-83A1-F6EECF244321}">
                <p14:modId xmlns:p14="http://schemas.microsoft.com/office/powerpoint/2010/main" val="1783523231"/>
              </p:ext>
            </p:extLst>
          </p:nvPr>
        </p:nvGraphicFramePr>
        <p:xfrm>
          <a:off x="899593" y="4221088"/>
          <a:ext cx="7560840" cy="2376264"/>
        </p:xfrm>
        <a:graphic>
          <a:graphicData uri="http://schemas.openxmlformats.org/drawingml/2006/table">
            <a:tbl>
              <a:tblPr rtl="1" firstRow="1" firstCol="1" bandRow="1">
                <a:tableStyleId>{5C22544A-7EE6-4342-B048-85BDC9FD1C3A}</a:tableStyleId>
              </a:tblPr>
              <a:tblGrid>
                <a:gridCol w="2798493"/>
                <a:gridCol w="2320449"/>
                <a:gridCol w="2441898"/>
              </a:tblGrid>
              <a:tr h="386834">
                <a:tc>
                  <a:txBody>
                    <a:bodyPr/>
                    <a:lstStyle/>
                    <a:p>
                      <a:pPr algn="just" rtl="1">
                        <a:lnSpc>
                          <a:spcPct val="90000"/>
                        </a:lnSpc>
                        <a:spcAft>
                          <a:spcPts val="0"/>
                        </a:spcAft>
                      </a:pPr>
                      <a:r>
                        <a:rPr lang="en-US" sz="1200" dirty="0">
                          <a:effectLst/>
                          <a:cs typeface="B Lotus" panose="00000400000000000000" pitchFamily="2" charset="-78"/>
                        </a:rPr>
                        <a:t>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200">
                          <a:effectLst/>
                          <a:cs typeface="B Lotus" panose="00000400000000000000" pitchFamily="2" charset="-78"/>
                        </a:rPr>
                        <a:t>نیروی انسانی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1">
                        <a:lnSpc>
                          <a:spcPct val="90000"/>
                        </a:lnSpc>
                        <a:spcAft>
                          <a:spcPts val="0"/>
                        </a:spcAft>
                      </a:pPr>
                      <a:r>
                        <a:rPr lang="ar-SA" sz="1400" dirty="0">
                          <a:effectLst/>
                          <a:cs typeface="B Lotus" panose="00000400000000000000" pitchFamily="2" charset="-78"/>
                        </a:rPr>
                        <a:t>یادگیری سازمانی    </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994715">
                <a:tc>
                  <a:txBody>
                    <a:bodyPr/>
                    <a:lstStyle/>
                    <a:p>
                      <a:pPr algn="just" rtl="1">
                        <a:lnSpc>
                          <a:spcPct val="90000"/>
                        </a:lnSpc>
                        <a:spcAft>
                          <a:spcPts val="0"/>
                        </a:spcAft>
                      </a:pPr>
                      <a:r>
                        <a:rPr lang="ar-SA" sz="1200">
                          <a:effectLst/>
                          <a:cs typeface="B Lotus" panose="00000400000000000000" pitchFamily="2" charset="-78"/>
                        </a:rPr>
                        <a:t>نیروی انسانی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a:effectLst/>
                          <a:cs typeface="B Lotus" panose="00000400000000000000" pitchFamily="2" charset="-78"/>
                        </a:rPr>
                        <a:t>Sig=</a:t>
                      </a:r>
                      <a:r>
                        <a:rPr lang="ar-SA" sz="1200">
                          <a:effectLst/>
                          <a:cs typeface="B Lotus" panose="00000400000000000000" pitchFamily="2" charset="-78"/>
                        </a:rPr>
                        <a:t>0</a:t>
                      </a:r>
                      <a:endParaRPr lang="en-US" sz="1100">
                        <a:effectLst/>
                        <a:cs typeface="B Lotus" panose="00000400000000000000" pitchFamily="2" charset="-78"/>
                      </a:endParaRPr>
                    </a:p>
                    <a:p>
                      <a:pPr algn="ctr" rtl="0">
                        <a:lnSpc>
                          <a:spcPct val="90000"/>
                        </a:lnSpc>
                        <a:spcAft>
                          <a:spcPts val="0"/>
                        </a:spcAft>
                      </a:pPr>
                      <a:r>
                        <a:rPr lang="en-US" sz="1200">
                          <a:effectLst/>
                          <a:cs typeface="B Lotus" panose="00000400000000000000" pitchFamily="2" charset="-78"/>
                        </a:rPr>
                        <a:t>N=</a:t>
                      </a:r>
                      <a:r>
                        <a:rPr lang="fa-IR" sz="1200">
                          <a:effectLst/>
                          <a:cs typeface="B Lotus" panose="00000400000000000000" pitchFamily="2" charset="-78"/>
                        </a:rPr>
                        <a:t>212</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ar-SA" sz="1200" dirty="0">
                          <a:effectLst/>
                          <a:cs typeface="B Lotus" panose="00000400000000000000" pitchFamily="2" charset="-78"/>
                        </a:rPr>
                        <a:t>0.507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994715">
                <a:tc>
                  <a:txBody>
                    <a:bodyPr/>
                    <a:lstStyle/>
                    <a:p>
                      <a:pPr algn="just" rtl="1">
                        <a:lnSpc>
                          <a:spcPct val="90000"/>
                        </a:lnSpc>
                        <a:spcAft>
                          <a:spcPts val="0"/>
                        </a:spcAft>
                      </a:pPr>
                      <a:r>
                        <a:rPr lang="ar-SA" sz="1400">
                          <a:effectLst/>
                          <a:cs typeface="B Lotus" panose="00000400000000000000" pitchFamily="2" charset="-78"/>
                        </a:rPr>
                        <a:t>یادگیری سازمانی    </a:t>
                      </a:r>
                      <a:endParaRPr lang="en-US" sz="11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smtClean="0">
                          <a:effectLst/>
                          <a:cs typeface="B Lotus" panose="00000400000000000000" pitchFamily="2" charset="-78"/>
                        </a:rPr>
                        <a:t>Sig=</a:t>
                      </a:r>
                      <a:r>
                        <a:rPr lang="fa-IR" sz="1200" dirty="0" smtClean="0">
                          <a:effectLst/>
                          <a:cs typeface="B Lotus" panose="00000400000000000000" pitchFamily="2" charset="-78"/>
                        </a:rPr>
                        <a:t>0/000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ar-SA" sz="1200" dirty="0">
                          <a:effectLst/>
                          <a:cs typeface="B Lotus" panose="00000400000000000000" pitchFamily="2" charset="-78"/>
                        </a:rPr>
                        <a:t>212</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R=</a:t>
                      </a:r>
                      <a:r>
                        <a:rPr lang="fa-IR" sz="1200" dirty="0">
                          <a:effectLst/>
                          <a:cs typeface="B Lotus" panose="00000400000000000000" pitchFamily="2" charset="-78"/>
                        </a:rPr>
                        <a:t>0.507</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ctr" rtl="0">
                        <a:lnSpc>
                          <a:spcPct val="90000"/>
                        </a:lnSpc>
                        <a:spcAft>
                          <a:spcPts val="0"/>
                        </a:spcAft>
                      </a:pPr>
                      <a:r>
                        <a:rPr lang="en-US" sz="1200" dirty="0">
                          <a:effectLst/>
                          <a:cs typeface="B Lotus" panose="00000400000000000000" pitchFamily="2" charset="-78"/>
                        </a:rPr>
                        <a:t>Sig=</a:t>
                      </a:r>
                      <a:r>
                        <a:rPr lang="ar-SA" sz="1200" dirty="0">
                          <a:effectLst/>
                          <a:cs typeface="B Lotus" panose="00000400000000000000" pitchFamily="2" charset="-78"/>
                        </a:rPr>
                        <a:t>0</a:t>
                      </a:r>
                      <a:endParaRPr lang="en-US" sz="1100" dirty="0">
                        <a:effectLst/>
                        <a:cs typeface="B Lotus" panose="00000400000000000000" pitchFamily="2" charset="-78"/>
                      </a:endParaRPr>
                    </a:p>
                    <a:p>
                      <a:pPr algn="ctr" rtl="0">
                        <a:lnSpc>
                          <a:spcPct val="90000"/>
                        </a:lnSpc>
                        <a:spcAft>
                          <a:spcPts val="0"/>
                        </a:spcAft>
                      </a:pPr>
                      <a:r>
                        <a:rPr lang="en-US" sz="1200" dirty="0">
                          <a:effectLst/>
                          <a:cs typeface="B Lotus" panose="00000400000000000000" pitchFamily="2" charset="-78"/>
                        </a:rPr>
                        <a:t>N=</a:t>
                      </a:r>
                      <a:r>
                        <a:rPr lang="fa-IR" sz="1200" dirty="0">
                          <a:effectLst/>
                          <a:cs typeface="B Lotus" panose="00000400000000000000" pitchFamily="2" charset="-78"/>
                        </a:rPr>
                        <a:t>212</a:t>
                      </a:r>
                      <a:endParaRPr lang="en-US" sz="11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5" name="Rectangle 4"/>
          <p:cNvSpPr/>
          <p:nvPr/>
        </p:nvSpPr>
        <p:spPr>
          <a:xfrm>
            <a:off x="2051720" y="3793108"/>
            <a:ext cx="5436096" cy="369332"/>
          </a:xfrm>
          <a:prstGeom prst="rect">
            <a:avLst/>
          </a:prstGeom>
        </p:spPr>
        <p:txBody>
          <a:bodyPr wrap="square">
            <a:spAutoFit/>
          </a:bodyPr>
          <a:lstStyle/>
          <a:p>
            <a:r>
              <a:rPr lang="fa-IR" dirty="0">
                <a:latin typeface="Calibri" panose="020F0502020204030204" pitchFamily="34" charset="0"/>
                <a:ea typeface="Calibri" panose="020F0502020204030204" pitchFamily="34" charset="0"/>
                <a:cs typeface="B Lotus" panose="00000400000000000000" pitchFamily="2" charset="-78"/>
              </a:rPr>
              <a:t>آزمون همبستگي پیرسون بررسي رابطه رویه هاو  یادگیری سازمانی </a:t>
            </a:r>
            <a:endParaRPr lang="en-US" dirty="0">
              <a:cs typeface="B Lotus" panose="00000400000000000000" pitchFamily="2" charset="-78"/>
            </a:endParaRPr>
          </a:p>
        </p:txBody>
      </p:sp>
    </p:spTree>
    <p:extLst>
      <p:ext uri="{BB962C8B-B14F-4D97-AF65-F5344CB8AC3E}">
        <p14:creationId xmlns:p14="http://schemas.microsoft.com/office/powerpoint/2010/main" val="2135518655"/>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11.png"/>
          <p:cNvPicPr/>
          <p:nvPr/>
        </p:nvPicPr>
        <p:blipFill rotWithShape="1">
          <a:blip r:embed="rId2">
            <a:extLst>
              <a:ext uri="{28A0092B-C50C-407E-A947-70E740481C1C}">
                <a14:useLocalDpi xmlns:a14="http://schemas.microsoft.com/office/drawing/2010/main" val="0"/>
              </a:ext>
            </a:extLst>
          </a:blip>
          <a:srcRect t="44003"/>
          <a:stretch/>
        </p:blipFill>
        <p:spPr bwMode="auto">
          <a:xfrm>
            <a:off x="1187624" y="1844824"/>
            <a:ext cx="6984776" cy="2016224"/>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1673932" y="4077072"/>
            <a:ext cx="6012160" cy="400110"/>
          </a:xfrm>
          <a:prstGeom prst="rect">
            <a:avLst/>
          </a:prstGeom>
        </p:spPr>
        <p:txBody>
          <a:bodyPr wrap="square">
            <a:spAutoFit/>
          </a:bodyPr>
          <a:lstStyle/>
          <a:p>
            <a:pPr algn="ctr" rtl="1"/>
            <a:r>
              <a:rPr lang="fa-IR" sz="2000" dirty="0">
                <a:latin typeface="Calibri" panose="020F0502020204030204" pitchFamily="34" charset="0"/>
                <a:ea typeface="Calibri" panose="020F0502020204030204" pitchFamily="34" charset="0"/>
                <a:cs typeface="B Lotus" panose="00000400000000000000" pitchFamily="2" charset="-78"/>
              </a:rPr>
              <a:t>آزمون همبستگي پیرسون بررسي رابطه نیروی انسانی و  یادگیری سازمانی</a:t>
            </a:r>
            <a:r>
              <a:rPr lang="fa-IR" dirty="0">
                <a:latin typeface="Calibri" panose="020F0502020204030204" pitchFamily="34" charset="0"/>
                <a:ea typeface="Calibri" panose="020F0502020204030204" pitchFamily="34" charset="0"/>
                <a:cs typeface="Arial" panose="020B0604020202020204" pitchFamily="34" charset="0"/>
              </a:rPr>
              <a:t> </a:t>
            </a:r>
            <a:endParaRPr lang="en-US" dirty="0"/>
          </a:p>
        </p:txBody>
      </p:sp>
    </p:spTree>
    <p:extLst>
      <p:ext uri="{BB962C8B-B14F-4D97-AF65-F5344CB8AC3E}">
        <p14:creationId xmlns:p14="http://schemas.microsoft.com/office/powerpoint/2010/main" val="1649704090"/>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11T.png"/>
          <p:cNvPicPr/>
          <p:nvPr/>
        </p:nvPicPr>
        <p:blipFill rotWithShape="1">
          <a:blip r:embed="rId2">
            <a:extLst>
              <a:ext uri="{28A0092B-C50C-407E-A947-70E740481C1C}">
                <a14:useLocalDpi xmlns:a14="http://schemas.microsoft.com/office/drawing/2010/main" val="0"/>
              </a:ext>
            </a:extLst>
          </a:blip>
          <a:srcRect t="34808"/>
          <a:stretch/>
        </p:blipFill>
        <p:spPr bwMode="auto">
          <a:xfrm>
            <a:off x="1529408" y="1628800"/>
            <a:ext cx="6408712" cy="2160240"/>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2267744" y="4077072"/>
            <a:ext cx="4932040" cy="400110"/>
          </a:xfrm>
          <a:prstGeom prst="rect">
            <a:avLst/>
          </a:prstGeom>
        </p:spPr>
        <p:txBody>
          <a:bodyPr wrap="square">
            <a:spAutoFit/>
          </a:bodyPr>
          <a:lstStyle/>
          <a:p>
            <a:r>
              <a:rPr lang="fa-IR" sz="2000" dirty="0">
                <a:cs typeface="B Lotus" panose="00000400000000000000" pitchFamily="2" charset="-78"/>
              </a:rPr>
              <a:t>تحلیل مسیر بررسي رابطه نیروی انسانی و  یادگیری سازمانی</a:t>
            </a:r>
            <a:endParaRPr lang="en-US" sz="2000" dirty="0">
              <a:cs typeface="B Lotus" panose="00000400000000000000" pitchFamily="2" charset="-78"/>
            </a:endParaRPr>
          </a:p>
        </p:txBody>
      </p:sp>
    </p:spTree>
    <p:extLst>
      <p:ext uri="{BB962C8B-B14F-4D97-AF65-F5344CB8AC3E}">
        <p14:creationId xmlns:p14="http://schemas.microsoft.com/office/powerpoint/2010/main" val="3344804192"/>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696527"/>
            <a:ext cx="8161479" cy="5262979"/>
          </a:xfrm>
          <a:prstGeom prst="rect">
            <a:avLst/>
          </a:prstGeom>
        </p:spPr>
        <p:txBody>
          <a:bodyPr wrap="square">
            <a:spAutoFit/>
          </a:bodyPr>
          <a:lstStyle/>
          <a:p>
            <a:pPr algn="just" rtl="1"/>
            <a:r>
              <a:rPr lang="fa-IR" sz="1400" dirty="0">
                <a:cs typeface="B Lotus" panose="00000400000000000000" pitchFamily="2" charset="-78"/>
              </a:rPr>
              <a:t>یکی از موضوعات مهم مطرح شده در دوره اخیر، مدیریت دانش  است. مدیریت دانش رویکردی است که به سرعت در حال تکامل و پيشرفت است و بر افزایش کارایی و بهبود اثر بخشی فرآیندهای سازمانی، همراه با نوآوری مستمر، توجه زیادی دارد. نیاز به مدیریت دانش، از این واقعیت سرچشمه میگیرد که دانش در عملکرد سازمانی و دسترسی به مزیت رقابتی پایدار، عنصری مهم تلقی می </a:t>
            </a:r>
            <a:r>
              <a:rPr lang="fa-IR" sz="1400" dirty="0" smtClean="0">
                <a:cs typeface="B Lotus" panose="00000400000000000000" pitchFamily="2" charset="-78"/>
              </a:rPr>
              <a:t>شود.</a:t>
            </a:r>
            <a:endParaRPr lang="fa-IR" sz="1400" dirty="0">
              <a:cs typeface="B Lotus" panose="00000400000000000000" pitchFamily="2" charset="-78"/>
            </a:endParaRPr>
          </a:p>
          <a:p>
            <a:pPr algn="just" rtl="1"/>
            <a:r>
              <a:rPr lang="fa-IR" sz="1400" dirty="0">
                <a:cs typeface="B Lotus" panose="00000400000000000000" pitchFamily="2" charset="-78"/>
              </a:rPr>
              <a:t>بسياري از سازما نها مديريت دانش را براي تصرف دارايي هاي فكري كاركنان به كار مي گيرند، نکته ي اساسي بحث مديريت دانش اين است كه مقادير متعدد دانش درباره ي مراجعان، فرايند ها، محصولات و خدمات در همه ي سطوح سازمان موجود است و اگر اين دانش بتواند يك جا تصرف گردد و انتقال يابد، به سازما نها كمك مي كند كه موفق تر و مؤثرتر باشند. </a:t>
            </a:r>
          </a:p>
          <a:p>
            <a:pPr algn="just" rtl="1"/>
            <a:r>
              <a:rPr lang="fa-IR" sz="1400" dirty="0">
                <a:cs typeface="B Lotus" panose="00000400000000000000" pitchFamily="2" charset="-78"/>
              </a:rPr>
              <a:t>فرايند مديريت دانش شامل خلق دانش، ارزشيابي دانش، ارايه ي دانش، توزيع دانش و كاربرد دانش است. سازمان ها براي تبديل دانش به يك كالاي سرمایه اي، بايد در جهت ايجاد تعادل ميان فعاليت هاي مديريت دانش بكوشند، ولي موانع متعددي بر سر راه خلق و به كارگيري دانش در سازما نها وجود دارد. وظيفه ي مديريت دانش آن است كه اين موانع را شناسايي و رفع </a:t>
            </a:r>
            <a:r>
              <a:rPr lang="fa-IR" sz="1400" dirty="0" smtClean="0">
                <a:cs typeface="B Lotus" panose="00000400000000000000" pitchFamily="2" charset="-78"/>
              </a:rPr>
              <a:t>نمايد.</a:t>
            </a:r>
            <a:endParaRPr lang="fa-IR" sz="1400" dirty="0">
              <a:cs typeface="B Lotus" panose="00000400000000000000" pitchFamily="2" charset="-78"/>
            </a:endParaRPr>
          </a:p>
          <a:p>
            <a:pPr algn="just" rtl="1"/>
            <a:r>
              <a:rPr lang="fa-IR" sz="1400" dirty="0">
                <a:cs typeface="B Lotus" panose="00000400000000000000" pitchFamily="2" charset="-78"/>
              </a:rPr>
              <a:t>یادگیری سازمانی مفهومی است که به فرایند یادگیری در سازمان ها اشاره دارد، بارها به اشتباه، محققان آن را با سازمان یادگیرنده مترادف دانسته اند درحالی که به گفته </a:t>
            </a:r>
            <a:r>
              <a:rPr lang="fa-IR" sz="1400" dirty="0" smtClean="0">
                <a:cs typeface="B Lotus" panose="00000400000000000000" pitchFamily="2" charset="-78"/>
              </a:rPr>
              <a:t>سازمان </a:t>
            </a:r>
            <a:r>
              <a:rPr lang="fa-IR" sz="1400" dirty="0">
                <a:cs typeface="B Lotus" panose="00000400000000000000" pitchFamily="2" charset="-78"/>
              </a:rPr>
              <a:t>یادگیرنده ساختار ویادگیری سازمانی فرایندی دراین ساختار است. یادگیری سازمانی از یک سو یکی از ابزارهای سازمان یادگیرنده برای مقابله با چالش های روبرو به منظور آمادگی برای تغییر و ایجاد توانایی پاسخگویی و تعریف مشکلات تجاری آینده و کسب مزیت رقابتی است وا ز سوی دیگر فرایندی است که به رشد و توسعه دانش سازمانی و افزایش سرعت سازمان ها در دنیای پیش بینی ناپذیر امروزی منجر </a:t>
            </a:r>
            <a:r>
              <a:rPr lang="fa-IR" sz="1400" dirty="0" smtClean="0">
                <a:cs typeface="B Lotus" panose="00000400000000000000" pitchFamily="2" charset="-78"/>
              </a:rPr>
              <a:t>شده و </a:t>
            </a:r>
            <a:r>
              <a:rPr lang="fa-IR" sz="1400" dirty="0">
                <a:cs typeface="B Lotus" panose="00000400000000000000" pitchFamily="2" charset="-78"/>
              </a:rPr>
              <a:t>زمانی اتفاق می افتد که به وسیله مدیریت ارشد سازمان ارزشمند تلقی شود و یک فرهنگ و زیرساخت یادگیری مناسب و رهبری برای کارایی سازمان از آن حمایت کنندواعضای سازمان با همدیگر درمحیط کار تعامل داشته باشند یادگیری فردی و سازمانی را برای بقا و بهبود عملکرد سازمانی بدون توجه به اندازه و بخشهای آن لازم و ضروی می دانند. سیستم های اطلاعاتی ابزاری است که یادگیری سازمانی را تسهیل می بخشد. یادگیری سازمانی مجموعه اقدامات کسب دانش، انتشار اطلاعات، دانش کسب شده، تفسیر اطلاعات و بهبود حافظه سازمانی است که به صورت آگاهانه و ناآگاهانه موجب تحولات مثبت سازمانی می شود .که  مدیریت دانش  بعنوان  بخشی  از یادگیری سازمانی  در   مدیریت  گمرکات  خراسان رضوی  کم  رنگ  تر شده  و به  نظر  می  رسد  با  توجه  به  زیر ساخت  های  موجود  و حاظر سازمان و  وجود  امکانات  فناوری  اطلاعات  به  نظر  میرسد     دلیل  ضعف  یاد  گیری سازمانی  با تقویت  و برنامه  ریزی  در بکار  گیری  سیتم های  اطلاعات  مدیریت  بوده  که  مدیریت  دانش بخصوص در  بخش  بکار  گیری و  انتقال  دانش   می تواند  اثر  آنرا بهبود  بخشیده  و در  برنامه راهبردی  سازمان  قرار  گیرد  و با  نهادینه  گردن دانش در سازمان  و  تلاش در  تسهیم دانش در  بکارگیری  امکانات  بلقوه  سازمان آنرا  بلفعل کرده  تا  در  نهایت شاهد  نتیجه  بهبود  عملکرد  و بهره وری  در  سازمان  باشیم  لذا در این  تحقیق به منظور درک و شناخت این مزایا  به تحقیق در رابطه بین سیستم های مدیریت اطلاعات و یادگیری سازمانی با نقش میانجی مدیریت دانش می پردازیم. </a:t>
            </a:r>
          </a:p>
        </p:txBody>
      </p:sp>
    </p:spTree>
    <p:extLst>
      <p:ext uri="{BB962C8B-B14F-4D97-AF65-F5344CB8AC3E}">
        <p14:creationId xmlns:p14="http://schemas.microsoft.com/office/powerpoint/2010/main" val="844153244"/>
      </p:ext>
    </p:ext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1600" y="1340768"/>
            <a:ext cx="7632848" cy="2308324"/>
          </a:xfrm>
          <a:prstGeom prst="rect">
            <a:avLst/>
          </a:prstGeom>
        </p:spPr>
        <p:txBody>
          <a:bodyPr wrap="square">
            <a:spAutoFit/>
          </a:bodyPr>
          <a:lstStyle/>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پیش بین (مستقل) ، سیستم های مدیریت اطلاعات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Z</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میانجی ، خلق دانش  </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لذا فرضهای آزمون به شرح زیر است</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خلق دانش    رابطه بین سیستم های مدیریت اطلاعات و یادگیری سازمانی   را ميانجي گري نمی کند.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خلق دانش    رابطه بین سیستم های مدیریت اطلاعات و یادگیری سازمانی   را ميانجي گري می کند.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endPar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endParaRPr>
          </a:p>
        </p:txBody>
      </p:sp>
      <p:sp>
        <p:nvSpPr>
          <p:cNvPr id="3" name="Rectangle 2"/>
          <p:cNvSpPr/>
          <p:nvPr/>
        </p:nvSpPr>
        <p:spPr>
          <a:xfrm>
            <a:off x="827584" y="332656"/>
            <a:ext cx="7920880" cy="800219"/>
          </a:xfrm>
          <a:prstGeom prst="rect">
            <a:avLst/>
          </a:prstGeom>
        </p:spPr>
        <p:txBody>
          <a:bodyPr wrap="square">
            <a:spAutoFit/>
          </a:bodyPr>
          <a:lstStyle/>
          <a:p>
            <a:pPr algn="r" rtl="1">
              <a:buNone/>
            </a:pPr>
            <a:r>
              <a:rPr lang="fa-IR" altLang="en-US"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a:t>
            </a:r>
            <a:r>
              <a:rPr lang="fa-IR" altLang="en-US" sz="28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6: </a:t>
            </a:r>
            <a:endParaRPr lang="fa-IR" altLang="en-US" sz="2800" b="1" dirty="0">
              <a:solidFill>
                <a:schemeClr val="accent1"/>
              </a:solidFill>
              <a:latin typeface="Times New Roman" panose="02020603050405020304" pitchFamily="18" charset="0"/>
              <a:ea typeface="Calibri" panose="020F0502020204030204" pitchFamily="34" charset="0"/>
              <a:cs typeface="B Titr" panose="00000700000000000000" pitchFamily="2" charset="-78"/>
            </a:endParaRPr>
          </a:p>
          <a:p>
            <a:pPr algn="just" rtl="1">
              <a:spcAft>
                <a:spcPts val="0"/>
              </a:spcAft>
            </a:pPr>
            <a:r>
              <a:rPr lang="ar-SA" b="1" dirty="0">
                <a:latin typeface="Times New Roman" panose="02020603050405020304" pitchFamily="18" charset="0"/>
                <a:ea typeface="Times New Roman" panose="02020603050405020304" pitchFamily="18" charset="0"/>
                <a:cs typeface="B Titr" panose="00000700000000000000" pitchFamily="2" charset="-78"/>
              </a:rPr>
              <a:t>خلق دانش   رابطه بين سیستم های مدیریت اطلاعات و یادگیری سازمانی   را ميانجي گري مي کند</a:t>
            </a:r>
            <a:r>
              <a:rPr lang="ar-SA" b="1" dirty="0" smtClean="0">
                <a:latin typeface="Times New Roman" panose="02020603050405020304" pitchFamily="18" charset="0"/>
                <a:ea typeface="Times New Roman" panose="02020603050405020304" pitchFamily="18" charset="0"/>
                <a:cs typeface="B Titr" panose="00000700000000000000" pitchFamily="2" charset="-78"/>
              </a:rPr>
              <a:t>.</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352288216"/>
              </p:ext>
            </p:extLst>
          </p:nvPr>
        </p:nvGraphicFramePr>
        <p:xfrm>
          <a:off x="1619672" y="4149080"/>
          <a:ext cx="6552728" cy="2160241"/>
        </p:xfrm>
        <a:graphic>
          <a:graphicData uri="http://schemas.openxmlformats.org/drawingml/2006/table">
            <a:tbl>
              <a:tblPr rtl="1" firstRow="1" firstCol="1" bandRow="1">
                <a:tableStyleId>{5C22544A-7EE6-4342-B048-85BDC9FD1C3A}</a:tableStyleId>
              </a:tblPr>
              <a:tblGrid>
                <a:gridCol w="5630292"/>
                <a:gridCol w="922436"/>
              </a:tblGrid>
              <a:tr h="538297">
                <a:tc>
                  <a:txBody>
                    <a:bodyPr/>
                    <a:lstStyle/>
                    <a:p>
                      <a:pPr algn="just" rtl="1">
                        <a:lnSpc>
                          <a:spcPct val="115000"/>
                        </a:lnSpc>
                        <a:spcAft>
                          <a:spcPts val="0"/>
                        </a:spcAft>
                      </a:pPr>
                      <a:r>
                        <a:rPr lang="ar-SA" sz="1400" dirty="0">
                          <a:effectLst/>
                          <a:cs typeface="B Lotus" panose="00000400000000000000" pitchFamily="2" charset="-78"/>
                        </a:rPr>
                        <a:t>مسیر</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اثر مستقیم</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05486">
                <a:tc>
                  <a:txBody>
                    <a:bodyPr/>
                    <a:lstStyle/>
                    <a:p>
                      <a:pPr algn="just" rtl="1">
                        <a:lnSpc>
                          <a:spcPct val="115000"/>
                        </a:lnSpc>
                        <a:spcAft>
                          <a:spcPts val="0"/>
                        </a:spcAft>
                        <a:tabLst>
                          <a:tab pos="1941830" algn="l"/>
                        </a:tabLst>
                      </a:pPr>
                      <a:r>
                        <a:rPr lang="ar-SA" sz="1400">
                          <a:effectLst/>
                          <a:cs typeface="B Lotus" panose="00000400000000000000" pitchFamily="2" charset="-78"/>
                        </a:rPr>
                        <a:t> سیستم های مدیریت اطلاعات       و        یادگیری سازمانی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0.634</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05486">
                <a:tc>
                  <a:txBody>
                    <a:bodyPr/>
                    <a:lstStyle/>
                    <a:p>
                      <a:pPr algn="just" rtl="1">
                        <a:lnSpc>
                          <a:spcPct val="115000"/>
                        </a:lnSpc>
                        <a:spcAft>
                          <a:spcPts val="0"/>
                        </a:spcAft>
                        <a:tabLst>
                          <a:tab pos="1941830" algn="l"/>
                        </a:tabLst>
                      </a:pPr>
                      <a:r>
                        <a:rPr lang="ar-SA" sz="1400" dirty="0">
                          <a:effectLst/>
                          <a:cs typeface="B Lotus" panose="00000400000000000000" pitchFamily="2" charset="-78"/>
                        </a:rPr>
                        <a:t>سیستم های مدیریت اطلاعات        و       </a:t>
                      </a:r>
                      <a:r>
                        <a:rPr lang="fa-IR" sz="1400" dirty="0">
                          <a:effectLst/>
                          <a:cs typeface="B Lotus" panose="00000400000000000000" pitchFamily="2" charset="-78"/>
                        </a:rPr>
                        <a:t>خلق دانش   </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fa-IR" sz="1400" dirty="0">
                          <a:effectLst/>
                          <a:cs typeface="B Lotus" panose="00000400000000000000" pitchFamily="2" charset="-78"/>
                        </a:rPr>
                        <a:t>0.267</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05486">
                <a:tc>
                  <a:txBody>
                    <a:bodyPr/>
                    <a:lstStyle/>
                    <a:p>
                      <a:pPr algn="just" rtl="1">
                        <a:lnSpc>
                          <a:spcPct val="115000"/>
                        </a:lnSpc>
                        <a:spcAft>
                          <a:spcPts val="0"/>
                        </a:spcAft>
                      </a:pPr>
                      <a:r>
                        <a:rPr lang="ar-SA" sz="1400">
                          <a:effectLst/>
                          <a:cs typeface="B Lotus" panose="00000400000000000000" pitchFamily="2" charset="-78"/>
                        </a:rPr>
                        <a:t>خلق دانش   	                    و       یادگیری سازمانی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0.213</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05486">
                <a:tc>
                  <a:txBody>
                    <a:bodyPr/>
                    <a:lstStyle/>
                    <a:p>
                      <a:pPr algn="just" rtl="1">
                        <a:lnSpc>
                          <a:spcPct val="115000"/>
                        </a:lnSpc>
                        <a:spcAft>
                          <a:spcPts val="0"/>
                        </a:spcAft>
                      </a:pPr>
                      <a:r>
                        <a:rPr lang="ar-SA" sz="1400">
                          <a:effectLst/>
                          <a:cs typeface="B Lotus" panose="00000400000000000000" pitchFamily="2" charset="-78"/>
                        </a:rPr>
                        <a:t>اثر کل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0.520</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5" name="Rectangle 4"/>
          <p:cNvSpPr/>
          <p:nvPr/>
        </p:nvSpPr>
        <p:spPr>
          <a:xfrm>
            <a:off x="384672" y="3789040"/>
            <a:ext cx="8759328" cy="307777"/>
          </a:xfrm>
          <a:prstGeom prst="rect">
            <a:avLst/>
          </a:prstGeom>
        </p:spPr>
        <p:txBody>
          <a:bodyPr wrap="square">
            <a:spAutoFit/>
          </a:bodyPr>
          <a:lstStyle/>
          <a:p>
            <a:pPr algn="ctr" rtl="1"/>
            <a:r>
              <a:rPr lang="fa-IR" sz="1400" dirty="0">
                <a:cs typeface="B Lotus" panose="00000400000000000000" pitchFamily="2" charset="-78"/>
              </a:rPr>
              <a:t>ضریب همبستگی مستقیم و غیر مستقیم نقش میانجی خلق دانش   در رابطه  سیستم های مدیریت اطلاعات و یادگیری سازمانی </a:t>
            </a:r>
            <a:endParaRPr lang="en-US" sz="1400" dirty="0">
              <a:cs typeface="B Lotus" panose="00000400000000000000" pitchFamily="2" charset="-78"/>
            </a:endParaRPr>
          </a:p>
        </p:txBody>
      </p:sp>
    </p:spTree>
    <p:extLst>
      <p:ext uri="{BB962C8B-B14F-4D97-AF65-F5344CB8AC3E}">
        <p14:creationId xmlns:p14="http://schemas.microsoft.com/office/powerpoint/2010/main" val="1424738069"/>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3.png"/>
          <p:cNvPicPr/>
          <p:nvPr/>
        </p:nvPicPr>
        <p:blipFill rotWithShape="1">
          <a:blip r:embed="rId2">
            <a:extLst>
              <a:ext uri="{28A0092B-C50C-407E-A947-70E740481C1C}">
                <a14:useLocalDpi xmlns:a14="http://schemas.microsoft.com/office/drawing/2010/main" val="0"/>
              </a:ext>
            </a:extLst>
          </a:blip>
          <a:srcRect t="13093"/>
          <a:stretch/>
        </p:blipFill>
        <p:spPr bwMode="auto">
          <a:xfrm>
            <a:off x="1313638" y="1340768"/>
            <a:ext cx="6804756" cy="2736304"/>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827584" y="4293096"/>
            <a:ext cx="7776864" cy="338554"/>
          </a:xfrm>
          <a:prstGeom prst="rect">
            <a:avLst/>
          </a:prstGeom>
        </p:spPr>
        <p:txBody>
          <a:bodyPr wrap="square">
            <a:spAutoFit/>
          </a:bodyPr>
          <a:lstStyle/>
          <a:p>
            <a:pPr algn="ctr" rtl="1"/>
            <a:r>
              <a:rPr lang="fa-IR" sz="1600" dirty="0">
                <a:latin typeface="Calibri" panose="020F0502020204030204" pitchFamily="34" charset="0"/>
                <a:ea typeface="Calibri" panose="020F0502020204030204" pitchFamily="34" charset="0"/>
                <a:cs typeface="Arial" panose="020B0604020202020204" pitchFamily="34" charset="0"/>
              </a:rPr>
              <a:t> </a:t>
            </a:r>
            <a:r>
              <a:rPr lang="fa-IR" sz="1400" dirty="0">
                <a:latin typeface="Calibri" panose="020F0502020204030204" pitchFamily="34" charset="0"/>
                <a:ea typeface="Calibri" panose="020F0502020204030204" pitchFamily="34" charset="0"/>
                <a:cs typeface="B Lotus" panose="00000400000000000000" pitchFamily="2" charset="-78"/>
              </a:rPr>
              <a:t>ضریب همبستگی  نقش میانجی ،  خلق دانش </a:t>
            </a:r>
            <a:r>
              <a:rPr lang="fa-IR" sz="1400" dirty="0" smtClean="0">
                <a:latin typeface="Calibri" panose="020F0502020204030204" pitchFamily="34" charset="0"/>
                <a:ea typeface="Calibri" panose="020F0502020204030204" pitchFamily="34" charset="0"/>
                <a:cs typeface="B Lotus" panose="00000400000000000000" pitchFamily="2" charset="-78"/>
              </a:rPr>
              <a:t>در </a:t>
            </a:r>
            <a:r>
              <a:rPr lang="fa-IR" sz="1400" dirty="0">
                <a:latin typeface="Calibri" panose="020F0502020204030204" pitchFamily="34" charset="0"/>
                <a:ea typeface="Calibri" panose="020F0502020204030204" pitchFamily="34" charset="0"/>
                <a:cs typeface="B Lotus" panose="00000400000000000000" pitchFamily="2" charset="-78"/>
              </a:rPr>
              <a:t>رابطه سیستم های مدیریت اطلاعات و یادگیری سازمانی </a:t>
            </a:r>
            <a:endParaRPr lang="en-US" sz="1400" dirty="0">
              <a:cs typeface="B Lotus" panose="00000400000000000000" pitchFamily="2" charset="-78"/>
            </a:endParaRPr>
          </a:p>
        </p:txBody>
      </p:sp>
    </p:spTree>
    <p:extLst>
      <p:ext uri="{BB962C8B-B14F-4D97-AF65-F5344CB8AC3E}">
        <p14:creationId xmlns:p14="http://schemas.microsoft.com/office/powerpoint/2010/main" val="160637897"/>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3T.png"/>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340768"/>
            <a:ext cx="6768752" cy="2592288"/>
          </a:xfrm>
          <a:prstGeom prst="rect">
            <a:avLst/>
          </a:prstGeom>
          <a:noFill/>
          <a:ln>
            <a:noFill/>
          </a:ln>
        </p:spPr>
      </p:pic>
      <p:sp>
        <p:nvSpPr>
          <p:cNvPr id="3" name="Rectangle 2"/>
          <p:cNvSpPr/>
          <p:nvPr/>
        </p:nvSpPr>
        <p:spPr>
          <a:xfrm>
            <a:off x="755576" y="4221088"/>
            <a:ext cx="7848872" cy="369332"/>
          </a:xfrm>
          <a:prstGeom prst="rect">
            <a:avLst/>
          </a:prstGeom>
        </p:spPr>
        <p:txBody>
          <a:bodyPr wrap="square">
            <a:spAutoFit/>
          </a:bodyPr>
          <a:lstStyle/>
          <a:p>
            <a:pPr algn="ctr" rtl="1"/>
            <a:r>
              <a:rPr lang="fa-IR" dirty="0">
                <a:latin typeface="Calibri" panose="020F0502020204030204" pitchFamily="34" charset="0"/>
                <a:ea typeface="Calibri" panose="020F0502020204030204" pitchFamily="34" charset="0"/>
                <a:cs typeface="B Lotus" panose="00000400000000000000" pitchFamily="2" charset="-78"/>
              </a:rPr>
              <a:t>تحليل مسير نقش میانجی ، خلق </a:t>
            </a:r>
            <a:r>
              <a:rPr lang="fa-IR" dirty="0" smtClean="0">
                <a:latin typeface="Calibri" panose="020F0502020204030204" pitchFamily="34" charset="0"/>
                <a:ea typeface="Calibri" panose="020F0502020204030204" pitchFamily="34" charset="0"/>
                <a:cs typeface="B Lotus" panose="00000400000000000000" pitchFamily="2" charset="-78"/>
              </a:rPr>
              <a:t>دانش </a:t>
            </a:r>
            <a:r>
              <a:rPr lang="fa-IR" dirty="0">
                <a:latin typeface="Calibri" panose="020F0502020204030204" pitchFamily="34" charset="0"/>
                <a:ea typeface="Calibri" panose="020F0502020204030204" pitchFamily="34" charset="0"/>
                <a:cs typeface="B Lotus" panose="00000400000000000000" pitchFamily="2" charset="-78"/>
              </a:rPr>
              <a:t>در رابطه سیستم های مدیریت اطلاعات و یادگیری سازمانی </a:t>
            </a:r>
            <a:endParaRPr lang="en-US" dirty="0">
              <a:cs typeface="B Lotus" panose="00000400000000000000" pitchFamily="2" charset="-78"/>
            </a:endParaRPr>
          </a:p>
        </p:txBody>
      </p:sp>
    </p:spTree>
    <p:extLst>
      <p:ext uri="{BB962C8B-B14F-4D97-AF65-F5344CB8AC3E}">
        <p14:creationId xmlns:p14="http://schemas.microsoft.com/office/powerpoint/2010/main" val="1819020144"/>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404664"/>
            <a:ext cx="8244408" cy="830997"/>
          </a:xfrm>
          <a:prstGeom prst="rect">
            <a:avLst/>
          </a:prstGeom>
        </p:spPr>
        <p:txBody>
          <a:bodyPr wrap="square">
            <a:spAutoFit/>
          </a:bodyPr>
          <a:lstStyle/>
          <a:p>
            <a:pPr algn="r" rtl="1">
              <a:buNone/>
            </a:pPr>
            <a:r>
              <a:rPr lang="fa-IR" altLang="en-US"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a:t>
            </a:r>
            <a:r>
              <a:rPr lang="fa-IR" altLang="en-US" sz="28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7: </a:t>
            </a:r>
            <a:endParaRPr lang="fa-IR" altLang="en-US" sz="2800" b="1" dirty="0">
              <a:solidFill>
                <a:schemeClr val="accent1"/>
              </a:solidFill>
              <a:latin typeface="Times New Roman" panose="02020603050405020304" pitchFamily="18" charset="0"/>
              <a:ea typeface="Calibri" panose="020F0502020204030204" pitchFamily="34" charset="0"/>
              <a:cs typeface="B Titr" panose="00000700000000000000" pitchFamily="2" charset="-78"/>
            </a:endParaRPr>
          </a:p>
          <a:p>
            <a:pPr algn="just" rtl="1">
              <a:spcAft>
                <a:spcPts val="0"/>
              </a:spcAft>
            </a:pPr>
            <a:r>
              <a:rPr lang="ar-SA" b="1" dirty="0">
                <a:latin typeface="Times New Roman" panose="02020603050405020304" pitchFamily="18" charset="0"/>
                <a:ea typeface="Times New Roman" panose="02020603050405020304" pitchFamily="18" charset="0"/>
                <a:cs typeface="B Titr" panose="00000700000000000000" pitchFamily="2" charset="-78"/>
              </a:rPr>
              <a:t>تسهیم دانش   رابطه بين سیستم های مدیریت اطلاعات و یادگیری سازمانی   را ميانجي گري مي کند.</a:t>
            </a:r>
            <a:r>
              <a:rPr lang="ar-SA" sz="2000" b="1" dirty="0" smtClean="0">
                <a:latin typeface="Times New Roman" panose="02020603050405020304" pitchFamily="18" charset="0"/>
                <a:ea typeface="Times New Roman" panose="02020603050405020304" pitchFamily="18" charset="0"/>
                <a:cs typeface="B Lotus" panose="00000400000000000000" pitchFamily="2" charset="-78"/>
              </a:rPr>
              <a:t>.</a:t>
            </a:r>
            <a:endParaRPr lang="en-US" sz="2000" dirty="0"/>
          </a:p>
        </p:txBody>
      </p:sp>
      <p:sp>
        <p:nvSpPr>
          <p:cNvPr id="3" name="Rectangle 2"/>
          <p:cNvSpPr/>
          <p:nvPr/>
        </p:nvSpPr>
        <p:spPr>
          <a:xfrm>
            <a:off x="971600" y="1412776"/>
            <a:ext cx="7812360" cy="2031325"/>
          </a:xfrm>
          <a:prstGeom prst="rect">
            <a:avLst/>
          </a:prstGeom>
        </p:spPr>
        <p:txBody>
          <a:bodyPr wrap="square">
            <a:spAutoFit/>
          </a:bodyPr>
          <a:lstStyle/>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پیش بین (مستقل) ، سیستم های مدیریت اطلاعات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Z</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میانجی ، تسهیم دانش  </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لذا فرضهای آزمون به شرح زیر است</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تسهیم دانش    رابطه بین سیستم های مدیریت اطلاعات و یادگیری سازمانی   را ميانجي گري نمی کند.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تسهیم دانش    رابطه بین سیستم های مدیریت اطلاعات و یادگیری سازمانی   را ميانجي گري می کند. </a:t>
            </a:r>
          </a:p>
        </p:txBody>
      </p:sp>
      <p:graphicFrame>
        <p:nvGraphicFramePr>
          <p:cNvPr id="4" name="Table 3"/>
          <p:cNvGraphicFramePr>
            <a:graphicFrameLocks noGrp="1"/>
          </p:cNvGraphicFramePr>
          <p:nvPr>
            <p:extLst>
              <p:ext uri="{D42A27DB-BD31-4B8C-83A1-F6EECF244321}">
                <p14:modId xmlns:p14="http://schemas.microsoft.com/office/powerpoint/2010/main" val="1401178232"/>
              </p:ext>
            </p:extLst>
          </p:nvPr>
        </p:nvGraphicFramePr>
        <p:xfrm>
          <a:off x="971600" y="4221089"/>
          <a:ext cx="7812360" cy="2448270"/>
        </p:xfrm>
        <a:graphic>
          <a:graphicData uri="http://schemas.openxmlformats.org/drawingml/2006/table">
            <a:tbl>
              <a:tblPr rtl="1" firstRow="1" firstCol="1" bandRow="1">
                <a:tableStyleId>{5C22544A-7EE6-4342-B048-85BDC9FD1C3A}</a:tableStyleId>
              </a:tblPr>
              <a:tblGrid>
                <a:gridCol w="6712605"/>
                <a:gridCol w="1099755"/>
              </a:tblGrid>
              <a:tr h="489654">
                <a:tc>
                  <a:txBody>
                    <a:bodyPr/>
                    <a:lstStyle/>
                    <a:p>
                      <a:pPr algn="just" rtl="1">
                        <a:lnSpc>
                          <a:spcPct val="115000"/>
                        </a:lnSpc>
                        <a:spcAft>
                          <a:spcPts val="0"/>
                        </a:spcAft>
                      </a:pPr>
                      <a:r>
                        <a:rPr lang="ar-SA" sz="1400" dirty="0">
                          <a:effectLst/>
                          <a:cs typeface="B Lotus" panose="00000400000000000000" pitchFamily="2" charset="-78"/>
                        </a:rPr>
                        <a:t>مسیر</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اثر مستقیم</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89654">
                <a:tc>
                  <a:txBody>
                    <a:bodyPr/>
                    <a:lstStyle/>
                    <a:p>
                      <a:pPr algn="just" rtl="1">
                        <a:lnSpc>
                          <a:spcPct val="115000"/>
                        </a:lnSpc>
                        <a:spcAft>
                          <a:spcPts val="0"/>
                        </a:spcAft>
                        <a:tabLst>
                          <a:tab pos="1941830" algn="l"/>
                        </a:tabLst>
                      </a:pPr>
                      <a:r>
                        <a:rPr lang="ar-SA" sz="1400">
                          <a:effectLst/>
                          <a:cs typeface="B Lotus" panose="00000400000000000000" pitchFamily="2" charset="-78"/>
                        </a:rPr>
                        <a:t> سیستم های مدیریت اطلاعات       و        یادگیری سازمانی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0.301</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89654">
                <a:tc>
                  <a:txBody>
                    <a:bodyPr/>
                    <a:lstStyle/>
                    <a:p>
                      <a:pPr algn="just" rtl="1">
                        <a:lnSpc>
                          <a:spcPct val="115000"/>
                        </a:lnSpc>
                        <a:spcAft>
                          <a:spcPts val="0"/>
                        </a:spcAft>
                        <a:tabLst>
                          <a:tab pos="1941830" algn="l"/>
                        </a:tabLst>
                      </a:pPr>
                      <a:r>
                        <a:rPr lang="ar-SA" sz="1400">
                          <a:effectLst/>
                          <a:cs typeface="B Lotus" panose="00000400000000000000" pitchFamily="2" charset="-78"/>
                        </a:rPr>
                        <a:t>سیستم های مدیریت اطلاعات        و       </a:t>
                      </a:r>
                      <a:r>
                        <a:rPr lang="fa-IR" sz="1400">
                          <a:effectLst/>
                          <a:cs typeface="B Lotus" panose="00000400000000000000" pitchFamily="2" charset="-78"/>
                        </a:rPr>
                        <a:t>تسهیم دانش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fa-IR" sz="1400" dirty="0">
                          <a:effectLst/>
                          <a:cs typeface="B Lotus" panose="00000400000000000000" pitchFamily="2" charset="-78"/>
                        </a:rPr>
                        <a:t>0.240</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89654">
                <a:tc>
                  <a:txBody>
                    <a:bodyPr/>
                    <a:lstStyle/>
                    <a:p>
                      <a:pPr algn="just" rtl="1">
                        <a:lnSpc>
                          <a:spcPct val="115000"/>
                        </a:lnSpc>
                        <a:spcAft>
                          <a:spcPts val="0"/>
                        </a:spcAft>
                      </a:pPr>
                      <a:r>
                        <a:rPr lang="ar-SA" sz="1400">
                          <a:effectLst/>
                          <a:cs typeface="B Lotus" panose="00000400000000000000" pitchFamily="2" charset="-78"/>
                        </a:rPr>
                        <a:t>تسهیم دانش   	                    و       یادگیری سازمانی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0.618</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489654">
                <a:tc>
                  <a:txBody>
                    <a:bodyPr/>
                    <a:lstStyle/>
                    <a:p>
                      <a:pPr algn="just" rtl="1">
                        <a:lnSpc>
                          <a:spcPct val="115000"/>
                        </a:lnSpc>
                        <a:spcAft>
                          <a:spcPts val="0"/>
                        </a:spcAft>
                      </a:pPr>
                      <a:r>
                        <a:rPr lang="ar-SA" sz="1400">
                          <a:effectLst/>
                          <a:cs typeface="B Lotus" panose="00000400000000000000" pitchFamily="2" charset="-78"/>
                        </a:rPr>
                        <a:t>اثر کل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0.529</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5" name="Rectangle 4"/>
          <p:cNvSpPr/>
          <p:nvPr/>
        </p:nvSpPr>
        <p:spPr>
          <a:xfrm>
            <a:off x="971600" y="3621216"/>
            <a:ext cx="7812360" cy="646331"/>
          </a:xfrm>
          <a:prstGeom prst="rect">
            <a:avLst/>
          </a:prstGeom>
        </p:spPr>
        <p:txBody>
          <a:bodyPr wrap="square">
            <a:spAutoFit/>
          </a:bodyPr>
          <a:lstStyle/>
          <a:p>
            <a:pPr algn="ctr" rtl="1"/>
            <a:r>
              <a:rPr lang="fa-IR" dirty="0">
                <a:latin typeface="Calibri" panose="020F0502020204030204" pitchFamily="34" charset="0"/>
                <a:ea typeface="Calibri" panose="020F0502020204030204" pitchFamily="34" charset="0"/>
                <a:cs typeface="B Lotus" panose="00000400000000000000" pitchFamily="2" charset="-78"/>
              </a:rPr>
              <a:t>ضریب همبستگی مستقیم و غیر مستقیم نقش میانجی تسهیم دانش    در رابطه  سیستم های مدیریت اطلاعات و یادگیری سازمانی </a:t>
            </a:r>
            <a:endParaRPr lang="en-US" dirty="0">
              <a:cs typeface="B Lotus" panose="00000400000000000000" pitchFamily="2" charset="-78"/>
            </a:endParaRPr>
          </a:p>
        </p:txBody>
      </p:sp>
    </p:spTree>
    <p:extLst>
      <p:ext uri="{BB962C8B-B14F-4D97-AF65-F5344CB8AC3E}">
        <p14:creationId xmlns:p14="http://schemas.microsoft.com/office/powerpoint/2010/main" val="386597440"/>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4.png"/>
          <p:cNvPicPr/>
          <p:nvPr/>
        </p:nvPicPr>
        <p:blipFill rotWithShape="1">
          <a:blip r:embed="rId2" cstate="print">
            <a:extLst>
              <a:ext uri="{28A0092B-C50C-407E-A947-70E740481C1C}">
                <a14:useLocalDpi xmlns:a14="http://schemas.microsoft.com/office/drawing/2010/main" val="0"/>
              </a:ext>
            </a:extLst>
          </a:blip>
          <a:srcRect t="16750"/>
          <a:stretch/>
        </p:blipFill>
        <p:spPr bwMode="auto">
          <a:xfrm>
            <a:off x="1547664" y="1556792"/>
            <a:ext cx="5976664" cy="2448272"/>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899592" y="4437112"/>
            <a:ext cx="7704856" cy="338554"/>
          </a:xfrm>
          <a:prstGeom prst="rect">
            <a:avLst/>
          </a:prstGeom>
        </p:spPr>
        <p:txBody>
          <a:bodyPr wrap="square">
            <a:spAutoFit/>
          </a:bodyPr>
          <a:lstStyle/>
          <a:p>
            <a:pPr algn="ctr" rtl="1"/>
            <a:r>
              <a:rPr lang="ar-SA" sz="1600" dirty="0">
                <a:latin typeface="Calibri" panose="020F0502020204030204" pitchFamily="34" charset="0"/>
                <a:ea typeface="Calibri" panose="020F0502020204030204" pitchFamily="34" charset="0"/>
                <a:cs typeface="B Lotus" panose="00000400000000000000" pitchFamily="2" charset="-78"/>
              </a:rPr>
              <a:t>ضریب همبستگی  نقش میانجی ،  تسهیم دانش   در رابطه سیستم های مدیریت اطلاعات و یادگیری سازمانی </a:t>
            </a:r>
            <a:endParaRPr lang="en-US" sz="1600" dirty="0">
              <a:cs typeface="B Lotus" panose="00000400000000000000" pitchFamily="2" charset="-78"/>
            </a:endParaRPr>
          </a:p>
        </p:txBody>
      </p:sp>
    </p:spTree>
    <p:extLst>
      <p:ext uri="{BB962C8B-B14F-4D97-AF65-F5344CB8AC3E}">
        <p14:creationId xmlns:p14="http://schemas.microsoft.com/office/powerpoint/2010/main" val="2564422704"/>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4T.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1484784"/>
            <a:ext cx="5184576" cy="2592288"/>
          </a:xfrm>
          <a:prstGeom prst="rect">
            <a:avLst/>
          </a:prstGeom>
          <a:noFill/>
          <a:ln>
            <a:noFill/>
          </a:ln>
        </p:spPr>
      </p:pic>
      <p:sp>
        <p:nvSpPr>
          <p:cNvPr id="3" name="Rectangle 2"/>
          <p:cNvSpPr/>
          <p:nvPr/>
        </p:nvSpPr>
        <p:spPr>
          <a:xfrm>
            <a:off x="899592" y="4293096"/>
            <a:ext cx="8064896" cy="338554"/>
          </a:xfrm>
          <a:prstGeom prst="rect">
            <a:avLst/>
          </a:prstGeom>
        </p:spPr>
        <p:txBody>
          <a:bodyPr wrap="square">
            <a:spAutoFit/>
          </a:bodyPr>
          <a:lstStyle/>
          <a:p>
            <a:pPr algn="ctr" rtl="1"/>
            <a:r>
              <a:rPr lang="fa-IR" sz="1600" dirty="0">
                <a:latin typeface="Calibri" panose="020F0502020204030204" pitchFamily="34" charset="0"/>
                <a:ea typeface="Calibri" panose="020F0502020204030204" pitchFamily="34" charset="0"/>
                <a:cs typeface="B Lotus" panose="00000400000000000000" pitchFamily="2" charset="-78"/>
              </a:rPr>
              <a:t>تحليل مسير نقش میانجی ، تسهیم دانش  در رابطه سیستم های مدیریت اطلاعات و یادگیری سازمانی </a:t>
            </a:r>
            <a:endParaRPr lang="en-US" sz="1600" dirty="0">
              <a:cs typeface="B Lotus" panose="00000400000000000000" pitchFamily="2" charset="-78"/>
            </a:endParaRPr>
          </a:p>
        </p:txBody>
      </p:sp>
    </p:spTree>
    <p:extLst>
      <p:ext uri="{BB962C8B-B14F-4D97-AF65-F5344CB8AC3E}">
        <p14:creationId xmlns:p14="http://schemas.microsoft.com/office/powerpoint/2010/main" val="2322295301"/>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412776"/>
            <a:ext cx="8820472" cy="2031325"/>
          </a:xfrm>
          <a:prstGeom prst="rect">
            <a:avLst/>
          </a:prstGeom>
        </p:spPr>
        <p:txBody>
          <a:bodyPr wrap="square">
            <a:spAutoFit/>
          </a:bodyPr>
          <a:lstStyle/>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پیش بین (مستقل) ، سیستم های مدیریت اطلاعات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Z</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میانجی ، به کار گیری دانش    </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لذا فرضهای آزمون به شرح زیر است</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به کار گیری دانش  رابطه بین سیستم های مدیریت اطلاعات و یادگیری سازمانی   را ميانجي گري نمی کند.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به کار گیری دانش   رابطه بین سیستم های مدیریت اطلاعات و یادگیری سازمانی   را ميانجي گري می کند. </a:t>
            </a:r>
          </a:p>
        </p:txBody>
      </p:sp>
      <p:sp>
        <p:nvSpPr>
          <p:cNvPr id="3" name="Rectangle 2"/>
          <p:cNvSpPr/>
          <p:nvPr/>
        </p:nvSpPr>
        <p:spPr>
          <a:xfrm>
            <a:off x="683568" y="332656"/>
            <a:ext cx="8208912" cy="769441"/>
          </a:xfrm>
          <a:prstGeom prst="rect">
            <a:avLst/>
          </a:prstGeom>
        </p:spPr>
        <p:txBody>
          <a:bodyPr wrap="square">
            <a:spAutoFit/>
          </a:bodyPr>
          <a:lstStyle/>
          <a:p>
            <a:pPr algn="r" rtl="1">
              <a:buNone/>
            </a:pPr>
            <a:r>
              <a:rPr lang="fa-IR" altLang="en-US"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a:t>
            </a:r>
            <a:r>
              <a:rPr lang="fa-IR" altLang="en-US" sz="28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8: </a:t>
            </a:r>
            <a:endParaRPr lang="fa-IR" altLang="en-US" sz="2800" b="1" dirty="0">
              <a:solidFill>
                <a:schemeClr val="accent1"/>
              </a:solidFill>
              <a:latin typeface="Times New Roman" panose="02020603050405020304" pitchFamily="18" charset="0"/>
              <a:ea typeface="Calibri" panose="020F0502020204030204" pitchFamily="34" charset="0"/>
              <a:cs typeface="B Titr" panose="00000700000000000000" pitchFamily="2" charset="-78"/>
            </a:endParaRPr>
          </a:p>
          <a:p>
            <a:pPr algn="just" rtl="1">
              <a:spcAft>
                <a:spcPts val="0"/>
              </a:spcAft>
            </a:pPr>
            <a:r>
              <a:rPr lang="ar-SA" sz="1600" b="1" dirty="0">
                <a:latin typeface="Times New Roman" panose="02020603050405020304" pitchFamily="18" charset="0"/>
                <a:ea typeface="Times New Roman" panose="02020603050405020304" pitchFamily="18" charset="0"/>
                <a:cs typeface="B Titr" panose="00000700000000000000" pitchFamily="2" charset="-78"/>
              </a:rPr>
              <a:t>به کار گیری دانش  رابطه بين سیستم های مدیریت اطلاعات و یادگیری سازمانی   را ميانجي گري مي کند.</a:t>
            </a:r>
            <a:endParaRPr lang="en-US" sz="1600" dirty="0"/>
          </a:p>
        </p:txBody>
      </p:sp>
      <p:graphicFrame>
        <p:nvGraphicFramePr>
          <p:cNvPr id="4" name="Table 3"/>
          <p:cNvGraphicFramePr>
            <a:graphicFrameLocks noGrp="1"/>
          </p:cNvGraphicFramePr>
          <p:nvPr>
            <p:extLst>
              <p:ext uri="{D42A27DB-BD31-4B8C-83A1-F6EECF244321}">
                <p14:modId xmlns:p14="http://schemas.microsoft.com/office/powerpoint/2010/main" val="673467288"/>
              </p:ext>
            </p:extLst>
          </p:nvPr>
        </p:nvGraphicFramePr>
        <p:xfrm>
          <a:off x="827584" y="4437110"/>
          <a:ext cx="7992888" cy="2160240"/>
        </p:xfrm>
        <a:graphic>
          <a:graphicData uri="http://schemas.openxmlformats.org/drawingml/2006/table">
            <a:tbl>
              <a:tblPr rtl="1" firstRow="1" firstCol="1" bandRow="1">
                <a:tableStyleId>{5C22544A-7EE6-4342-B048-85BDC9FD1C3A}</a:tableStyleId>
              </a:tblPr>
              <a:tblGrid>
                <a:gridCol w="6867720"/>
                <a:gridCol w="1125168"/>
              </a:tblGrid>
              <a:tr h="432048">
                <a:tc>
                  <a:txBody>
                    <a:bodyPr/>
                    <a:lstStyle/>
                    <a:p>
                      <a:pPr algn="just" rtl="1">
                        <a:lnSpc>
                          <a:spcPct val="115000"/>
                        </a:lnSpc>
                        <a:spcAft>
                          <a:spcPts val="0"/>
                        </a:spcAft>
                      </a:pPr>
                      <a:r>
                        <a:rPr lang="ar-SA" sz="1200">
                          <a:effectLst/>
                        </a:rPr>
                        <a:t>مسیر</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15000"/>
                        </a:lnSpc>
                        <a:spcAft>
                          <a:spcPts val="0"/>
                        </a:spcAft>
                      </a:pPr>
                      <a:r>
                        <a:rPr lang="ar-SA" sz="1200">
                          <a:effectLst/>
                        </a:rPr>
                        <a:t>اثر مستقیم</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32048">
                <a:tc>
                  <a:txBody>
                    <a:bodyPr/>
                    <a:lstStyle/>
                    <a:p>
                      <a:pPr algn="just" rtl="1">
                        <a:lnSpc>
                          <a:spcPct val="115000"/>
                        </a:lnSpc>
                        <a:spcAft>
                          <a:spcPts val="0"/>
                        </a:spcAft>
                        <a:tabLst>
                          <a:tab pos="1941830" algn="l"/>
                        </a:tabLst>
                      </a:pPr>
                      <a:r>
                        <a:rPr lang="ar-SA" sz="1200">
                          <a:effectLst/>
                        </a:rPr>
                        <a:t> سیستم های مدیریت اطلاعات       و        یادگیری سازمانی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15000"/>
                        </a:lnSpc>
                        <a:spcAft>
                          <a:spcPts val="0"/>
                        </a:spcAft>
                      </a:pPr>
                      <a:r>
                        <a:rPr lang="ar-SA" sz="1200">
                          <a:effectLst/>
                        </a:rPr>
                        <a:t>0.625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32048">
                <a:tc>
                  <a:txBody>
                    <a:bodyPr/>
                    <a:lstStyle/>
                    <a:p>
                      <a:pPr algn="just" rtl="1">
                        <a:lnSpc>
                          <a:spcPct val="115000"/>
                        </a:lnSpc>
                        <a:spcAft>
                          <a:spcPts val="0"/>
                        </a:spcAft>
                        <a:tabLst>
                          <a:tab pos="1941830" algn="l"/>
                        </a:tabLst>
                      </a:pPr>
                      <a:r>
                        <a:rPr lang="ar-SA" sz="1200">
                          <a:effectLst/>
                        </a:rPr>
                        <a:t>سیستم های مدیریت اطلاعات        و       </a:t>
                      </a:r>
                      <a:r>
                        <a:rPr lang="fa-IR" sz="1200">
                          <a:effectLst/>
                        </a:rPr>
                        <a:t>به کارگیری دانش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15000"/>
                        </a:lnSpc>
                        <a:spcAft>
                          <a:spcPts val="0"/>
                        </a:spcAft>
                      </a:pPr>
                      <a:r>
                        <a:rPr lang="fa-IR" sz="1200">
                          <a:effectLst/>
                        </a:rPr>
                        <a:t>0.253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32048">
                <a:tc>
                  <a:txBody>
                    <a:bodyPr/>
                    <a:lstStyle/>
                    <a:p>
                      <a:pPr algn="just" rtl="1">
                        <a:lnSpc>
                          <a:spcPct val="115000"/>
                        </a:lnSpc>
                        <a:spcAft>
                          <a:spcPts val="0"/>
                        </a:spcAft>
                      </a:pPr>
                      <a:r>
                        <a:rPr lang="ar-SA" sz="1200">
                          <a:effectLst/>
                        </a:rPr>
                        <a:t>به کارگیری دانش	                    و       یادگیری سازمانی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15000"/>
                        </a:lnSpc>
                        <a:spcAft>
                          <a:spcPts val="0"/>
                        </a:spcAft>
                      </a:pPr>
                      <a:r>
                        <a:rPr lang="ar-SA" sz="1200">
                          <a:effectLst/>
                        </a:rPr>
                        <a:t>0.248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32048">
                <a:tc>
                  <a:txBody>
                    <a:bodyPr/>
                    <a:lstStyle/>
                    <a:p>
                      <a:pPr algn="just" rtl="1">
                        <a:lnSpc>
                          <a:spcPct val="115000"/>
                        </a:lnSpc>
                        <a:spcAft>
                          <a:spcPts val="0"/>
                        </a:spcAft>
                      </a:pPr>
                      <a:r>
                        <a:rPr lang="ar-SA" sz="1200">
                          <a:effectLst/>
                        </a:rPr>
                        <a:t>اثر کل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15000"/>
                        </a:lnSpc>
                        <a:spcAft>
                          <a:spcPts val="0"/>
                        </a:spcAft>
                      </a:pPr>
                      <a:r>
                        <a:rPr lang="ar-SA" sz="1200" dirty="0">
                          <a:effectLst/>
                        </a:rPr>
                        <a:t>0.530</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5" name="Rectangle 4"/>
          <p:cNvSpPr/>
          <p:nvPr/>
        </p:nvSpPr>
        <p:spPr>
          <a:xfrm>
            <a:off x="971600" y="3744481"/>
            <a:ext cx="7632848" cy="646331"/>
          </a:xfrm>
          <a:prstGeom prst="rect">
            <a:avLst/>
          </a:prstGeom>
        </p:spPr>
        <p:txBody>
          <a:bodyPr wrap="square">
            <a:spAutoFit/>
          </a:bodyPr>
          <a:lstStyle/>
          <a:p>
            <a:pPr algn="ctr" rtl="1"/>
            <a:r>
              <a:rPr lang="fa-IR" dirty="0">
                <a:latin typeface="Calibri" panose="020F0502020204030204" pitchFamily="34" charset="0"/>
                <a:ea typeface="Calibri" panose="020F0502020204030204" pitchFamily="34" charset="0"/>
                <a:cs typeface="B Lotus" panose="00000400000000000000" pitchFamily="2" charset="-78"/>
              </a:rPr>
              <a:t>ضریب همبستگی مستقیم و غیر مستقیم نقش میانجی به کار گیری دانش      در رابطه  سیستم های مدیریت اطلاعات و یادگیری سازمانی </a:t>
            </a:r>
            <a:endParaRPr lang="en-US" dirty="0">
              <a:cs typeface="B Lotus" panose="00000400000000000000" pitchFamily="2" charset="-78"/>
            </a:endParaRPr>
          </a:p>
        </p:txBody>
      </p:sp>
    </p:spTree>
    <p:extLst>
      <p:ext uri="{BB962C8B-B14F-4D97-AF65-F5344CB8AC3E}">
        <p14:creationId xmlns:p14="http://schemas.microsoft.com/office/powerpoint/2010/main" val="3204661136"/>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5.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1412776"/>
            <a:ext cx="6120680" cy="2520280"/>
          </a:xfrm>
          <a:prstGeom prst="rect">
            <a:avLst/>
          </a:prstGeom>
          <a:noFill/>
          <a:ln>
            <a:noFill/>
          </a:ln>
        </p:spPr>
      </p:pic>
      <p:sp>
        <p:nvSpPr>
          <p:cNvPr id="3" name="Rectangle 2"/>
          <p:cNvSpPr/>
          <p:nvPr/>
        </p:nvSpPr>
        <p:spPr>
          <a:xfrm>
            <a:off x="1043608" y="4149080"/>
            <a:ext cx="7776863" cy="338554"/>
          </a:xfrm>
          <a:prstGeom prst="rect">
            <a:avLst/>
          </a:prstGeom>
        </p:spPr>
        <p:txBody>
          <a:bodyPr wrap="square">
            <a:spAutoFit/>
          </a:bodyPr>
          <a:lstStyle/>
          <a:p>
            <a:pPr algn="ctr" rtl="1">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ضریب همبستگی  نقش میانجی ،  به کار گیری دانش ­ در رابطه سیستم های مدیریت اطلاعات و یادگیری سازمانی  </a:t>
            </a:r>
            <a:endParaRPr lang="en-US" sz="1600" dirty="0">
              <a:solidFill>
                <a:srgbClr val="000000"/>
              </a:solidFill>
              <a:effectLst/>
              <a:latin typeface="B Lotus" panose="00000400000000000000" pitchFamily="2" charset="-78"/>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2404017739"/>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5T.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1556792"/>
            <a:ext cx="5220581" cy="2232248"/>
          </a:xfrm>
          <a:prstGeom prst="rect">
            <a:avLst/>
          </a:prstGeom>
          <a:noFill/>
          <a:ln>
            <a:noFill/>
          </a:ln>
        </p:spPr>
      </p:pic>
      <p:sp>
        <p:nvSpPr>
          <p:cNvPr id="3" name="Rectangle 2"/>
          <p:cNvSpPr/>
          <p:nvPr/>
        </p:nvSpPr>
        <p:spPr>
          <a:xfrm>
            <a:off x="827584" y="4005064"/>
            <a:ext cx="7632847" cy="338554"/>
          </a:xfrm>
          <a:prstGeom prst="rect">
            <a:avLst/>
          </a:prstGeom>
        </p:spPr>
        <p:txBody>
          <a:bodyPr wrap="square">
            <a:spAutoFit/>
          </a:bodyPr>
          <a:lstStyle/>
          <a:p>
            <a:pPr algn="ctr" rtl="1"/>
            <a:r>
              <a:rPr lang="fa-IR" sz="1600" dirty="0">
                <a:latin typeface="Calibri" panose="020F0502020204030204" pitchFamily="34" charset="0"/>
                <a:ea typeface="Calibri" panose="020F0502020204030204" pitchFamily="34" charset="0"/>
                <a:cs typeface="B Lotus" panose="00000400000000000000" pitchFamily="2" charset="-78"/>
              </a:rPr>
              <a:t>تحليل مسير نقش میانجی ، به کار گیری دانش   در رابطه سیستم های مدیریت اطلاعات و یادگیری سازمانی </a:t>
            </a:r>
            <a:endParaRPr lang="en-US" sz="1600" dirty="0">
              <a:cs typeface="B Lotus" panose="00000400000000000000" pitchFamily="2" charset="-78"/>
            </a:endParaRPr>
          </a:p>
        </p:txBody>
      </p:sp>
    </p:spTree>
    <p:extLst>
      <p:ext uri="{BB962C8B-B14F-4D97-AF65-F5344CB8AC3E}">
        <p14:creationId xmlns:p14="http://schemas.microsoft.com/office/powerpoint/2010/main" val="612662023"/>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332656"/>
            <a:ext cx="8028384" cy="769441"/>
          </a:xfrm>
          <a:prstGeom prst="rect">
            <a:avLst/>
          </a:prstGeom>
        </p:spPr>
        <p:txBody>
          <a:bodyPr wrap="square">
            <a:spAutoFit/>
          </a:bodyPr>
          <a:lstStyle/>
          <a:p>
            <a:pPr algn="r" rtl="1">
              <a:buNone/>
            </a:pPr>
            <a:r>
              <a:rPr lang="fa-IR" altLang="en-US" b="1" dirty="0">
                <a:solidFill>
                  <a:schemeClr val="accent1"/>
                </a:solidFill>
                <a:latin typeface="Times New Roman" panose="02020603050405020304" pitchFamily="18" charset="0"/>
                <a:ea typeface="Calibri" panose="020F0502020204030204" pitchFamily="34" charset="0"/>
                <a:cs typeface="B Titr" panose="00000700000000000000" pitchFamily="2" charset="-78"/>
              </a:rPr>
              <a:t>فرضیه فرعی </a:t>
            </a:r>
            <a:r>
              <a:rPr lang="fa-IR" altLang="en-US" sz="2800" b="1" dirty="0" smtClean="0">
                <a:solidFill>
                  <a:schemeClr val="accent1"/>
                </a:solidFill>
                <a:latin typeface="Times New Roman" panose="02020603050405020304" pitchFamily="18" charset="0"/>
                <a:ea typeface="Calibri" panose="020F0502020204030204" pitchFamily="34" charset="0"/>
                <a:cs typeface="B Titr" panose="00000700000000000000" pitchFamily="2" charset="-78"/>
              </a:rPr>
              <a:t>9: </a:t>
            </a:r>
            <a:endParaRPr lang="fa-IR" altLang="en-US" sz="2800" b="1" dirty="0">
              <a:solidFill>
                <a:schemeClr val="accent1"/>
              </a:solidFill>
              <a:latin typeface="Times New Roman" panose="02020603050405020304" pitchFamily="18" charset="0"/>
              <a:ea typeface="Calibri" panose="020F0502020204030204" pitchFamily="34" charset="0"/>
              <a:cs typeface="B Titr" panose="00000700000000000000" pitchFamily="2" charset="-78"/>
            </a:endParaRPr>
          </a:p>
          <a:p>
            <a:pPr algn="just" rtl="1">
              <a:spcAft>
                <a:spcPts val="0"/>
              </a:spcAft>
            </a:pPr>
            <a:r>
              <a:rPr lang="ar-SA" sz="1600" b="1" dirty="0">
                <a:latin typeface="Times New Roman" panose="02020603050405020304" pitchFamily="18" charset="0"/>
                <a:ea typeface="Times New Roman" panose="02020603050405020304" pitchFamily="18" charset="0"/>
                <a:cs typeface="B Titr" panose="00000700000000000000" pitchFamily="2" charset="-78"/>
              </a:rPr>
              <a:t>ذخیره سازی دانش رابطه بين سیستم های مدیریت اطلاعات و یادگیری سازمانی   را ميانجي گري مي کند.</a:t>
            </a:r>
            <a:endParaRPr lang="en-US" sz="1600" dirty="0"/>
          </a:p>
        </p:txBody>
      </p:sp>
      <p:sp>
        <p:nvSpPr>
          <p:cNvPr id="3" name="Rectangle 2"/>
          <p:cNvSpPr/>
          <p:nvPr/>
        </p:nvSpPr>
        <p:spPr>
          <a:xfrm>
            <a:off x="611560" y="1412776"/>
            <a:ext cx="8028384" cy="2031325"/>
          </a:xfrm>
          <a:prstGeom prst="rect">
            <a:avLst/>
          </a:prstGeom>
        </p:spPr>
        <p:txBody>
          <a:bodyPr wrap="square">
            <a:spAutoFit/>
          </a:bodyPr>
          <a:lstStyle/>
          <a:p>
            <a:pPr algn="just" rtl="1">
              <a:spcAft>
                <a:spcPts val="0"/>
              </a:spcAft>
            </a:pPr>
            <a:r>
              <a:rPr lang="ar-SA"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اگر فرض کنيم که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Y</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ملاک (وابسته) ، یادگیری سازمانی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X</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a:t>
            </a: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پیش بین (مستقل) ، سیستم های مدیریت اطلاعات </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Z</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=متغير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میانجی ، ذخیره سازی دانش   </a:t>
            </a:r>
          </a:p>
          <a:p>
            <a:pPr algn="just" rtl="1">
              <a:spcAft>
                <a:spcPts val="0"/>
              </a:spcAft>
            </a:pP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لذا فرضهای آزمون به شرح زیر است</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H0</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ذخیره سازی دانش رابطه بین سیستم های مدیریت اطلاعات و یادگیری سازمانی   را ميانجي گري نمی کند.</a:t>
            </a:r>
          </a:p>
          <a:p>
            <a:pPr algn="just" rtl="1">
              <a:spcAft>
                <a:spcPts val="0"/>
              </a:spcAft>
            </a:pPr>
            <a:r>
              <a:rPr lang="en-US"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H1</a:t>
            </a:r>
            <a:r>
              <a:rPr lang="fa-IR" dirty="0" smtClean="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a:t>
            </a:r>
            <a:r>
              <a:rPr lang="fa-IR" dirty="0">
                <a:solidFill>
                  <a:srgbClr val="0D0D0D"/>
                </a:solidFill>
                <a:latin typeface="Times New Roman" panose="02020603050405020304" pitchFamily="18" charset="0"/>
                <a:ea typeface="Times New Roman" panose="02020603050405020304" pitchFamily="18" charset="0"/>
                <a:cs typeface="B Lotus" panose="00000400000000000000" pitchFamily="2" charset="-78"/>
              </a:rPr>
              <a:t>: ذخیره سازی دانش  رابطه بین سیستم های مدیریت اطلاعات و یادگیری سازمانی   را ميانجي گري می کند. </a:t>
            </a:r>
          </a:p>
        </p:txBody>
      </p:sp>
      <p:graphicFrame>
        <p:nvGraphicFramePr>
          <p:cNvPr id="4" name="Table 3"/>
          <p:cNvGraphicFramePr>
            <a:graphicFrameLocks noGrp="1"/>
          </p:cNvGraphicFramePr>
          <p:nvPr>
            <p:extLst>
              <p:ext uri="{D42A27DB-BD31-4B8C-83A1-F6EECF244321}">
                <p14:modId xmlns:p14="http://schemas.microsoft.com/office/powerpoint/2010/main" val="2631715890"/>
              </p:ext>
            </p:extLst>
          </p:nvPr>
        </p:nvGraphicFramePr>
        <p:xfrm>
          <a:off x="1187624" y="4221089"/>
          <a:ext cx="6840760" cy="2418382"/>
        </p:xfrm>
        <a:graphic>
          <a:graphicData uri="http://schemas.openxmlformats.org/drawingml/2006/table">
            <a:tbl>
              <a:tblPr rtl="1" firstRow="1" firstCol="1" bandRow="1">
                <a:tableStyleId>{5C22544A-7EE6-4342-B048-85BDC9FD1C3A}</a:tableStyleId>
              </a:tblPr>
              <a:tblGrid>
                <a:gridCol w="5877779"/>
                <a:gridCol w="962981"/>
              </a:tblGrid>
              <a:tr h="824386">
                <a:tc>
                  <a:txBody>
                    <a:bodyPr/>
                    <a:lstStyle/>
                    <a:p>
                      <a:pPr algn="just" rtl="1">
                        <a:lnSpc>
                          <a:spcPct val="115000"/>
                        </a:lnSpc>
                        <a:spcAft>
                          <a:spcPts val="0"/>
                        </a:spcAft>
                      </a:pPr>
                      <a:r>
                        <a:rPr lang="ar-SA" sz="1400" dirty="0">
                          <a:effectLst/>
                          <a:cs typeface="B Lotus" panose="00000400000000000000" pitchFamily="2" charset="-78"/>
                        </a:rPr>
                        <a:t>مسیر</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اثر مستقیم</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98499">
                <a:tc>
                  <a:txBody>
                    <a:bodyPr/>
                    <a:lstStyle/>
                    <a:p>
                      <a:pPr algn="just" rtl="1">
                        <a:lnSpc>
                          <a:spcPct val="115000"/>
                        </a:lnSpc>
                        <a:spcAft>
                          <a:spcPts val="0"/>
                        </a:spcAft>
                        <a:tabLst>
                          <a:tab pos="1941830" algn="l"/>
                        </a:tabLst>
                      </a:pPr>
                      <a:r>
                        <a:rPr lang="ar-SA" sz="1400">
                          <a:effectLst/>
                          <a:cs typeface="B Lotus" panose="00000400000000000000" pitchFamily="2" charset="-78"/>
                        </a:rPr>
                        <a:t> سیستم های مدیریت اطلاعات       و        یادگیری سازمانی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0.617</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98499">
                <a:tc>
                  <a:txBody>
                    <a:bodyPr/>
                    <a:lstStyle/>
                    <a:p>
                      <a:pPr algn="just" rtl="1">
                        <a:lnSpc>
                          <a:spcPct val="115000"/>
                        </a:lnSpc>
                        <a:spcAft>
                          <a:spcPts val="0"/>
                        </a:spcAft>
                        <a:tabLst>
                          <a:tab pos="1941830" algn="l"/>
                        </a:tabLst>
                      </a:pPr>
                      <a:r>
                        <a:rPr lang="ar-SA" sz="1400">
                          <a:effectLst/>
                          <a:cs typeface="B Lotus" panose="00000400000000000000" pitchFamily="2" charset="-78"/>
                        </a:rPr>
                        <a:t>سیستم های مدیریت اطلاعات        و       </a:t>
                      </a:r>
                      <a:r>
                        <a:rPr lang="fa-IR" sz="1400">
                          <a:effectLst/>
                          <a:cs typeface="B Lotus" panose="00000400000000000000" pitchFamily="2" charset="-78"/>
                        </a:rPr>
                        <a:t>ذخیره سازی دانش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fa-IR" sz="1400" dirty="0">
                          <a:effectLst/>
                          <a:cs typeface="B Lotus" panose="00000400000000000000" pitchFamily="2" charset="-78"/>
                        </a:rPr>
                        <a:t>0.246</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98499">
                <a:tc>
                  <a:txBody>
                    <a:bodyPr/>
                    <a:lstStyle/>
                    <a:p>
                      <a:pPr algn="just" rtl="1">
                        <a:lnSpc>
                          <a:spcPct val="115000"/>
                        </a:lnSpc>
                        <a:spcAft>
                          <a:spcPts val="0"/>
                        </a:spcAft>
                      </a:pPr>
                      <a:r>
                        <a:rPr lang="ar-SA" sz="1400">
                          <a:effectLst/>
                          <a:cs typeface="B Lotus" panose="00000400000000000000" pitchFamily="2" charset="-78"/>
                        </a:rPr>
                        <a:t>ذخیره سازی  دانش	                    و       یادگیری سازمانی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0.294</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r h="398499">
                <a:tc>
                  <a:txBody>
                    <a:bodyPr/>
                    <a:lstStyle/>
                    <a:p>
                      <a:pPr algn="just" rtl="1">
                        <a:lnSpc>
                          <a:spcPct val="115000"/>
                        </a:lnSpc>
                        <a:spcAft>
                          <a:spcPts val="0"/>
                        </a:spcAft>
                      </a:pPr>
                      <a:r>
                        <a:rPr lang="ar-SA" sz="1400">
                          <a:effectLst/>
                          <a:cs typeface="B Lotus" panose="00000400000000000000" pitchFamily="2" charset="-78"/>
                        </a:rPr>
                        <a:t>اثر کل </a:t>
                      </a:r>
                      <a:endParaRPr lang="en-US" sz="120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c>
                  <a:txBody>
                    <a:bodyPr/>
                    <a:lstStyle/>
                    <a:p>
                      <a:pPr algn="just" rtl="1">
                        <a:lnSpc>
                          <a:spcPct val="115000"/>
                        </a:lnSpc>
                        <a:spcAft>
                          <a:spcPts val="0"/>
                        </a:spcAft>
                      </a:pPr>
                      <a:r>
                        <a:rPr lang="ar-SA" sz="1400" dirty="0">
                          <a:effectLst/>
                          <a:cs typeface="B Lotus" panose="00000400000000000000" pitchFamily="2" charset="-78"/>
                        </a:rPr>
                        <a:t>0.556</a:t>
                      </a:r>
                      <a:endParaRPr lang="en-US" sz="1200" dirty="0">
                        <a:effectLst/>
                        <a:latin typeface="Calibri" panose="020F0502020204030204" pitchFamily="34"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5" name="Rectangle 4"/>
          <p:cNvSpPr/>
          <p:nvPr/>
        </p:nvSpPr>
        <p:spPr>
          <a:xfrm>
            <a:off x="683568" y="3573016"/>
            <a:ext cx="7884368" cy="646331"/>
          </a:xfrm>
          <a:prstGeom prst="rect">
            <a:avLst/>
          </a:prstGeom>
        </p:spPr>
        <p:txBody>
          <a:bodyPr wrap="square">
            <a:spAutoFit/>
          </a:bodyPr>
          <a:lstStyle/>
          <a:p>
            <a:pPr algn="ctr" rtl="1"/>
            <a:r>
              <a:rPr lang="fa-IR" dirty="0">
                <a:cs typeface="B Lotus" panose="00000400000000000000" pitchFamily="2" charset="-78"/>
              </a:rPr>
              <a:t>ضریب همبستگی مستقیم و غیر مستقیم نقش میانجی ذخیره سازی دانش     در رابطه  سیستم های مدیریت اطلاعات و یادگیری سازمانی </a:t>
            </a:r>
            <a:endParaRPr lang="en-US" dirty="0">
              <a:cs typeface="B Lotus" panose="00000400000000000000" pitchFamily="2" charset="-78"/>
            </a:endParaRPr>
          </a:p>
        </p:txBody>
      </p:sp>
    </p:spTree>
    <p:extLst>
      <p:ext uri="{BB962C8B-B14F-4D97-AF65-F5344CB8AC3E}">
        <p14:creationId xmlns:p14="http://schemas.microsoft.com/office/powerpoint/2010/main" val="2967923131"/>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661756" y="253835"/>
            <a:ext cx="2870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اهمیت وضرورت پژوهش:</a:t>
            </a:r>
          </a:p>
        </p:txBody>
      </p:sp>
      <p:grpSp>
        <p:nvGrpSpPr>
          <p:cNvPr id="3" name="Group 2"/>
          <p:cNvGrpSpPr/>
          <p:nvPr/>
        </p:nvGrpSpPr>
        <p:grpSpPr>
          <a:xfrm>
            <a:off x="7832781" y="34816"/>
            <a:ext cx="900000" cy="900000"/>
            <a:chOff x="7712266" y="235077"/>
            <a:chExt cx="900000" cy="900000"/>
          </a:xfrm>
        </p:grpSpPr>
        <p:sp>
          <p:nvSpPr>
            <p:cNvPr id="4" name="Oval 3"/>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p:cNvSpPr/>
          <p:nvPr/>
        </p:nvSpPr>
        <p:spPr>
          <a:xfrm>
            <a:off x="755576" y="1268760"/>
            <a:ext cx="8100392" cy="3247043"/>
          </a:xfrm>
          <a:prstGeom prst="rect">
            <a:avLst/>
          </a:prstGeom>
        </p:spPr>
        <p:txBody>
          <a:bodyPr wrap="square">
            <a:spAutoFit/>
          </a:bodyPr>
          <a:lstStyle/>
          <a:p>
            <a:pPr algn="just" rtl="1">
              <a:spcAft>
                <a:spcPts val="600"/>
              </a:spcAft>
            </a:pPr>
            <a:r>
              <a:rPr lang="ar-SA" sz="15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امروزه مدیران سازمان ها  به خوبی به اهمیت یادگیری و مدیریت دانش در سازمان ها واقف شده اند. در واقع بخش مهمی از شکست پروژه های سازمان ها به علت عدم توجه به اهمیت اجرایی شدن مدیریت دانش در این سازمان ها نمی باشد، بلکه فقدان یک الگوی مناسب و متناسب با شرایط این سازمان ها جهت پیاده سازی نظام مدیریت دانش، عامل عدم موفقیت کامل در آن هاست. طراحی چنین الگویی می تواند باعث اصلاح روکرد مسئولین پیاده سازی مدیریت دانش در سازمان  گردد. </a:t>
            </a:r>
          </a:p>
          <a:p>
            <a:pPr algn="just" rtl="1">
              <a:spcAft>
                <a:spcPts val="600"/>
              </a:spcAft>
            </a:pPr>
            <a:r>
              <a:rPr lang="ar-SA" sz="15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مدیریت دانش بیان می کند که مهم ترین منابع ارزشمند هر سازمان، دانش کارکنان آن است. این تاکید و تمرکز با توجه به شتاب روزافزون تغییرات در سازمان و در کل جامعه انجام می گیرد. مدیریت دانش بیان می کند که امروزه تقریباً تمامی امور مستلزم انجام کار دانش محور هستند و لذا تمامی کارکنان باید به نوعی به کارکنان دانش محور تبدیل شوند. (کار انجام شده توسط کارکنان به جای اینکه به نیروی بازوی آن ها وابسته باشد به داشن آن ها متکی است) این بدین معناست که خلق، تسهیم و استفاده از دانش یکی از مهم ترین فعالیت های هر فرد در هر سازمان است که  مستلزم یادگیری سازمانی است. </a:t>
            </a:r>
          </a:p>
          <a:p>
            <a:pPr algn="just" rtl="1">
              <a:spcAft>
                <a:spcPts val="600"/>
              </a:spcAft>
            </a:pPr>
            <a:r>
              <a:rPr lang="ar-SA" sz="15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سیستمهای اطلاعات، خواسته همیشه بزرگترین سازمانهای در حال رشد و پویا می باشد. نیاز برای بدست آوردن دسترسی مناسب، سریع، اقتصادی (مقرون به صرفه) تدبیر روشهایی جهت ایجاد مدیریت و بکارگیری پایگاههای اطلاعاتی در سازمانها را ضروری می سازد اطلاعات مدیریت وسیستمای اطلاعات، بخصوص آنهایی که مربوط به فرایندهای تصمیم گیری مؤثردرسازمان می باشدیعنی بعنوان منابع سازمانی با ارزش در نـظر گرفته می شوند دارای اهمیت ویژه ای </a:t>
            </a:r>
            <a:r>
              <a:rPr lang="ar-SA" sz="1500" b="1"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است</a:t>
            </a:r>
            <a:r>
              <a:rPr lang="fa-IR" sz="1500" b="1"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a:t>
            </a:r>
            <a:endParaRPr lang="ar-SA" sz="15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6.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1700808"/>
            <a:ext cx="5004556" cy="2376264"/>
          </a:xfrm>
          <a:prstGeom prst="rect">
            <a:avLst/>
          </a:prstGeom>
          <a:noFill/>
          <a:ln>
            <a:noFill/>
          </a:ln>
        </p:spPr>
      </p:pic>
      <p:sp>
        <p:nvSpPr>
          <p:cNvPr id="3" name="Rectangle 2"/>
          <p:cNvSpPr/>
          <p:nvPr/>
        </p:nvSpPr>
        <p:spPr>
          <a:xfrm>
            <a:off x="827584" y="4437112"/>
            <a:ext cx="7704856" cy="338554"/>
          </a:xfrm>
          <a:prstGeom prst="rect">
            <a:avLst/>
          </a:prstGeom>
        </p:spPr>
        <p:txBody>
          <a:bodyPr wrap="square">
            <a:spAutoFit/>
          </a:bodyPr>
          <a:lstStyle/>
          <a:p>
            <a:pPr algn="ctr" rtl="1">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ضریب همبستگی  نقش میانجی ،  ذخیره سازی </a:t>
            </a:r>
            <a:r>
              <a:rPr lang="fa-IR" sz="1600" dirty="0" smtClean="0">
                <a:solidFill>
                  <a:srgbClr val="000000"/>
                </a:solidFill>
                <a:latin typeface="B Lotus" panose="00000400000000000000" pitchFamily="2" charset="-78"/>
                <a:ea typeface="Calibri" panose="020F0502020204030204" pitchFamily="34" charset="0"/>
                <a:cs typeface="B Lotus" panose="00000400000000000000" pitchFamily="2" charset="-78"/>
              </a:rPr>
              <a:t>دانش </a:t>
            </a: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در رابطه سیستم های مدیریت اطلاعات و یادگیری سازمانی  </a:t>
            </a:r>
            <a:endParaRPr lang="en-US" sz="1600" dirty="0">
              <a:solidFill>
                <a:srgbClr val="000000"/>
              </a:solidFill>
              <a:effectLst/>
              <a:latin typeface="B Lotus" panose="00000400000000000000" pitchFamily="2" charset="-78"/>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1995128389"/>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1\Desktop\پور احمد\06T.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1772816"/>
            <a:ext cx="5328592" cy="2376264"/>
          </a:xfrm>
          <a:prstGeom prst="rect">
            <a:avLst/>
          </a:prstGeom>
          <a:noFill/>
          <a:ln>
            <a:noFill/>
          </a:ln>
        </p:spPr>
      </p:pic>
      <p:sp>
        <p:nvSpPr>
          <p:cNvPr id="3" name="Rectangle 2"/>
          <p:cNvSpPr/>
          <p:nvPr/>
        </p:nvSpPr>
        <p:spPr>
          <a:xfrm>
            <a:off x="827584" y="4365104"/>
            <a:ext cx="7776864" cy="338554"/>
          </a:xfrm>
          <a:prstGeom prst="rect">
            <a:avLst/>
          </a:prstGeom>
        </p:spPr>
        <p:txBody>
          <a:bodyPr wrap="square">
            <a:spAutoFit/>
          </a:bodyPr>
          <a:lstStyle/>
          <a:p>
            <a:pPr algn="ctr" rtl="1">
              <a:spcAft>
                <a:spcPts val="0"/>
              </a:spcAft>
            </a:pPr>
            <a:r>
              <a:rPr lang="fa-IR" sz="1600" dirty="0">
                <a:solidFill>
                  <a:srgbClr val="000000"/>
                </a:solidFill>
                <a:latin typeface="B Lotus" panose="00000400000000000000" pitchFamily="2" charset="-78"/>
                <a:ea typeface="Calibri" panose="020F0502020204030204" pitchFamily="34" charset="0"/>
                <a:cs typeface="B Lotus" panose="00000400000000000000" pitchFamily="2" charset="-78"/>
              </a:rPr>
              <a:t>تحليل مسير نقش میانجی ، ذخیره سازی دانش  در رابطه سیستم های مدیریت اطلاعات و یادگیری سازمانی  </a:t>
            </a:r>
            <a:endParaRPr lang="en-US" sz="1600" dirty="0">
              <a:solidFill>
                <a:srgbClr val="000000"/>
              </a:solidFill>
              <a:effectLst/>
              <a:latin typeface="B Lotus" panose="00000400000000000000" pitchFamily="2" charset="-78"/>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2204104708"/>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3608" y="836712"/>
            <a:ext cx="7740352" cy="6109365"/>
          </a:xfrm>
          <a:prstGeom prst="rect">
            <a:avLst/>
          </a:prstGeom>
        </p:spPr>
        <p:txBody>
          <a:bodyPr wrap="square">
            <a:spAutoFit/>
          </a:bodyPr>
          <a:lstStyle/>
          <a:p>
            <a:pPr indent="89535" algn="just" rtl="1">
              <a:lnSpc>
                <a:spcPct val="115000"/>
              </a:lnSpc>
              <a:spcAft>
                <a:spcPts val="0"/>
              </a:spcAft>
            </a:pPr>
            <a:r>
              <a:rPr lang="fa-IR" sz="1600" dirty="0">
                <a:latin typeface="Times New Roman" panose="02020603050405020304" pitchFamily="18" charset="0"/>
                <a:ea typeface="Calibri" panose="020F0502020204030204" pitchFamily="34" charset="0"/>
                <a:cs typeface="B Lotus" panose="00000400000000000000" pitchFamily="2" charset="-78"/>
              </a:rPr>
              <a:t>با توجه به نتايج به‌دست‌آمده از اين پژوهش، می‌توان پيشنهادهايي را براي گمرکات استان خراسان رضوی و </a:t>
            </a:r>
            <a:r>
              <a:rPr lang="fa-IR" sz="1600" dirty="0" smtClean="0">
                <a:latin typeface="Times New Roman" panose="02020603050405020304" pitchFamily="18" charset="0"/>
                <a:ea typeface="Calibri" panose="020F0502020204030204" pitchFamily="34" charset="0"/>
                <a:cs typeface="B Lotus" panose="00000400000000000000" pitchFamily="2" charset="-78"/>
              </a:rPr>
              <a:t>ارائه </a:t>
            </a:r>
            <a:r>
              <a:rPr lang="fa-IR" sz="1600" dirty="0">
                <a:latin typeface="Times New Roman" panose="02020603050405020304" pitchFamily="18" charset="0"/>
                <a:ea typeface="Calibri" panose="020F0502020204030204" pitchFamily="34" charset="0"/>
                <a:cs typeface="B Lotus" panose="00000400000000000000" pitchFamily="2" charset="-78"/>
              </a:rPr>
              <a:t>داد :</a:t>
            </a:r>
          </a:p>
          <a:p>
            <a:pPr indent="89535" algn="just" rtl="1">
              <a:lnSpc>
                <a:spcPct val="115000"/>
              </a:lnSpc>
              <a:spcAft>
                <a:spcPts val="0"/>
              </a:spcAft>
            </a:pPr>
            <a:r>
              <a:rPr lang="fa-IR" sz="1600" dirty="0">
                <a:latin typeface="Times New Roman" panose="02020603050405020304" pitchFamily="18" charset="0"/>
                <a:ea typeface="Calibri" panose="020F0502020204030204" pitchFamily="34" charset="0"/>
                <a:cs typeface="B Lotus" panose="00000400000000000000" pitchFamily="2" charset="-78"/>
              </a:rPr>
              <a:t>1- نتایج فرضیه اصلی اول نشان داد مدیریت سیستم های اطلاعاتی و یادگیری سازمانی  گمرکات استان خراسان رضوی  به میزان 0.686 رابطه‌ی مثبت و </a:t>
            </a:r>
            <a:r>
              <a:rPr lang="fa-IR" sz="1600" dirty="0" smtClean="0">
                <a:latin typeface="Times New Roman" panose="02020603050405020304" pitchFamily="18" charset="0"/>
                <a:ea typeface="Calibri" panose="020F0502020204030204" pitchFamily="34" charset="0"/>
                <a:cs typeface="B Lotus" panose="00000400000000000000" pitchFamily="2" charset="-78"/>
              </a:rPr>
              <a:t>معنی دار </a:t>
            </a:r>
            <a:r>
              <a:rPr lang="fa-IR" sz="1600" dirty="0">
                <a:latin typeface="Times New Roman" panose="02020603050405020304" pitchFamily="18" charset="0"/>
                <a:ea typeface="Calibri" panose="020F0502020204030204" pitchFamily="34" charset="0"/>
                <a:cs typeface="B Lotus" panose="00000400000000000000" pitchFamily="2" charset="-78"/>
              </a:rPr>
              <a:t>دارند. با توجه به نتایج فرضیه اول و میزان همبستگی پیرسون </a:t>
            </a:r>
            <a:r>
              <a:rPr lang="fa-IR" sz="1600" dirty="0" smtClean="0">
                <a:latin typeface="Times New Roman" panose="02020603050405020304" pitchFamily="18" charset="0"/>
                <a:ea typeface="Calibri" panose="020F0502020204030204" pitchFamily="34" charset="0"/>
                <a:cs typeface="B Lotus" panose="00000400000000000000" pitchFamily="2" charset="-78"/>
              </a:rPr>
              <a:t>به </a:t>
            </a:r>
            <a:r>
              <a:rPr lang="fa-IR" sz="1600" dirty="0">
                <a:latin typeface="Times New Roman" panose="02020603050405020304" pitchFamily="18" charset="0"/>
                <a:ea typeface="Calibri" panose="020F0502020204030204" pitchFamily="34" charset="0"/>
                <a:cs typeface="B Lotus" panose="00000400000000000000" pitchFamily="2" charset="-78"/>
              </a:rPr>
              <a:t>مدیران و کارکنان گمرکات استان خراسان رضوی پیشنهاد می‌شود به موارد زیر توجه داشته باشند:</a:t>
            </a:r>
          </a:p>
          <a:p>
            <a:pPr indent="89535" algn="just" rtl="1">
              <a:lnSpc>
                <a:spcPct val="115000"/>
              </a:lnSpc>
              <a:spcAft>
                <a:spcPts val="0"/>
              </a:spcAft>
            </a:pPr>
            <a:r>
              <a:rPr lang="fa-IR" sz="1600" dirty="0" smtClean="0">
                <a:latin typeface="Times New Roman" panose="02020603050405020304" pitchFamily="18" charset="0"/>
                <a:ea typeface="Calibri" panose="020F0502020204030204" pitchFamily="34" charset="0"/>
                <a:cs typeface="B Lotus" panose="00000400000000000000" pitchFamily="2" charset="-78"/>
              </a:rPr>
              <a:t>به طوركلي</a:t>
            </a:r>
            <a:r>
              <a:rPr lang="fa-IR" sz="1600" dirty="0">
                <a:latin typeface="Times New Roman" panose="02020603050405020304" pitchFamily="18" charset="0"/>
                <a:ea typeface="Calibri" panose="020F0502020204030204" pitchFamily="34" charset="0"/>
                <a:cs typeface="B Lotus" panose="00000400000000000000" pitchFamily="2" charset="-78"/>
              </a:rPr>
              <a:t>، با اتخاذ رويكردي كاربردي، براي دستيابي به موفقيت در سيستمهاي اطلاعاتي خود اقدام به فراهم آوردن شرايط مساعد براي اين امر كنند كه با توجه به نتايج اين پژوهش، ميتوان به تشويق كاركنـان، ارائـه حمايـتهـاي لازم در راسـتاي بهبـود </a:t>
            </a:r>
            <a:r>
              <a:rPr lang="fa-IR" sz="1600" dirty="0" smtClean="0">
                <a:latin typeface="Times New Roman" panose="02020603050405020304" pitchFamily="18" charset="0"/>
                <a:ea typeface="Calibri" panose="020F0502020204030204" pitchFamily="34" charset="0"/>
                <a:cs typeface="B Lotus" panose="00000400000000000000" pitchFamily="2" charset="-78"/>
              </a:rPr>
              <a:t>سيستم هاي </a:t>
            </a:r>
            <a:r>
              <a:rPr lang="fa-IR" sz="1600" dirty="0">
                <a:latin typeface="Times New Roman" panose="02020603050405020304" pitchFamily="18" charset="0"/>
                <a:ea typeface="Calibri" panose="020F0502020204030204" pitchFamily="34" charset="0"/>
                <a:cs typeface="B Lotus" panose="00000400000000000000" pitchFamily="2" charset="-78"/>
              </a:rPr>
              <a:t>اطلاعاتي، تخصيص منابع كافي و ايجاد یادگیری تیمی </a:t>
            </a:r>
            <a:r>
              <a:rPr lang="fa-IR" sz="1600" dirty="0" smtClean="0">
                <a:latin typeface="Times New Roman" panose="02020603050405020304" pitchFamily="18" charset="0"/>
                <a:ea typeface="Calibri" panose="020F0502020204030204" pitchFamily="34" charset="0"/>
                <a:cs typeface="B Lotus" panose="00000400000000000000" pitchFamily="2" charset="-78"/>
              </a:rPr>
              <a:t>بـه گونـهاي </a:t>
            </a:r>
            <a:r>
              <a:rPr lang="fa-IR" sz="1600" dirty="0">
                <a:latin typeface="Times New Roman" panose="02020603050405020304" pitchFamily="18" charset="0"/>
                <a:ea typeface="Calibri" panose="020F0502020204030204" pitchFamily="34" charset="0"/>
                <a:cs typeface="B Lotus" panose="00000400000000000000" pitchFamily="2" charset="-78"/>
              </a:rPr>
              <a:t>كـه كـاربران </a:t>
            </a:r>
            <a:r>
              <a:rPr lang="fa-IR" sz="1600" dirty="0" smtClean="0">
                <a:latin typeface="Times New Roman" panose="02020603050405020304" pitchFamily="18" charset="0"/>
                <a:ea typeface="Calibri" panose="020F0502020204030204" pitchFamily="34" charset="0"/>
                <a:cs typeface="B Lotus" panose="00000400000000000000" pitchFamily="2" charset="-78"/>
              </a:rPr>
              <a:t>سيستم هاي </a:t>
            </a:r>
            <a:r>
              <a:rPr lang="fa-IR" sz="1600" dirty="0">
                <a:latin typeface="Times New Roman" panose="02020603050405020304" pitchFamily="18" charset="0"/>
                <a:ea typeface="Calibri" panose="020F0502020204030204" pitchFamily="34" charset="0"/>
                <a:cs typeface="B Lotus" panose="00000400000000000000" pitchFamily="2" charset="-78"/>
              </a:rPr>
              <a:t>اطلاعاتي </a:t>
            </a:r>
            <a:r>
              <a:rPr lang="fa-IR" sz="1600" dirty="0" smtClean="0">
                <a:latin typeface="Times New Roman" panose="02020603050405020304" pitchFamily="18" charset="0"/>
                <a:ea typeface="Calibri" panose="020F0502020204030204" pitchFamily="34" charset="0"/>
                <a:cs typeface="B Lotus" panose="00000400000000000000" pitchFamily="2" charset="-78"/>
              </a:rPr>
              <a:t>به راحتي </a:t>
            </a:r>
            <a:r>
              <a:rPr lang="fa-IR" sz="1600" dirty="0">
                <a:latin typeface="Times New Roman" panose="02020603050405020304" pitchFamily="18" charset="0"/>
                <a:ea typeface="Calibri" panose="020F0502020204030204" pitchFamily="34" charset="0"/>
                <a:cs typeface="B Lotus" panose="00000400000000000000" pitchFamily="2" charset="-78"/>
              </a:rPr>
              <a:t>و اشتياق </a:t>
            </a:r>
            <a:r>
              <a:rPr lang="fa-IR" sz="1600" dirty="0" smtClean="0">
                <a:latin typeface="Times New Roman" panose="02020603050405020304" pitchFamily="18" charset="0"/>
                <a:ea typeface="Calibri" panose="020F0502020204030204" pitchFamily="34" charset="0"/>
                <a:cs typeface="B Lotus" panose="00000400000000000000" pitchFamily="2" charset="-78"/>
              </a:rPr>
              <a:t>به نحو </a:t>
            </a:r>
            <a:r>
              <a:rPr lang="fa-IR" sz="1600" dirty="0">
                <a:latin typeface="Times New Roman" panose="02020603050405020304" pitchFamily="18" charset="0"/>
                <a:ea typeface="Calibri" panose="020F0502020204030204" pitchFamily="34" charset="0"/>
                <a:cs typeface="B Lotus" panose="00000400000000000000" pitchFamily="2" charset="-78"/>
              </a:rPr>
              <a:t>احسن از </a:t>
            </a:r>
            <a:r>
              <a:rPr lang="fa-IR" sz="1600" dirty="0" smtClean="0">
                <a:latin typeface="Times New Roman" panose="02020603050405020304" pitchFamily="18" charset="0"/>
                <a:ea typeface="Calibri" panose="020F0502020204030204" pitchFamily="34" charset="0"/>
                <a:cs typeface="B Lotus" panose="00000400000000000000" pitchFamily="2" charset="-78"/>
              </a:rPr>
              <a:t>سيستم هـاي </a:t>
            </a:r>
            <a:r>
              <a:rPr lang="fa-IR" sz="1600" dirty="0">
                <a:latin typeface="Times New Roman" panose="02020603050405020304" pitchFamily="18" charset="0"/>
                <a:ea typeface="Calibri" panose="020F0502020204030204" pitchFamily="34" charset="0"/>
                <a:cs typeface="B Lotus" panose="00000400000000000000" pitchFamily="2" charset="-78"/>
              </a:rPr>
              <a:t>اطلاعـاتي اسـتفاده كننـد، اشاره كرد. همچنين با توجه به نتايج </a:t>
            </a:r>
            <a:r>
              <a:rPr lang="fa-IR" sz="1600" dirty="0" smtClean="0">
                <a:latin typeface="Times New Roman" panose="02020603050405020304" pitchFamily="18" charset="0"/>
                <a:ea typeface="Calibri" panose="020F0502020204030204" pitchFamily="34" charset="0"/>
                <a:cs typeface="B Lotus" panose="00000400000000000000" pitchFamily="2" charset="-78"/>
              </a:rPr>
              <a:t>به دست آمده </a:t>
            </a:r>
            <a:r>
              <a:rPr lang="fa-IR" sz="1600" dirty="0">
                <a:latin typeface="Times New Roman" panose="02020603050405020304" pitchFamily="18" charset="0"/>
                <a:ea typeface="Calibri" panose="020F0502020204030204" pitchFamily="34" charset="0"/>
                <a:cs typeface="B Lotus" panose="00000400000000000000" pitchFamily="2" charset="-78"/>
              </a:rPr>
              <a:t>دربـاره تـأثير مثبـت يـادگيري سـازماني بـر موفقيت </a:t>
            </a:r>
            <a:r>
              <a:rPr lang="fa-IR" sz="1600" dirty="0" smtClean="0">
                <a:latin typeface="Times New Roman" panose="02020603050405020304" pitchFamily="18" charset="0"/>
                <a:ea typeface="Calibri" panose="020F0502020204030204" pitchFamily="34" charset="0"/>
                <a:cs typeface="B Lotus" panose="00000400000000000000" pitchFamily="2" charset="-78"/>
              </a:rPr>
              <a:t>سيستم هاي </a:t>
            </a:r>
            <a:r>
              <a:rPr lang="fa-IR" sz="1600" dirty="0">
                <a:latin typeface="Times New Roman" panose="02020603050405020304" pitchFamily="18" charset="0"/>
                <a:ea typeface="Calibri" panose="020F0502020204030204" pitchFamily="34" charset="0"/>
                <a:cs typeface="B Lotus" panose="00000400000000000000" pitchFamily="2" charset="-78"/>
              </a:rPr>
              <a:t>اطلاعاتي، پيشنهاد ميشود، سازمان با بر گزاري </a:t>
            </a:r>
            <a:r>
              <a:rPr lang="fa-IR" sz="1600" dirty="0" smtClean="0">
                <a:latin typeface="Times New Roman" panose="02020603050405020304" pitchFamily="18" charset="0"/>
                <a:ea typeface="Calibri" panose="020F0502020204030204" pitchFamily="34" charset="0"/>
                <a:cs typeface="B Lotus" panose="00000400000000000000" pitchFamily="2" charset="-78"/>
              </a:rPr>
              <a:t>دوره هاي </a:t>
            </a:r>
            <a:r>
              <a:rPr lang="fa-IR" sz="1600" dirty="0">
                <a:latin typeface="Times New Roman" panose="02020603050405020304" pitchFamily="18" charset="0"/>
                <a:ea typeface="Calibri" panose="020F0502020204030204" pitchFamily="34" charset="0"/>
                <a:cs typeface="B Lotus" panose="00000400000000000000" pitchFamily="2" charset="-78"/>
              </a:rPr>
              <a:t>آموزشي مناسـب، تشويق كاركنان براي حضور در كلاسهاي آموزشي، ايجـاد سـازمان يادگيرنـده و </a:t>
            </a:r>
            <a:r>
              <a:rPr lang="fa-IR" sz="1600" dirty="0" smtClean="0">
                <a:latin typeface="Times New Roman" panose="02020603050405020304" pitchFamily="18" charset="0"/>
                <a:ea typeface="Calibri" panose="020F0502020204030204" pitchFamily="34" charset="0"/>
                <a:cs typeface="B Lotus" panose="00000400000000000000" pitchFamily="2" charset="-78"/>
              </a:rPr>
              <a:t>بـه روز </a:t>
            </a:r>
            <a:r>
              <a:rPr lang="fa-IR" sz="1600" dirty="0">
                <a:latin typeface="Times New Roman" panose="02020603050405020304" pitchFamily="18" charset="0"/>
                <a:ea typeface="Calibri" panose="020F0502020204030204" pitchFamily="34" charset="0"/>
                <a:cs typeface="B Lotus" panose="00000400000000000000" pitchFamily="2" charset="-78"/>
              </a:rPr>
              <a:t>كـردن </a:t>
            </a:r>
            <a:r>
              <a:rPr lang="fa-IR" sz="1600" dirty="0" smtClean="0">
                <a:latin typeface="Times New Roman" panose="02020603050405020304" pitchFamily="18" charset="0"/>
                <a:ea typeface="Calibri" panose="020F0502020204030204" pitchFamily="34" charset="0"/>
                <a:cs typeface="B Lotus" panose="00000400000000000000" pitchFamily="2" charset="-78"/>
              </a:rPr>
              <a:t>آموزش هاي </a:t>
            </a:r>
            <a:r>
              <a:rPr lang="fa-IR" sz="1600" dirty="0">
                <a:latin typeface="Times New Roman" panose="02020603050405020304" pitchFamily="18" charset="0"/>
                <a:ea typeface="Calibri" panose="020F0502020204030204" pitchFamily="34" charset="0"/>
                <a:cs typeface="B Lotus" panose="00000400000000000000" pitchFamily="2" charset="-78"/>
              </a:rPr>
              <a:t>مرتبط با </a:t>
            </a:r>
            <a:r>
              <a:rPr lang="fa-IR" sz="1600" dirty="0" smtClean="0">
                <a:latin typeface="Times New Roman" panose="02020603050405020304" pitchFamily="18" charset="0"/>
                <a:ea typeface="Calibri" panose="020F0502020204030204" pitchFamily="34" charset="0"/>
                <a:cs typeface="B Lotus" panose="00000400000000000000" pitchFamily="2" charset="-78"/>
              </a:rPr>
              <a:t>سيستم هاي </a:t>
            </a:r>
            <a:r>
              <a:rPr lang="fa-IR" sz="1600" dirty="0">
                <a:latin typeface="Times New Roman" panose="02020603050405020304" pitchFamily="18" charset="0"/>
                <a:ea typeface="Calibri" panose="020F0502020204030204" pitchFamily="34" charset="0"/>
                <a:cs typeface="B Lotus" panose="00000400000000000000" pitchFamily="2" charset="-78"/>
              </a:rPr>
              <a:t>اطلاعاتي بر بهبود كارايي سيستمهاي اطلاعاتي كمك كند. </a:t>
            </a:r>
          </a:p>
          <a:p>
            <a:pPr indent="89535" algn="just" rtl="1">
              <a:lnSpc>
                <a:spcPct val="115000"/>
              </a:lnSpc>
              <a:spcAft>
                <a:spcPts val="0"/>
              </a:spcAft>
            </a:pPr>
            <a:r>
              <a:rPr lang="fa-IR" sz="1600" dirty="0">
                <a:latin typeface="Times New Roman" panose="02020603050405020304" pitchFamily="18" charset="0"/>
                <a:ea typeface="Calibri" panose="020F0502020204030204" pitchFamily="34" charset="0"/>
                <a:cs typeface="B Lotus" panose="00000400000000000000" pitchFamily="2" charset="-78"/>
              </a:rPr>
              <a:t>2- نتایج فرضیه اصلی دوم نشان داد مدیریت دانش  رابطه بین مدیریت سیستم های اطلاعاتی و یادگیری سازمانی  را  میانجی  می‌کند. با توجه به نتایج فرضیه اصلی </a:t>
            </a:r>
            <a:r>
              <a:rPr lang="fa-IR" sz="1600" dirty="0" smtClean="0">
                <a:latin typeface="Times New Roman" panose="02020603050405020304" pitchFamily="18" charset="0"/>
                <a:ea typeface="Calibri" panose="020F0502020204030204" pitchFamily="34" charset="0"/>
                <a:cs typeface="B Lotus" panose="00000400000000000000" pitchFamily="2" charset="-78"/>
              </a:rPr>
              <a:t>به </a:t>
            </a:r>
            <a:r>
              <a:rPr lang="fa-IR" sz="1600" dirty="0">
                <a:latin typeface="Times New Roman" panose="02020603050405020304" pitchFamily="18" charset="0"/>
                <a:ea typeface="Calibri" panose="020F0502020204030204" pitchFamily="34" charset="0"/>
                <a:cs typeface="B Lotus" panose="00000400000000000000" pitchFamily="2" charset="-78"/>
              </a:rPr>
              <a:t>مدیران و کارکنان گمرکات استان خراسان رضوی پیشنهاد می‌شود به موارد زیر توجه داشته باشند:</a:t>
            </a:r>
          </a:p>
          <a:p>
            <a:pPr indent="89535" algn="just" rtl="1">
              <a:lnSpc>
                <a:spcPct val="115000"/>
              </a:lnSpc>
              <a:spcAft>
                <a:spcPts val="0"/>
              </a:spcAft>
            </a:pPr>
            <a:r>
              <a:rPr lang="fa-IR" sz="1600" dirty="0">
                <a:latin typeface="Times New Roman" panose="02020603050405020304" pitchFamily="18" charset="0"/>
                <a:ea typeface="Calibri" panose="020F0502020204030204" pitchFamily="34" charset="0"/>
                <a:cs typeface="B Lotus" panose="00000400000000000000" pitchFamily="2" charset="-78"/>
              </a:rPr>
              <a:t>با توجه به نقش متغیر میانجی که در افزایش نقش یادگیری سازمانی داشته و در واقع در افزایش ضریب تعیین رابطه بین سیستم های اطلاعاتی و به مدیران سازمان که به میزان 0.584 برآورد شد  به مدیران  و کارکنان گمرکات استان خراسان رضوی پیشنهاد می شود با استفاده از توان هم افزایی اطلاعاتی کارکنان با توجه به نیاز سازمان اشتراک گذاری دانش در سطح مختلف و مورد نیاز سایبان گام بر دارند و یا اهمیت دادن به کارکنان از خلاقیت و نوآوری سازمانی حمایت نمایند تا منجر به افزایش یادگیری سازمانی می </a:t>
            </a:r>
            <a:r>
              <a:rPr lang="fa-IR" sz="1600" dirty="0" smtClean="0">
                <a:latin typeface="Times New Roman" panose="02020603050405020304" pitchFamily="18" charset="0"/>
                <a:ea typeface="Calibri" panose="020F0502020204030204" pitchFamily="34" charset="0"/>
                <a:cs typeface="B Lotus" panose="00000400000000000000" pitchFamily="2" charset="-78"/>
              </a:rPr>
              <a:t>شود.</a:t>
            </a:r>
            <a:endParaRPr lang="fa-IR" sz="1600" dirty="0">
              <a:latin typeface="Times New Roman" panose="02020603050405020304" pitchFamily="18" charset="0"/>
              <a:ea typeface="Calibri" panose="020F0502020204030204" pitchFamily="34" charset="0"/>
              <a:cs typeface="B Lotus" panose="00000400000000000000" pitchFamily="2" charset="-78"/>
            </a:endParaRPr>
          </a:p>
          <a:p>
            <a:pPr indent="89535" algn="just" rtl="1">
              <a:lnSpc>
                <a:spcPct val="115000"/>
              </a:lnSpc>
              <a:spcAft>
                <a:spcPts val="0"/>
              </a:spcAft>
            </a:pPr>
            <a:r>
              <a:rPr lang="fa-IR" dirty="0" smtClean="0">
                <a:latin typeface="Times New Roman" panose="02020603050405020304" pitchFamily="18" charset="0"/>
                <a:ea typeface="Calibri" panose="020F0502020204030204" pitchFamily="34" charset="0"/>
                <a:cs typeface="B Lotus" panose="00000400000000000000" pitchFamily="2" charset="-78"/>
              </a:rPr>
              <a:t>.</a:t>
            </a:r>
            <a:endParaRPr lang="fa-IR" dirty="0">
              <a:latin typeface="Times New Roman" panose="02020603050405020304" pitchFamily="18" charset="0"/>
              <a:ea typeface="Calibri" panose="020F0502020204030204" pitchFamily="34" charset="0"/>
              <a:cs typeface="B Lotus" panose="00000400000000000000" pitchFamily="2" charset="-78"/>
            </a:endParaRPr>
          </a:p>
          <a:p>
            <a:pPr indent="89535" algn="just" rtl="1">
              <a:lnSpc>
                <a:spcPct val="115000"/>
              </a:lnSpc>
              <a:spcAft>
                <a:spcPts val="0"/>
              </a:spcAft>
            </a:pPr>
            <a:endParaRPr lang="fa-IR" dirty="0">
              <a:latin typeface="Times New Roman" panose="02020603050405020304" pitchFamily="18" charset="0"/>
              <a:ea typeface="Calibri" panose="020F0502020204030204" pitchFamily="34" charset="0"/>
              <a:cs typeface="B Lotus" panose="00000400000000000000" pitchFamily="2" charset="-78"/>
            </a:endParaRPr>
          </a:p>
        </p:txBody>
      </p:sp>
      <p:sp>
        <p:nvSpPr>
          <p:cNvPr id="5" name="Rectangle 4"/>
          <p:cNvSpPr>
            <a:spLocks noChangeArrowheads="1"/>
          </p:cNvSpPr>
          <p:nvPr/>
        </p:nvSpPr>
        <p:spPr bwMode="auto">
          <a:xfrm>
            <a:off x="7187289" y="332656"/>
            <a:ext cx="125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smtClean="0">
                <a:solidFill>
                  <a:schemeClr val="accent1"/>
                </a:solidFill>
                <a:latin typeface="Century Gothic" panose="020B0502020202020204" pitchFamily="34" charset="0"/>
                <a:cs typeface="B Titr" panose="00000700000000000000" pitchFamily="2" charset="-78"/>
              </a:rPr>
              <a:t>پیشنهادها </a:t>
            </a:r>
            <a:endParaRPr lang="fa-IR" altLang="en-US" sz="2400" b="1" dirty="0">
              <a:solidFill>
                <a:schemeClr val="accent1"/>
              </a:solidFill>
              <a:latin typeface="Century Gothic" panose="020B0502020202020204" pitchFamily="34" charset="0"/>
              <a:cs typeface="B Titr" panose="00000700000000000000" pitchFamily="2" charset="-78"/>
            </a:endParaRPr>
          </a:p>
        </p:txBody>
      </p:sp>
    </p:spTree>
    <p:extLst>
      <p:ext uri="{BB962C8B-B14F-4D97-AF65-F5344CB8AC3E}">
        <p14:creationId xmlns:p14="http://schemas.microsoft.com/office/powerpoint/2010/main" val="249757189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9592" y="332656"/>
            <a:ext cx="7488832" cy="5509200"/>
          </a:xfrm>
          <a:prstGeom prst="rect">
            <a:avLst/>
          </a:prstGeom>
        </p:spPr>
        <p:txBody>
          <a:bodyPr wrap="square">
            <a:spAutoFit/>
          </a:bodyPr>
          <a:lstStyle/>
          <a:p>
            <a:pPr algn="just" rtl="1"/>
            <a:r>
              <a:rPr lang="fa-IR" sz="1600" dirty="0">
                <a:cs typeface="B Lotus" panose="00000400000000000000" pitchFamily="2" charset="-78"/>
              </a:rPr>
              <a:t>- نتایج فرضیه فرعی اول نشان داد سخت افزار و یادگیری سازمانی  گمرکات استان خراسان رضوی  به میزان 0.454 </a:t>
            </a:r>
            <a:r>
              <a:rPr lang="fa-IR" sz="1600" dirty="0" smtClean="0">
                <a:cs typeface="B Lotus" panose="00000400000000000000" pitchFamily="2" charset="-78"/>
              </a:rPr>
              <a:t>رابطه ای </a:t>
            </a:r>
            <a:r>
              <a:rPr lang="fa-IR" sz="1600" dirty="0">
                <a:cs typeface="B Lotus" panose="00000400000000000000" pitchFamily="2" charset="-78"/>
              </a:rPr>
              <a:t>مثبت و </a:t>
            </a:r>
            <a:r>
              <a:rPr lang="fa-IR" sz="1600" dirty="0" smtClean="0">
                <a:cs typeface="B Lotus" panose="00000400000000000000" pitchFamily="2" charset="-78"/>
              </a:rPr>
              <a:t>معنی دار </a:t>
            </a:r>
            <a:r>
              <a:rPr lang="fa-IR" sz="1600" dirty="0">
                <a:cs typeface="B Lotus" panose="00000400000000000000" pitchFamily="2" charset="-78"/>
              </a:rPr>
              <a:t>دارند با توجه به نتایج ضریب همبستگی  فرضیه فرعی اول  و یافته های سروش و صالح اردستانی به مدیران سازمان پیشنهاد می شود در استقرار و پشتیبانی هر گونه سخت افزار و تجهیز کردن سازمان با فناوری های  جدید حرکت کرده و با تهیه سخت افزار موردنیاز( کامپیوتر، چاپگر، اسکنر و...) کارکنان را در مسیر یادگیری سازمانی قرار دهند.</a:t>
            </a:r>
          </a:p>
          <a:p>
            <a:pPr algn="just" rtl="1"/>
            <a:r>
              <a:rPr lang="fa-IR" sz="1600" dirty="0">
                <a:cs typeface="B Lotus" panose="00000400000000000000" pitchFamily="2" charset="-78"/>
              </a:rPr>
              <a:t>4- نتایج فرضیه فرعی دوم نشان داد نرم افزار و یادگیری سازمانی  گمرکات استان خراسان رضوی  به میزان </a:t>
            </a:r>
            <a:r>
              <a:rPr lang="fa-IR" sz="1600" dirty="0" smtClean="0">
                <a:cs typeface="B Lotus" panose="00000400000000000000" pitchFamily="2" charset="-78"/>
              </a:rPr>
              <a:t>0.494رابطه ای </a:t>
            </a:r>
            <a:r>
              <a:rPr lang="fa-IR" sz="1600" dirty="0">
                <a:cs typeface="B Lotus" panose="00000400000000000000" pitchFamily="2" charset="-78"/>
              </a:rPr>
              <a:t>مثبت و </a:t>
            </a:r>
            <a:r>
              <a:rPr lang="fa-IR" sz="1600" dirty="0" smtClean="0">
                <a:cs typeface="B Lotus" panose="00000400000000000000" pitchFamily="2" charset="-78"/>
              </a:rPr>
              <a:t>معنی دار </a:t>
            </a:r>
            <a:r>
              <a:rPr lang="fa-IR" sz="1600" dirty="0">
                <a:cs typeface="B Lotus" panose="00000400000000000000" pitchFamily="2" charset="-78"/>
              </a:rPr>
              <a:t>دارند با توجه به نتایج  ضریب همبستگی فرضیه فرعی دوم </a:t>
            </a:r>
            <a:r>
              <a:rPr lang="fa-IR" sz="1600" dirty="0" smtClean="0">
                <a:cs typeface="B Lotus" panose="00000400000000000000" pitchFamily="2" charset="-78"/>
              </a:rPr>
              <a:t>به </a:t>
            </a:r>
            <a:r>
              <a:rPr lang="fa-IR" sz="1600" dirty="0">
                <a:cs typeface="B Lotus" panose="00000400000000000000" pitchFamily="2" charset="-78"/>
              </a:rPr>
              <a:t>مدیران و کارکنان گمرکات استان خراسان رضوی به مدیران پیشنهاد می شود رضایت کارکنان را در رابطه با نرم افزارها فراهم کنند و به پشتیبانی و تولید توسعه نرم افزاری در حد مطلوب بپردازند و در یک پارچه سازی نرم افزارها کوشا باشند . تا زمینه انتقال دانش و فضای باز آزمایشگری را فراهم آورند.</a:t>
            </a:r>
          </a:p>
          <a:p>
            <a:pPr algn="just" rtl="1"/>
            <a:endParaRPr lang="fa-IR" sz="1600" dirty="0">
              <a:cs typeface="B Lotus" panose="00000400000000000000" pitchFamily="2" charset="-78"/>
            </a:endParaRPr>
          </a:p>
          <a:p>
            <a:pPr algn="just" rtl="1"/>
            <a:r>
              <a:rPr lang="fa-IR" sz="1600" dirty="0">
                <a:cs typeface="B Lotus" panose="00000400000000000000" pitchFamily="2" charset="-78"/>
              </a:rPr>
              <a:t>5- نتایج فرضیه فرعی سوم نشان داد پایگاه اطلاعات و یادگیری سازمانی  گمرکات استان خراسان رضوی به میزان </a:t>
            </a:r>
            <a:r>
              <a:rPr lang="fa-IR" sz="1600" dirty="0" smtClean="0">
                <a:cs typeface="B Lotus" panose="00000400000000000000" pitchFamily="2" charset="-78"/>
              </a:rPr>
              <a:t>0.431رابطه ای </a:t>
            </a:r>
            <a:r>
              <a:rPr lang="fa-IR" sz="1600" dirty="0">
                <a:cs typeface="B Lotus" panose="00000400000000000000" pitchFamily="2" charset="-78"/>
              </a:rPr>
              <a:t>مثبت و </a:t>
            </a:r>
            <a:r>
              <a:rPr lang="fa-IR" sz="1600" dirty="0" smtClean="0">
                <a:cs typeface="B Lotus" panose="00000400000000000000" pitchFamily="2" charset="-78"/>
              </a:rPr>
              <a:t>معنی دار </a:t>
            </a:r>
            <a:r>
              <a:rPr lang="fa-IR" sz="1600" dirty="0">
                <a:cs typeface="B Lotus" panose="00000400000000000000" pitchFamily="2" charset="-78"/>
              </a:rPr>
              <a:t>دارند با توجه به نتایج ضریب همبستگی فرضیه </a:t>
            </a:r>
            <a:r>
              <a:rPr lang="fa-IR" sz="1600" dirty="0" smtClean="0">
                <a:cs typeface="B Lotus" panose="00000400000000000000" pitchFamily="2" charset="-78"/>
              </a:rPr>
              <a:t>فرعی به </a:t>
            </a:r>
            <a:r>
              <a:rPr lang="fa-IR" sz="1600" dirty="0">
                <a:cs typeface="B Lotus" panose="00000400000000000000" pitchFamily="2" charset="-78"/>
              </a:rPr>
              <a:t>مدیران و کارکنان گمرکات استان خراسان رضوی  پیشنهاد می شود که با شفاف سازی بانکهای اطلاعاتی و بروز رسانی آنها از افزونگی و دوباره کاری بین واحدها جلوگیری کنند. و با ایجاد امنیت اطلاعات سرعت دسترسی را به امکانات را فراهم آورند وبا استاندارد سازی مستندات مورد نیاز سازمان اشتراک گذاری را در حد مطلوب قرار دهند تا اطلاع افراد نسبت به اهداف افزایش یافته و ارتباط موثرو خلاقانه شکل گیرد .</a:t>
            </a:r>
          </a:p>
          <a:p>
            <a:pPr algn="just" rtl="1"/>
            <a:r>
              <a:rPr lang="fa-IR" sz="1600" dirty="0">
                <a:cs typeface="B Lotus" panose="00000400000000000000" pitchFamily="2" charset="-78"/>
              </a:rPr>
              <a:t>6- نتایج فرضیه فرعی چهارم نشان داد بین رویه ها  و یادگیری سازمانی  گمرکات استان خراسان رضوی به میزان 0.499 </a:t>
            </a:r>
            <a:r>
              <a:rPr lang="fa-IR" sz="1600" dirty="0" smtClean="0">
                <a:cs typeface="B Lotus" panose="00000400000000000000" pitchFamily="2" charset="-78"/>
              </a:rPr>
              <a:t>رابطه ای </a:t>
            </a:r>
            <a:r>
              <a:rPr lang="fa-IR" sz="1600" dirty="0">
                <a:cs typeface="B Lotus" panose="00000400000000000000" pitchFamily="2" charset="-78"/>
              </a:rPr>
              <a:t>مثبت و </a:t>
            </a:r>
            <a:r>
              <a:rPr lang="fa-IR" sz="1600" dirty="0" smtClean="0">
                <a:cs typeface="B Lotus" panose="00000400000000000000" pitchFamily="2" charset="-78"/>
              </a:rPr>
              <a:t>معنی دار </a:t>
            </a:r>
            <a:r>
              <a:rPr lang="fa-IR" sz="1600" dirty="0">
                <a:cs typeface="B Lotus" panose="00000400000000000000" pitchFamily="2" charset="-78"/>
              </a:rPr>
              <a:t>دارند با توجه به نتایج  ضریب همبستگی پیرسون فرضیه فرعی </a:t>
            </a:r>
            <a:r>
              <a:rPr lang="fa-IR" sz="1600" dirty="0" smtClean="0">
                <a:cs typeface="B Lotus" panose="00000400000000000000" pitchFamily="2" charset="-78"/>
              </a:rPr>
              <a:t>به </a:t>
            </a:r>
            <a:r>
              <a:rPr lang="fa-IR" sz="1600" dirty="0">
                <a:cs typeface="B Lotus" panose="00000400000000000000" pitchFamily="2" charset="-78"/>
              </a:rPr>
              <a:t>مدیران و کارکنان گمرکات استان خراسان رضوی پیشنهاد می شود در حد مطلوب از فرایندهای استاندارد وساختاریافته در سازمان استفاده شود و با بکارگیری </a:t>
            </a:r>
            <a:r>
              <a:rPr lang="en-US" sz="1600" dirty="0">
                <a:cs typeface="B Lotus" panose="00000400000000000000" pitchFamily="2" charset="-78"/>
              </a:rPr>
              <a:t>IT </a:t>
            </a:r>
            <a:r>
              <a:rPr lang="fa-IR" sz="1600" dirty="0">
                <a:cs typeface="B Lotus" panose="00000400000000000000" pitchFamily="2" charset="-78"/>
              </a:rPr>
              <a:t>در سازمان کارایی و تصمیم گیری مناسب در آن به صوتر قابل توجهی افزایش دهند و فرانیدها را در سازمان بصورت هدفمند و بهینه سازی کنند تا تعهد مدیریتی افزایش یافته و در جهت توسعه دانش گام بردارند.</a:t>
            </a:r>
          </a:p>
        </p:txBody>
      </p:sp>
    </p:spTree>
    <p:extLst>
      <p:ext uri="{BB962C8B-B14F-4D97-AF65-F5344CB8AC3E}">
        <p14:creationId xmlns:p14="http://schemas.microsoft.com/office/powerpoint/2010/main" val="4154554458"/>
      </p:ext>
    </p:ext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1560" y="620688"/>
            <a:ext cx="8280920" cy="5016758"/>
          </a:xfrm>
          <a:prstGeom prst="rect">
            <a:avLst/>
          </a:prstGeom>
        </p:spPr>
        <p:txBody>
          <a:bodyPr wrap="square">
            <a:spAutoFit/>
          </a:bodyPr>
          <a:lstStyle/>
          <a:p>
            <a:pPr algn="just" rtl="1"/>
            <a:r>
              <a:rPr lang="fa-IR" sz="1600" dirty="0">
                <a:cs typeface="B Lotus" panose="00000400000000000000" pitchFamily="2" charset="-78"/>
              </a:rPr>
              <a:t>7- نتایج فرضیه فرعی پنجم نشان داد بین نیروی انسانی  و یادگیری سازمانی  گمرکات استان خراسان رضوی به میزان 0.507 </a:t>
            </a:r>
            <a:r>
              <a:rPr lang="fa-IR" sz="1600" dirty="0" smtClean="0">
                <a:cs typeface="B Lotus" panose="00000400000000000000" pitchFamily="2" charset="-78"/>
              </a:rPr>
              <a:t>رابطه ای </a:t>
            </a:r>
            <a:r>
              <a:rPr lang="fa-IR" sz="1600" dirty="0">
                <a:cs typeface="B Lotus" panose="00000400000000000000" pitchFamily="2" charset="-78"/>
              </a:rPr>
              <a:t>مثبت و </a:t>
            </a:r>
            <a:r>
              <a:rPr lang="fa-IR" sz="1600" dirty="0" smtClean="0">
                <a:cs typeface="B Lotus" panose="00000400000000000000" pitchFamily="2" charset="-78"/>
              </a:rPr>
              <a:t>معنی دار </a:t>
            </a:r>
            <a:r>
              <a:rPr lang="fa-IR" sz="1600" dirty="0">
                <a:cs typeface="B Lotus" panose="00000400000000000000" pitchFamily="2" charset="-78"/>
              </a:rPr>
              <a:t>دارند با توجه به نتایج ضریب همبستگی پیرسون فرضیه فرعی پنجم  و پژوهش و یافته های صالح اردستانی و حاج مال میرزایی و همکاران به مدیران و کارکنان گمرکات استان خراسان رضوی پیشنهاد می‌شود به موارد زیر توجه داشته باشند:</a:t>
            </a:r>
          </a:p>
          <a:p>
            <a:pPr algn="just" rtl="1"/>
            <a:r>
              <a:rPr lang="fa-IR" sz="1600" dirty="0">
                <a:cs typeface="B Lotus" panose="00000400000000000000" pitchFamily="2" charset="-78"/>
              </a:rPr>
              <a:t>به آموزش های لازم در ارتباط با </a:t>
            </a:r>
            <a:r>
              <a:rPr lang="en-US" sz="1600" dirty="0">
                <a:cs typeface="B Lotus" panose="00000400000000000000" pitchFamily="2" charset="-78"/>
              </a:rPr>
              <a:t>IT  </a:t>
            </a:r>
            <a:r>
              <a:rPr lang="fa-IR" sz="1600" dirty="0">
                <a:cs typeface="B Lotus" panose="00000400000000000000" pitchFamily="2" charset="-78"/>
              </a:rPr>
              <a:t>به پرسنل پرداخته و بکاگری نیروی کافی متخصص و ماهر </a:t>
            </a:r>
            <a:r>
              <a:rPr lang="en-US" sz="1600" dirty="0">
                <a:cs typeface="B Lotus" panose="00000400000000000000" pitchFamily="2" charset="-78"/>
              </a:rPr>
              <a:t>IT  </a:t>
            </a:r>
            <a:r>
              <a:rPr lang="fa-IR" sz="1600" dirty="0">
                <a:cs typeface="B Lotus" panose="00000400000000000000" pitchFamily="2" charset="-78"/>
              </a:rPr>
              <a:t>در سازمان فضای باز آزمایشگری را فراهم آورند و از مشاورین </a:t>
            </a:r>
            <a:r>
              <a:rPr lang="en-US" sz="1600" dirty="0">
                <a:cs typeface="B Lotus" panose="00000400000000000000" pitchFamily="2" charset="-78"/>
              </a:rPr>
              <a:t>IT </a:t>
            </a:r>
            <a:r>
              <a:rPr lang="fa-IR" sz="1600" dirty="0">
                <a:cs typeface="B Lotus" panose="00000400000000000000" pitchFamily="2" charset="-78"/>
              </a:rPr>
              <a:t>کمک گرفته و پرسنل را با فرایندهای کاری آشنا کنند. و با بالا بردن روحیه تیمی و مشارکتی پرسنل ،سطح فرهنگی گرایش به </a:t>
            </a:r>
            <a:r>
              <a:rPr lang="en-US" sz="1600" dirty="0">
                <a:cs typeface="B Lotus" panose="00000400000000000000" pitchFamily="2" charset="-78"/>
              </a:rPr>
              <a:t>IT </a:t>
            </a:r>
            <a:r>
              <a:rPr lang="fa-IR" sz="1600" dirty="0">
                <a:cs typeface="B Lotus" panose="00000400000000000000" pitchFamily="2" charset="-78"/>
              </a:rPr>
              <a:t>را بالا برده و پرسنل را از نتایج بکارگیری </a:t>
            </a:r>
            <a:r>
              <a:rPr lang="en-US" sz="1600" dirty="0">
                <a:cs typeface="B Lotus" panose="00000400000000000000" pitchFamily="2" charset="-78"/>
              </a:rPr>
              <a:t>IT </a:t>
            </a:r>
            <a:r>
              <a:rPr lang="fa-IR" sz="1600" dirty="0">
                <a:cs typeface="B Lotus" panose="00000400000000000000" pitchFamily="2" charset="-78"/>
              </a:rPr>
              <a:t>آگاه سازند.</a:t>
            </a:r>
          </a:p>
          <a:p>
            <a:pPr algn="just" rtl="1"/>
            <a:r>
              <a:rPr lang="fa-IR" sz="1600" dirty="0">
                <a:cs typeface="B Lotus" panose="00000400000000000000" pitchFamily="2" charset="-78"/>
              </a:rPr>
              <a:t>8- نتایج فرضیه فرعی ششم نشان داد  خلق دانش رابطه بین مدیریت سیستم های اطلاعاتی و یادگیری سازمانی  را  به میزان 0.520 میانجی می‌کند. با توجه به نتایج  فرضیه </a:t>
            </a:r>
            <a:r>
              <a:rPr lang="fa-IR" sz="1600" dirty="0" smtClean="0">
                <a:cs typeface="B Lotus" panose="00000400000000000000" pitchFamily="2" charset="-78"/>
              </a:rPr>
              <a:t>فرعی به </a:t>
            </a:r>
            <a:r>
              <a:rPr lang="fa-IR" sz="1600" dirty="0">
                <a:cs typeface="B Lotus" panose="00000400000000000000" pitchFamily="2" charset="-78"/>
              </a:rPr>
              <a:t>مدیران و کارکنان گمرکات استان خراسان رضوی پیشنهاد می‌شود به کارکنان پیشنهاد می شود برای تولید دانش و ایده های جدید سازمان ارزش قائل شده و با فضا سازی و میدان دادن به افراد به نظر و ایده های آنها را در جهت توسعه سازمان اهمیت دهیم و با ایجاد گستر مناسب و سازوکارهای مناسب و ساز و کارهای مشخص در جهت تبدیل دانش فنی سازمان بر دانش مورد استفاده و اشکار گام برداریم و به کار گیری سیتم های اطلاعاتی در افزایش و سرعت که دانش سازمان اقدام نماییم.</a:t>
            </a:r>
          </a:p>
          <a:p>
            <a:pPr algn="just" rtl="1"/>
            <a:r>
              <a:rPr lang="fa-IR" sz="1600" dirty="0">
                <a:cs typeface="B Lotus" panose="00000400000000000000" pitchFamily="2" charset="-78"/>
              </a:rPr>
              <a:t> 9- نتایج فرضیه فرعی هفتم نشان داد  تسهیم دانش  رابطه بین مدیریت سیستم های اطلاعاتی و یادگیری سازمانی  را  به میزان 0.529میانجی گری می‌کند. با توجه به نتایج فرضیه فرعی </a:t>
            </a:r>
            <a:r>
              <a:rPr lang="fa-IR" sz="1600" dirty="0" smtClean="0">
                <a:cs typeface="B Lotus" panose="00000400000000000000" pitchFamily="2" charset="-78"/>
              </a:rPr>
              <a:t>به </a:t>
            </a:r>
            <a:r>
              <a:rPr lang="fa-IR" sz="1600" dirty="0">
                <a:cs typeface="B Lotus" panose="00000400000000000000" pitchFamily="2" charset="-78"/>
              </a:rPr>
              <a:t>مدیران و کارکنان گمرکات استان خراسان رضوی   پیشنهاد می‌شود به موارد زیر توجه داشته باشند</a:t>
            </a:r>
            <a:r>
              <a:rPr lang="fa-IR" sz="1600" dirty="0" smtClean="0">
                <a:cs typeface="B Lotus" panose="00000400000000000000" pitchFamily="2" charset="-78"/>
              </a:rPr>
              <a:t>:</a:t>
            </a:r>
          </a:p>
          <a:p>
            <a:pPr algn="just" rtl="1"/>
            <a:r>
              <a:rPr lang="fa-IR" sz="1600" dirty="0">
                <a:cs typeface="B Lotus" panose="00000400000000000000" pitchFamily="2" charset="-78"/>
              </a:rPr>
              <a:t>با توجه به رابطه مثبت ارزیابی شده نقش میانجی تسهیم دانش ؛ با بستر سازی و تشویق کارکنان در انتقال تجربه افراد با همکاری و با رواج کار تیمی و گسترش روح جمعی سازمان و برگزاری جلسات و منظم و مستمر برای تبادل اطلاعات میان کارکنان و مسئولین گام برداشته تا هم جهت با افزایسش دانش سازمانی در یادگیری سازمان با کمک سیستم های اطلاعات مدیریت یادگیری سازمان را افزایش دهیم </a:t>
            </a:r>
            <a:r>
              <a:rPr lang="fa-IR" sz="1600" dirty="0" smtClean="0">
                <a:cs typeface="B Lotus" panose="00000400000000000000" pitchFamily="2" charset="-78"/>
              </a:rPr>
              <a:t>.</a:t>
            </a:r>
            <a:endParaRPr lang="fa-IR" sz="1600" dirty="0">
              <a:cs typeface="B Lotus" panose="00000400000000000000" pitchFamily="2" charset="-78"/>
            </a:endParaRPr>
          </a:p>
          <a:p>
            <a:pPr algn="just" rtl="1"/>
            <a:endParaRPr lang="fa-IR" sz="1600" dirty="0">
              <a:cs typeface="B Lotus" panose="00000400000000000000" pitchFamily="2" charset="-78"/>
            </a:endParaRPr>
          </a:p>
        </p:txBody>
      </p:sp>
    </p:spTree>
    <p:extLst>
      <p:ext uri="{BB962C8B-B14F-4D97-AF65-F5344CB8AC3E}">
        <p14:creationId xmlns:p14="http://schemas.microsoft.com/office/powerpoint/2010/main" val="2493095516"/>
      </p:ext>
    </p:extLst>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980728"/>
            <a:ext cx="8136904" cy="4031873"/>
          </a:xfrm>
          <a:prstGeom prst="rect">
            <a:avLst/>
          </a:prstGeom>
        </p:spPr>
        <p:txBody>
          <a:bodyPr wrap="square">
            <a:spAutoFit/>
          </a:bodyPr>
          <a:lstStyle/>
          <a:p>
            <a:pPr algn="just" rtl="1"/>
            <a:r>
              <a:rPr lang="fa-IR" sz="1600" dirty="0" smtClean="0">
                <a:cs typeface="B Lotus" panose="00000400000000000000" pitchFamily="2" charset="-78"/>
              </a:rPr>
              <a:t>10- </a:t>
            </a:r>
            <a:r>
              <a:rPr lang="fa-IR" sz="1600" dirty="0">
                <a:cs typeface="B Lotus" panose="00000400000000000000" pitchFamily="2" charset="-78"/>
              </a:rPr>
              <a:t>نتایج فرضیه فرعی هشتم نشان داد  به کارگیری دانش رابطه بین مدیریت سیستم های اطلاعاتی و یادگیری سازمانی  را  به میزان 0.530 میانجی گری می‌کند. با توجه به نتایج فرضیه فرعی هشتم </a:t>
            </a:r>
            <a:r>
              <a:rPr lang="fa-IR" sz="1600" dirty="0" smtClean="0">
                <a:cs typeface="B Lotus" panose="00000400000000000000" pitchFamily="2" charset="-78"/>
              </a:rPr>
              <a:t>به </a:t>
            </a:r>
            <a:r>
              <a:rPr lang="fa-IR" sz="1600" dirty="0">
                <a:cs typeface="B Lotus" panose="00000400000000000000" pitchFamily="2" charset="-78"/>
              </a:rPr>
              <a:t>مدیران و کارکنان گمرکات استان خراسان رضوی پیشنهاد می‌شود به موارد زیر توجه داشته باشند:</a:t>
            </a:r>
          </a:p>
          <a:p>
            <a:pPr algn="just" rtl="1"/>
            <a:r>
              <a:rPr lang="fa-IR" sz="1600" dirty="0">
                <a:cs typeface="B Lotus" panose="00000400000000000000" pitchFamily="2" charset="-78"/>
              </a:rPr>
              <a:t>با توجه به اینکه فرایند و چرخه اصلی مدیریت دانش در تمامی مدلهای معتبر و کاربردی کشف دانش، اکتساب دانش، تدوین و توسعه دانش ، اشتراک دانش، مراقبت دانش، ذخیره سازی دانش، ارزیابی دانش و نهایتا بکارگیری دانش تاکید نموده اند توقف خاصی در هیچ زمانی برای این اقدامات وجود ندارد لذا دانش بایستی قابلیت بهره برداری داشته باشد و در سطح سازمان بکارگرفته شود. ازینرو به سازمانها پیشنهاد میشود استفاده از دانش بایستی از طریق زیرساختهای مناسب و در قالبهای گروه ها و افراد در محیط کار افزایش داده شود. استفاده از دانش بایستی به عنوان فاز اجرایی در فرایند مدیریت دانش دیده شود دراین مرحله است که دانش در قالب نتایج بسیار محکم منتقل و جابجا می شود </a:t>
            </a:r>
            <a:endParaRPr lang="fa-IR" sz="1600" dirty="0" smtClean="0">
              <a:cs typeface="B Lotus" panose="00000400000000000000" pitchFamily="2" charset="-78"/>
            </a:endParaRPr>
          </a:p>
          <a:p>
            <a:pPr algn="just" rtl="1"/>
            <a:r>
              <a:rPr lang="fa-IR" sz="1600" dirty="0" smtClean="0">
                <a:cs typeface="B Lotus" panose="00000400000000000000" pitchFamily="2" charset="-78"/>
              </a:rPr>
              <a:t>11- </a:t>
            </a:r>
            <a:r>
              <a:rPr lang="fa-IR" sz="1600" dirty="0">
                <a:cs typeface="B Lotus" panose="00000400000000000000" pitchFamily="2" charset="-78"/>
              </a:rPr>
              <a:t>نتایج فرضیه فرعی نهم نشان داد   ذخیره سازی دانش رابطه بین مدیریت سیستم های اطلاعاتی و یادگیری سازمانی  را به میزان 0.556 میانجی گری می‌کند. با توجه به نتایج فرضیه فرعی هشتم </a:t>
            </a:r>
            <a:r>
              <a:rPr lang="fa-IR" sz="1600" dirty="0" smtClean="0">
                <a:cs typeface="B Lotus" panose="00000400000000000000" pitchFamily="2" charset="-78"/>
              </a:rPr>
              <a:t>به </a:t>
            </a:r>
            <a:r>
              <a:rPr lang="fa-IR" sz="1600" dirty="0">
                <a:cs typeface="B Lotus" panose="00000400000000000000" pitchFamily="2" charset="-78"/>
              </a:rPr>
              <a:t>مدیران و کارکنان گمرکات استان خراسان رضوی پیشنهاد می‌شود در ثبت نگهداری دانش سازمان و تجارب ارزنده  پژوهش های واحد توسعه سازمان کوشا باشند. و با بکارگیری ودردسترس قرار دادن آنها و با  مستندسازی اطلاعات مربوط  به پژوش ها از طریق حافظه های الکترونیکی قابل دسترسی کرده و با  مستندسازی و نگهداری نتایج موفقیت ها ی مهم یا شکست ها ،تجارب سازمان اضافه کند و با ایجاد  ساز وکارهایی  برای به روز کردن دانشهای  کسب شده سازمان با متدهای جدید و توجه به نیازهای جدید سازمان در جهت افزایش دانش سازمان با استفاده از تکنولوژی های سخت افزاری ونرم افزاری و کاربردی کردن پایگاه اطلاعات سبب افزایش یادگیری سازمانی شوند.</a:t>
            </a:r>
            <a:endParaRPr lang="en-US" sz="1600" dirty="0">
              <a:cs typeface="B Lotus" panose="00000400000000000000" pitchFamily="2" charset="-78"/>
            </a:endParaRPr>
          </a:p>
        </p:txBody>
      </p:sp>
    </p:spTree>
    <p:extLst>
      <p:ext uri="{BB962C8B-B14F-4D97-AF65-F5344CB8AC3E}">
        <p14:creationId xmlns:p14="http://schemas.microsoft.com/office/powerpoint/2010/main" val="4014062491"/>
      </p:ext>
    </p:extLst>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9552" y="1412776"/>
            <a:ext cx="8208962" cy="334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2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به محققاني که قصد دارند در آينده درباره اين موضوع و يا موضوعات مشابه تحقیق انجام دهند، پيشنهاد می‌شود موارد مطرح شده زیر را مدنظر قرار دهند :</a:t>
            </a:r>
          </a:p>
          <a:p>
            <a:pPr algn="just" rtl="1">
              <a:lnSpc>
                <a:spcPct val="2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بررسی رابطه  سیستم  های  اطلاعاتی  تحت  وب  بر  یادگیری سازمانی با  نقش  واسط  مدیریت  دانش  </a:t>
            </a:r>
          </a:p>
          <a:p>
            <a:pPr algn="just" rtl="1">
              <a:lnSpc>
                <a:spcPct val="2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شناسایی  پیش  ایند های  یادگیری سازمانی </a:t>
            </a:r>
          </a:p>
          <a:p>
            <a:pPr algn="just" rtl="1">
              <a:lnSpc>
                <a:spcPct val="2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بررسی  امکان  سنجی  پیاده  سازی  یادگیری  دانش  بر  اساس  مدل  تحقیق  .</a:t>
            </a:r>
          </a:p>
          <a:p>
            <a:pPr algn="just" rtl="1">
              <a:lnSpc>
                <a:spcPct val="2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بررسی  رابطه  تسهیم دانش  بر  یادگیری  دانش  با  نقش  میانجی  سیستم های  اطلاعات  مدیریت  .</a:t>
            </a:r>
          </a:p>
        </p:txBody>
      </p:sp>
      <p:sp>
        <p:nvSpPr>
          <p:cNvPr id="3" name="Rectangle 2"/>
          <p:cNvSpPr>
            <a:spLocks noChangeArrowheads="1"/>
          </p:cNvSpPr>
          <p:nvPr/>
        </p:nvSpPr>
        <p:spPr bwMode="auto">
          <a:xfrm>
            <a:off x="5823134" y="332656"/>
            <a:ext cx="2621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پيشنهاد به محققين آتي</a:t>
            </a:r>
          </a:p>
        </p:txBody>
      </p:sp>
    </p:spTree>
    <p:extLst>
      <p:ext uri="{BB962C8B-B14F-4D97-AF65-F5344CB8AC3E}">
        <p14:creationId xmlns:p14="http://schemas.microsoft.com/office/powerpoint/2010/main" val="30854162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3568" y="1124744"/>
            <a:ext cx="820896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just" rtl="1">
              <a:lnSpc>
                <a:spcPct val="1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بلاشک متغیرهای دیگری چون سبک مدیریت ، میزان نوآوری، و ... برمتغیرهای این تحقیق موثر هستند که همه آنها توسط محقق سنجیده نشده است .</a:t>
            </a:r>
          </a:p>
          <a:p>
            <a:pPr algn="just" rtl="1">
              <a:lnSpc>
                <a:spcPct val="100000"/>
              </a:lnSpc>
              <a:spcBef>
                <a:spcPct val="0"/>
              </a:spcBef>
              <a:buClrTx/>
              <a:buFontTx/>
              <a:buNone/>
            </a:pPr>
            <a:r>
              <a:rPr lang="fa-IR" altLang="en-US" sz="18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rPr>
              <a:t>تحقیق از نظر زمان ومکان محدود به زمان و سازمان مورد نظربوده لذا تعمیم نتایج آن به دیگر سازمانهاوسایر زمانها باید با احتیاط صورت پذیرد</a:t>
            </a:r>
            <a:r>
              <a:rPr lang="fa-IR" altLang="en-US" sz="1800" dirty="0" smtClean="0">
                <a:solidFill>
                  <a:prstClr val="black"/>
                </a:solidFill>
                <a:latin typeface="Times New Roman" panose="02020603050405020304" pitchFamily="18" charset="0"/>
                <a:ea typeface="Times New Roman" panose="02020603050405020304" pitchFamily="18" charset="0"/>
                <a:cs typeface="B Lotus" panose="00000400000000000000" pitchFamily="2" charset="-78"/>
              </a:rPr>
              <a:t>.</a:t>
            </a:r>
          </a:p>
          <a:p>
            <a:pPr algn="just" rtl="1">
              <a:lnSpc>
                <a:spcPct val="100000"/>
              </a:lnSpc>
              <a:spcBef>
                <a:spcPct val="0"/>
              </a:spcBef>
              <a:buClrTx/>
              <a:buFontTx/>
              <a:buNone/>
            </a:pPr>
            <a:endParaRPr lang="fa-IR" altLang="en-US" dirty="0">
              <a:solidFill>
                <a:prstClr val="black"/>
              </a:solidFill>
              <a:latin typeface="Times New Roman" panose="02020603050405020304" pitchFamily="18" charset="0"/>
              <a:ea typeface="Times New Roman" panose="02020603050405020304" pitchFamily="18" charset="0"/>
              <a:cs typeface="B Lotus" panose="00000400000000000000" pitchFamily="2" charset="-78"/>
            </a:endParaRPr>
          </a:p>
          <a:p>
            <a:pPr algn="just" rtl="1">
              <a:lnSpc>
                <a:spcPct val="100000"/>
              </a:lnSpc>
              <a:spcBef>
                <a:spcPct val="0"/>
              </a:spcBef>
              <a:buClrTx/>
              <a:buFontTx/>
              <a:buNone/>
            </a:pPr>
            <a:endParaRPr lang="fa-IR" altLang="en-US" dirty="0">
              <a:solidFill>
                <a:prstClr val="black"/>
              </a:solidFill>
              <a:latin typeface="Times New Roman" panose="02020603050405020304" pitchFamily="18" charset="0"/>
              <a:ea typeface="Times New Roman" panose="02020603050405020304" pitchFamily="18" charset="0"/>
              <a:cs typeface="B Lotus" panose="00000400000000000000" pitchFamily="2" charset="-78"/>
            </a:endParaRPr>
          </a:p>
          <a:p>
            <a:pPr algn="just" rtl="1">
              <a:lnSpc>
                <a:spcPct val="100000"/>
              </a:lnSpc>
              <a:spcBef>
                <a:spcPct val="0"/>
              </a:spcBef>
              <a:buClrTx/>
              <a:buFontTx/>
              <a:buNone/>
            </a:pPr>
            <a:endParaRPr lang="fa-IR" altLang="en-US" dirty="0">
              <a:solidFill>
                <a:prstClr val="black"/>
              </a:solidFill>
              <a:latin typeface="Times New Roman" panose="02020603050405020304" pitchFamily="18" charset="0"/>
              <a:ea typeface="Times New Roman" panose="02020603050405020304" pitchFamily="18" charset="0"/>
              <a:cs typeface="B Lotus" panose="00000400000000000000" pitchFamily="2" charset="-78"/>
            </a:endParaRPr>
          </a:p>
        </p:txBody>
      </p:sp>
      <p:sp>
        <p:nvSpPr>
          <p:cNvPr id="3" name="Rectangle 2"/>
          <p:cNvSpPr/>
          <p:nvPr/>
        </p:nvSpPr>
        <p:spPr>
          <a:xfrm>
            <a:off x="6701108" y="190381"/>
            <a:ext cx="1923924" cy="577081"/>
          </a:xfrm>
          <a:prstGeom prst="rect">
            <a:avLst/>
          </a:prstGeom>
        </p:spPr>
        <p:txBody>
          <a:bodyPr wrap="none">
            <a:spAutoFit/>
          </a:bodyPr>
          <a:lstStyle/>
          <a:p>
            <a:pPr algn="just" rtl="1">
              <a:lnSpc>
                <a:spcPct val="200000"/>
              </a:lnSpc>
              <a:spcBef>
                <a:spcPct val="0"/>
              </a:spcBef>
              <a:spcAft>
                <a:spcPts val="800"/>
              </a:spcAft>
              <a:buClrTx/>
              <a:buFontTx/>
              <a:buNone/>
            </a:pPr>
            <a:r>
              <a:rPr lang="fa-IR" altLang="en-US" b="1" dirty="0">
                <a:solidFill>
                  <a:schemeClr val="accent1"/>
                </a:solidFill>
                <a:latin typeface="Tahoma" panose="020B0604030504040204" pitchFamily="34" charset="0"/>
                <a:cs typeface="B Titr" panose="00000700000000000000" pitchFamily="2" charset="-78"/>
              </a:rPr>
              <a:t>محدودیت های تحقیق</a:t>
            </a:r>
          </a:p>
        </p:txBody>
      </p:sp>
      <p:sp>
        <p:nvSpPr>
          <p:cNvPr id="4" name="Rectangle 3"/>
          <p:cNvSpPr/>
          <p:nvPr/>
        </p:nvSpPr>
        <p:spPr>
          <a:xfrm>
            <a:off x="6876256" y="2447908"/>
            <a:ext cx="1923924" cy="577081"/>
          </a:xfrm>
          <a:prstGeom prst="rect">
            <a:avLst/>
          </a:prstGeom>
        </p:spPr>
        <p:txBody>
          <a:bodyPr wrap="square">
            <a:spAutoFit/>
          </a:bodyPr>
          <a:lstStyle/>
          <a:p>
            <a:pPr algn="ctr" rtl="1">
              <a:lnSpc>
                <a:spcPct val="200000"/>
              </a:lnSpc>
              <a:spcBef>
                <a:spcPct val="0"/>
              </a:spcBef>
              <a:spcAft>
                <a:spcPts val="800"/>
              </a:spcAft>
              <a:buClrTx/>
              <a:buFontTx/>
              <a:buNone/>
            </a:pPr>
            <a:r>
              <a:rPr lang="fa-IR" altLang="en-US" b="1" dirty="0" smtClean="0">
                <a:solidFill>
                  <a:schemeClr val="accent1"/>
                </a:solidFill>
                <a:latin typeface="Tahoma" panose="020B0604030504040204" pitchFamily="34" charset="0"/>
                <a:cs typeface="B Titr" panose="00000700000000000000" pitchFamily="2" charset="-78"/>
              </a:rPr>
              <a:t>مشکلات  تحقیق</a:t>
            </a:r>
            <a:endParaRPr lang="fa-IR" altLang="en-US" b="1" dirty="0">
              <a:solidFill>
                <a:schemeClr val="accent1"/>
              </a:solidFill>
              <a:latin typeface="Tahoma" panose="020B0604030504040204" pitchFamily="34" charset="0"/>
              <a:cs typeface="B Titr" panose="00000700000000000000" pitchFamily="2" charset="-78"/>
            </a:endParaRPr>
          </a:p>
        </p:txBody>
      </p:sp>
      <p:sp>
        <p:nvSpPr>
          <p:cNvPr id="5" name="Rectangle 4"/>
          <p:cNvSpPr/>
          <p:nvPr/>
        </p:nvSpPr>
        <p:spPr>
          <a:xfrm>
            <a:off x="827584" y="3193991"/>
            <a:ext cx="7972596" cy="2308324"/>
          </a:xfrm>
          <a:prstGeom prst="rect">
            <a:avLst/>
          </a:prstGeom>
        </p:spPr>
        <p:txBody>
          <a:bodyPr wrap="square">
            <a:spAutoFit/>
          </a:bodyPr>
          <a:lstStyle/>
          <a:p>
            <a:pPr indent="89535" algn="just" rtl="1">
              <a:spcAft>
                <a:spcPts val="0"/>
              </a:spcAft>
            </a:pPr>
            <a:r>
              <a:rPr lang="ar-SA" dirty="0">
                <a:latin typeface="Times New Roman" panose="02020603050405020304" pitchFamily="18" charset="0"/>
                <a:cs typeface="B Lotus" panose="00000400000000000000" pitchFamily="2" charset="-78"/>
              </a:rPr>
              <a:t>هر کار تحقيقي در مراحل مختلف خود نيازمند صرف هزينه هاي مالي است که همچون دیگر تحقیقات داخلی ایران تمامی این هزینه­ها بر دوش محقق سنگینی می­کند. این پژ</a:t>
            </a:r>
            <a:r>
              <a:rPr lang="fa-IR" dirty="0">
                <a:latin typeface="Times New Roman" panose="02020603050405020304" pitchFamily="18" charset="0"/>
                <a:cs typeface="B Lotus" panose="00000400000000000000" pitchFamily="2" charset="-78"/>
              </a:rPr>
              <a:t>وهش نیز از این مشکل مستثنی نبوده است که محقق با تقبل شخصی، بر پرداخت این هزینه­های مالی و روانی طی روند طولانی پژوهش فائق آمد.</a:t>
            </a:r>
            <a:endParaRPr lang="en-US" dirty="0"/>
          </a:p>
          <a:p>
            <a:pPr indent="89535" algn="just" rtl="1">
              <a:spcAft>
                <a:spcPts val="0"/>
              </a:spcAft>
            </a:pPr>
            <a:r>
              <a:rPr lang="fa-IR" dirty="0">
                <a:latin typeface="Times New Roman" panose="02020603050405020304" pitchFamily="18" charset="0"/>
                <a:cs typeface="B Lotus" panose="00000400000000000000" pitchFamily="2" charset="-78"/>
              </a:rPr>
              <a:t>طولانی شدن پژوهش و از دست رفتن زمان در طی روند کسب مجوز و توزیع پرسشنامه و دریافت بازخورد آن به علت وجود بروکراسی درون‌سازمانی نیز ازجمله محدودیت‌های پژوهش بود.</a:t>
            </a:r>
            <a:endParaRPr lang="en-US" dirty="0"/>
          </a:p>
          <a:p>
            <a:pPr indent="89535" algn="just" rtl="1">
              <a:spcAft>
                <a:spcPts val="0"/>
              </a:spcAft>
            </a:pPr>
            <a:r>
              <a:rPr lang="fa-IR" dirty="0">
                <a:latin typeface="Times New Roman" panose="02020603050405020304" pitchFamily="18" charset="0"/>
                <a:cs typeface="B Lotus" panose="00000400000000000000" pitchFamily="2" charset="-78"/>
              </a:rPr>
              <a:t>همچنین عدم همکاری بی­دریغ و بدون محدودیت ناشی از عدم باور مدیران و مسئولین بر کاربردی بودن و مفید بودن این­گونه پژوهش­ها در جامه آماری پژوهش حاضر از جمله مشکلات این پژوهش بود که البته محقق، با پیگیری و ممارست در این امر توانست نظر مثبت مدیران سازمان را در جلب همکاری ایشان بدست آورد.</a:t>
            </a:r>
            <a:endParaRPr lang="en-US" dirty="0">
              <a:effectLst/>
            </a:endParaRPr>
          </a:p>
        </p:txBody>
      </p:sp>
    </p:spTree>
    <p:extLst>
      <p:ext uri="{BB962C8B-B14F-4D97-AF65-F5344CB8AC3E}">
        <p14:creationId xmlns:p14="http://schemas.microsoft.com/office/powerpoint/2010/main" val="204688328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00000"/>
              </a:lnSpc>
              <a:spcBef>
                <a:spcPct val="0"/>
              </a:spcBef>
              <a:buClrTx/>
              <a:buFontTx/>
              <a:buNone/>
            </a:pPr>
            <a:endParaRPr lang="fa-IR" altLang="en-US" sz="1800">
              <a:solidFill>
                <a:schemeClr val="tx1"/>
              </a:solidFill>
              <a:latin typeface="Century Gothic" panose="020B0502020202020204" pitchFamily="34" charset="0"/>
              <a:cs typeface="Tahoma" panose="020B0604030504040204" pitchFamily="34" charset="0"/>
            </a:endParaRPr>
          </a:p>
        </p:txBody>
      </p:sp>
      <p:pic>
        <p:nvPicPr>
          <p:cNvPr id="4" name="Picture 3" descr="AR71.JPG"/>
          <p:cNvPicPr>
            <a:picLocks noChangeAspect="1"/>
          </p:cNvPicPr>
          <p:nvPr/>
        </p:nvPicPr>
        <p:blipFill>
          <a:blip r:embed="rId2" cstate="print">
            <a:duotone>
              <a:schemeClr val="accent1">
                <a:shade val="45000"/>
                <a:satMod val="135000"/>
              </a:schemeClr>
              <a:prstClr val="white"/>
            </a:duotone>
          </a:blip>
          <a:stretch>
            <a:fillRect/>
          </a:stretch>
        </p:blipFill>
        <p:spPr>
          <a:xfrm>
            <a:off x="928662" y="0"/>
            <a:ext cx="7910538" cy="6629400"/>
          </a:xfrm>
          <a:prstGeom prst="rect">
            <a:avLst/>
          </a:prstGeom>
        </p:spPr>
      </p:pic>
      <p:sp>
        <p:nvSpPr>
          <p:cNvPr id="6" name="TextBox 5"/>
          <p:cNvSpPr txBox="1">
            <a:spLocks noChangeArrowheads="1"/>
          </p:cNvSpPr>
          <p:nvPr/>
        </p:nvSpPr>
        <p:spPr bwMode="auto">
          <a:xfrm>
            <a:off x="1692275" y="2000250"/>
            <a:ext cx="3455988"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50000"/>
              </a:lnSpc>
              <a:spcBef>
                <a:spcPct val="0"/>
              </a:spcBef>
              <a:buClrTx/>
              <a:buFontTx/>
              <a:buNone/>
            </a:pPr>
            <a:r>
              <a:rPr lang="fa-IR" altLang="en-US" sz="4800">
                <a:solidFill>
                  <a:schemeClr val="tx1"/>
                </a:solidFill>
                <a:latin typeface="Century Gothic" panose="020B0502020202020204" pitchFamily="34" charset="0"/>
                <a:cs typeface="B Nazanin" panose="00000400000000000000" pitchFamily="2" charset="-78"/>
              </a:rPr>
              <a:t>سپاس از</a:t>
            </a:r>
          </a:p>
          <a:p>
            <a:pPr algn="r" rtl="1" eaLnBrk="1" hangingPunct="1">
              <a:lnSpc>
                <a:spcPct val="150000"/>
              </a:lnSpc>
              <a:spcBef>
                <a:spcPct val="0"/>
              </a:spcBef>
              <a:buClrTx/>
              <a:buFontTx/>
              <a:buNone/>
            </a:pPr>
            <a:r>
              <a:rPr lang="fa-IR" altLang="en-US" sz="4800">
                <a:solidFill>
                  <a:schemeClr val="tx1"/>
                </a:solidFill>
                <a:latin typeface="Century Gothic" panose="020B0502020202020204" pitchFamily="34" charset="0"/>
                <a:cs typeface="B Nazanin" panose="00000400000000000000" pitchFamily="2" charset="-78"/>
              </a:rPr>
              <a:t>         توجه شما </a:t>
            </a:r>
            <a:endParaRPr lang="en-US" altLang="en-US" sz="4800">
              <a:solidFill>
                <a:schemeClr val="tx1"/>
              </a:solidFill>
              <a:latin typeface="Century Gothic" panose="020B0502020202020204" pitchFamily="34" charset="0"/>
              <a:cs typeface="B Nazanin" panose="00000400000000000000" pitchFamily="2" charset="-78"/>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down)">
                                      <p:cBhvr>
                                        <p:cTn id="1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5774" y="1505431"/>
            <a:ext cx="8129778" cy="5755422"/>
          </a:xfrm>
          <a:prstGeom prst="rect">
            <a:avLst/>
          </a:prstGeom>
        </p:spPr>
        <p:txBody>
          <a:bodyPr wrap="square">
            <a:spAutoFit/>
          </a:bodyPr>
          <a:lstStyle/>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1-	شناسایی رابطه بین سیستم های مدیریت اطلاعات و  یاد گیری سازمانی با نقش میانجی  مدیریت دانش</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2-	شناسایی  رابطه بین  سیستم های مدیریت اطلاعات  و  یاد گیری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سازمانی</a:t>
            </a:r>
            <a:endPar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endParaRPr>
          </a:p>
          <a:p>
            <a:pPr marR="39370" indent="-635" algn="just" rtl="1">
              <a:spcBef>
                <a:spcPts val="1300"/>
              </a:spcBef>
              <a:spcAft>
                <a:spcPts val="300"/>
              </a:spcAft>
            </a:pPr>
            <a:endPar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endParaRPr>
          </a:p>
          <a:p>
            <a:pPr marR="39370" indent="-635" algn="just" rtl="1">
              <a:spcBef>
                <a:spcPts val="1300"/>
              </a:spcBef>
              <a:spcAft>
                <a:spcPts val="300"/>
              </a:spcAft>
            </a:pPr>
            <a:endPar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endParaRP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1. شناسایی رابطه بین سخت افزار و یاد گیری سازمانی</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2. شناسایی رابطه بین نرم افزار و یاد گیری سازمانی</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3. شناسایی رابطه بین پایگاه اطلاعات و یاد گیری سازمانی</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4. شناسایی رابطه بین رویه ها و یاد گیری سازمانی</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5. شناسایی رابطه بین سیستم های مدیریت اطلاعات و یاد گیری سازمانی با نقش میانجی خلق دانش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6. شناسایی رابطه بین سیستم های مدیریت اطلاعات و  یاد گیری سازمانی با نقش میانجی تسهیم دانش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7. شناسایی رابطه بین سیستم های مدیریت اطلاعات و یاد گیری سازمانی با نقش میانجی  به کارگیری دانش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8. شناسایی رابطه بین سیستم های مدیریت اطلاعات و  یاد گیری سازمانی با نقش میانجی   ذخیره سازی دانش </a:t>
            </a:r>
          </a:p>
          <a:p>
            <a:pPr marR="39370" indent="-635" algn="just" rtl="1">
              <a:spcBef>
                <a:spcPts val="1300"/>
              </a:spcBef>
              <a:spcAft>
                <a:spcPts val="300"/>
              </a:spcAft>
            </a:pPr>
            <a:endParaRPr lang="en-US"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endParaRPr>
          </a:p>
        </p:txBody>
      </p:sp>
      <p:grpSp>
        <p:nvGrpSpPr>
          <p:cNvPr id="3" name="Group 2"/>
          <p:cNvGrpSpPr/>
          <p:nvPr/>
        </p:nvGrpSpPr>
        <p:grpSpPr>
          <a:xfrm>
            <a:off x="7956376" y="35171"/>
            <a:ext cx="900000" cy="900000"/>
            <a:chOff x="7712266" y="235077"/>
            <a:chExt cx="900000" cy="900000"/>
          </a:xfrm>
        </p:grpSpPr>
        <p:sp>
          <p:nvSpPr>
            <p:cNvPr id="4" name="Oval 3"/>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p:cNvSpPr txBox="1">
            <a:spLocks noChangeArrowheads="1"/>
          </p:cNvSpPr>
          <p:nvPr/>
        </p:nvSpPr>
        <p:spPr bwMode="auto">
          <a:xfrm>
            <a:off x="6205755" y="349071"/>
            <a:ext cx="16113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None/>
            </a:pPr>
            <a:r>
              <a:rPr lang="fa-IR" altLang="en-US" sz="2400" b="1" dirty="0" smtClean="0">
                <a:solidFill>
                  <a:schemeClr val="accent1"/>
                </a:solidFill>
                <a:latin typeface="Century Gothic" panose="020B0502020202020204" pitchFamily="34" charset="0"/>
                <a:cs typeface="B Titr" panose="00000700000000000000" pitchFamily="2" charset="-78"/>
              </a:rPr>
              <a:t>اهداف تحقیق</a:t>
            </a:r>
            <a:endParaRPr lang="fa-IR" altLang="en-US" sz="2400" b="1" dirty="0">
              <a:solidFill>
                <a:schemeClr val="accent1"/>
              </a:solidFill>
              <a:latin typeface="Century Gothic" panose="020B0502020202020204" pitchFamily="34" charset="0"/>
              <a:cs typeface="B Titr" panose="00000700000000000000" pitchFamily="2" charset="-78"/>
            </a:endParaRPr>
          </a:p>
        </p:txBody>
      </p:sp>
      <p:sp>
        <p:nvSpPr>
          <p:cNvPr id="8" name="TextBox 7"/>
          <p:cNvSpPr txBox="1">
            <a:spLocks noChangeArrowheads="1"/>
          </p:cNvSpPr>
          <p:nvPr/>
        </p:nvSpPr>
        <p:spPr bwMode="auto">
          <a:xfrm>
            <a:off x="7030612" y="1043766"/>
            <a:ext cx="17107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None/>
            </a:pPr>
            <a:r>
              <a:rPr lang="fa-IR" altLang="en-US" sz="2400" b="1" dirty="0">
                <a:solidFill>
                  <a:schemeClr val="accent1"/>
                </a:solidFill>
                <a:latin typeface="Century Gothic" panose="020B0502020202020204" pitchFamily="34" charset="0"/>
                <a:cs typeface="B Titr" panose="00000700000000000000" pitchFamily="2" charset="-78"/>
              </a:rPr>
              <a:t>اهداف اصلی :</a:t>
            </a:r>
          </a:p>
        </p:txBody>
      </p:sp>
      <p:sp>
        <p:nvSpPr>
          <p:cNvPr id="9" name="TextBox 8"/>
          <p:cNvSpPr txBox="1">
            <a:spLocks noChangeArrowheads="1"/>
          </p:cNvSpPr>
          <p:nvPr/>
        </p:nvSpPr>
        <p:spPr bwMode="auto">
          <a:xfrm>
            <a:off x="7011425" y="2492896"/>
            <a:ext cx="17107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None/>
            </a:pPr>
            <a:r>
              <a:rPr lang="fa-IR" altLang="en-US" sz="2400" b="1" dirty="0">
                <a:solidFill>
                  <a:schemeClr val="accent1"/>
                </a:solidFill>
                <a:latin typeface="Century Gothic" panose="020B0502020202020204" pitchFamily="34" charset="0"/>
                <a:cs typeface="B Titr" panose="00000700000000000000" pitchFamily="2" charset="-78"/>
              </a:rPr>
              <a:t>اهداف فرعی:</a:t>
            </a:r>
          </a:p>
        </p:txBody>
      </p:sp>
    </p:spTree>
    <p:extLst>
      <p:ext uri="{BB962C8B-B14F-4D97-AF65-F5344CB8AC3E}">
        <p14:creationId xmlns:p14="http://schemas.microsoft.com/office/powerpoint/2010/main" val="195913767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down)">
                                      <p:cBhvr>
                                        <p:cTn id="11" dur="500"/>
                                        <p:tgtEl>
                                          <p:spTgt spid="8">
                                            <p:txEl>
                                              <p:pRg st="0" end="0"/>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down)">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529669"/>
            <a:ext cx="8129778" cy="5304016"/>
          </a:xfrm>
          <a:prstGeom prst="rect">
            <a:avLst/>
          </a:prstGeom>
        </p:spPr>
        <p:txBody>
          <a:bodyPr wrap="square">
            <a:spAutoFit/>
          </a:bodyPr>
          <a:lstStyle/>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مدیریت دانش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رابطه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بين سیستم های مدیریت اطلاعات و یادگیری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سازمانی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را ميانجي گري مي کند.</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بین سیستم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های مدیریت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اطلاعات و یادگیری سازمانی رابطه وجود دارد. </a:t>
            </a:r>
          </a:p>
          <a:p>
            <a:pPr marR="39370" indent="-635" algn="just" rtl="1">
              <a:spcBef>
                <a:spcPts val="1300"/>
              </a:spcBef>
              <a:spcAft>
                <a:spcPts val="300"/>
              </a:spcAft>
            </a:pPr>
            <a:endPar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endParaRPr>
          </a:p>
          <a:p>
            <a:pPr marR="39370" indent="-635" algn="just" rtl="1">
              <a:spcBef>
                <a:spcPts val="1300"/>
              </a:spcBef>
              <a:spcAft>
                <a:spcPts val="300"/>
              </a:spcAft>
            </a:pP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1-بین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سخت افزار و یادگیری سازمانی رابطه وجود دارد.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2-بین نرم افزار و یادگیری سازمانی رابطه وجود دارد.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3-بین پایگاه اطلاعات و یادگیری سازمانی رابطه وجود دارد.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4-بین رویه ها و یادگیری سازمانی رابطه وجود دارد. </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5- خلق دانش   رابطه بين سیستم های مدیریت اطلاعات و یادگیری سازمانی   را ميانجي گري مي کند.</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6-  تسهیم دانش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رابطه بين سیستم های مدیریت اطلاعات و یادگیری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سازمانی  را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ميانجي گري مي کند</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7- به کار گیری  دانش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رابطه بين سیستم های مدیریت اطلاعات و یادگیری سازمانی </a:t>
            </a:r>
            <a:r>
              <a:rPr lang="fa-IR"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rPr>
              <a:t> را </a:t>
            </a: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ميانجي گري مي کند</a:t>
            </a:r>
          </a:p>
          <a:p>
            <a:pPr marR="39370" indent="-635" algn="just" rtl="1">
              <a:spcBef>
                <a:spcPts val="1300"/>
              </a:spcBef>
              <a:spcAft>
                <a:spcPts val="300"/>
              </a:spcAft>
            </a:pPr>
            <a:r>
              <a:rPr lang="fa-IR" sz="1600" b="1" dirty="0">
                <a:solidFill>
                  <a:srgbClr val="000000"/>
                </a:solidFill>
                <a:latin typeface="Times New Roman Bold" panose="02020803070505020304" pitchFamily="18" charset="0"/>
                <a:ea typeface="Lotus" panose="00000400000000000000" pitchFamily="2" charset="-78"/>
                <a:cs typeface="B Lotus" panose="00000400000000000000" pitchFamily="2" charset="-78"/>
              </a:rPr>
              <a:t> 8- ذخیره سازی دانش رابطه بين سیستم های مدیریت اطلاعات و یادگیری سازمانی   را ميانجي گري مي کند.</a:t>
            </a:r>
          </a:p>
          <a:p>
            <a:pPr marR="39370" indent="-635" algn="just" rtl="1">
              <a:spcBef>
                <a:spcPts val="1300"/>
              </a:spcBef>
              <a:spcAft>
                <a:spcPts val="300"/>
              </a:spcAft>
            </a:pPr>
            <a:endParaRPr lang="en-US" sz="1600" b="1" dirty="0" smtClean="0">
              <a:solidFill>
                <a:srgbClr val="000000"/>
              </a:solidFill>
              <a:latin typeface="Times New Roman Bold" panose="02020803070505020304" pitchFamily="18" charset="0"/>
              <a:ea typeface="Lotus" panose="00000400000000000000" pitchFamily="2" charset="-78"/>
              <a:cs typeface="B Lotus" panose="00000400000000000000" pitchFamily="2" charset="-78"/>
            </a:endParaRPr>
          </a:p>
        </p:txBody>
      </p:sp>
      <p:grpSp>
        <p:nvGrpSpPr>
          <p:cNvPr id="3" name="Group 2"/>
          <p:cNvGrpSpPr/>
          <p:nvPr/>
        </p:nvGrpSpPr>
        <p:grpSpPr>
          <a:xfrm>
            <a:off x="7956376" y="35171"/>
            <a:ext cx="900000" cy="900000"/>
            <a:chOff x="7712266" y="235077"/>
            <a:chExt cx="900000" cy="900000"/>
          </a:xfrm>
        </p:grpSpPr>
        <p:sp>
          <p:nvSpPr>
            <p:cNvPr id="4" name="Oval 3"/>
            <p:cNvSpPr/>
            <p:nvPr/>
          </p:nvSpPr>
          <p:spPr>
            <a:xfrm>
              <a:off x="7712266" y="235077"/>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p:cNvSpPr txBox="1">
            <a:spLocks noChangeArrowheads="1"/>
          </p:cNvSpPr>
          <p:nvPr/>
        </p:nvSpPr>
        <p:spPr bwMode="auto">
          <a:xfrm>
            <a:off x="6079119" y="349071"/>
            <a:ext cx="1737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None/>
            </a:pPr>
            <a:r>
              <a:rPr lang="fa-IR" altLang="en-US" sz="2400" b="1" dirty="0" smtClean="0">
                <a:solidFill>
                  <a:schemeClr val="accent1"/>
                </a:solidFill>
                <a:latin typeface="Century Gothic" panose="020B0502020202020204" pitchFamily="34" charset="0"/>
                <a:cs typeface="B Titr" panose="00000700000000000000" pitchFamily="2" charset="-78"/>
              </a:rPr>
              <a:t>فرضیات تحقیق</a:t>
            </a:r>
            <a:endParaRPr lang="fa-IR" altLang="en-US" sz="2400" b="1" dirty="0">
              <a:solidFill>
                <a:schemeClr val="accent1"/>
              </a:solidFill>
              <a:latin typeface="Century Gothic" panose="020B0502020202020204" pitchFamily="34" charset="0"/>
              <a:cs typeface="B Titr" panose="00000700000000000000" pitchFamily="2" charset="-78"/>
            </a:endParaRPr>
          </a:p>
        </p:txBody>
      </p:sp>
      <p:sp>
        <p:nvSpPr>
          <p:cNvPr id="8" name="TextBox 7"/>
          <p:cNvSpPr txBox="1">
            <a:spLocks noChangeArrowheads="1"/>
          </p:cNvSpPr>
          <p:nvPr/>
        </p:nvSpPr>
        <p:spPr bwMode="auto">
          <a:xfrm>
            <a:off x="6903976" y="1043766"/>
            <a:ext cx="18373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None/>
            </a:pPr>
            <a:r>
              <a:rPr lang="fa-IR" altLang="en-US" sz="2400" b="1" dirty="0" smtClean="0">
                <a:solidFill>
                  <a:schemeClr val="accent1"/>
                </a:solidFill>
                <a:latin typeface="Century Gothic" panose="020B0502020202020204" pitchFamily="34" charset="0"/>
                <a:cs typeface="B Titr" panose="00000700000000000000" pitchFamily="2" charset="-78"/>
              </a:rPr>
              <a:t>فرضیات </a:t>
            </a:r>
            <a:r>
              <a:rPr lang="fa-IR" altLang="en-US" sz="2400" b="1" dirty="0">
                <a:solidFill>
                  <a:schemeClr val="accent1"/>
                </a:solidFill>
                <a:latin typeface="Century Gothic" panose="020B0502020202020204" pitchFamily="34" charset="0"/>
                <a:cs typeface="B Titr" panose="00000700000000000000" pitchFamily="2" charset="-78"/>
              </a:rPr>
              <a:t>اصلی :</a:t>
            </a:r>
          </a:p>
        </p:txBody>
      </p:sp>
      <p:sp>
        <p:nvSpPr>
          <p:cNvPr id="9" name="TextBox 8"/>
          <p:cNvSpPr txBox="1">
            <a:spLocks noChangeArrowheads="1"/>
          </p:cNvSpPr>
          <p:nvPr/>
        </p:nvSpPr>
        <p:spPr bwMode="auto">
          <a:xfrm>
            <a:off x="6932537" y="2492896"/>
            <a:ext cx="18036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a:lnSpc>
                <a:spcPct val="100000"/>
              </a:lnSpc>
              <a:spcBef>
                <a:spcPct val="0"/>
              </a:spcBef>
              <a:buClrTx/>
              <a:buNone/>
            </a:pPr>
            <a:r>
              <a:rPr lang="fa-IR" altLang="en-US" sz="2400" b="1" dirty="0" smtClean="0">
                <a:solidFill>
                  <a:schemeClr val="accent1"/>
                </a:solidFill>
                <a:latin typeface="Century Gothic" panose="020B0502020202020204" pitchFamily="34" charset="0"/>
                <a:cs typeface="B Titr" panose="00000700000000000000" pitchFamily="2" charset="-78"/>
              </a:rPr>
              <a:t>فرضیات </a:t>
            </a:r>
            <a:r>
              <a:rPr lang="fa-IR" altLang="en-US" sz="2400" b="1" dirty="0">
                <a:solidFill>
                  <a:schemeClr val="accent1"/>
                </a:solidFill>
                <a:latin typeface="Century Gothic" panose="020B0502020202020204" pitchFamily="34" charset="0"/>
                <a:cs typeface="B Titr" panose="00000700000000000000" pitchFamily="2" charset="-78"/>
              </a:rPr>
              <a:t>فرعی:</a:t>
            </a:r>
          </a:p>
        </p:txBody>
      </p:sp>
    </p:spTree>
    <p:extLst>
      <p:ext uri="{BB962C8B-B14F-4D97-AF65-F5344CB8AC3E}">
        <p14:creationId xmlns:p14="http://schemas.microsoft.com/office/powerpoint/2010/main" val="2727014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down)">
                                      <p:cBhvr>
                                        <p:cTn id="11" dur="500"/>
                                        <p:tgtEl>
                                          <p:spTgt spid="8">
                                            <p:txEl>
                                              <p:pRg st="0" end="0"/>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down)">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1052736"/>
            <a:ext cx="7416824" cy="4585871"/>
          </a:xfrm>
          <a:prstGeom prst="rect">
            <a:avLst/>
          </a:prstGeom>
        </p:spPr>
        <p:txBody>
          <a:bodyPr wrap="square">
            <a:spAutoFit/>
          </a:bodyPr>
          <a:lstStyle/>
          <a:p>
            <a:pPr algn="just" rtl="1">
              <a:spcAft>
                <a:spcPts val="0"/>
              </a:spcAft>
            </a:pPr>
            <a:r>
              <a:rPr lang="ar-SA" sz="2400" b="1" dirty="0">
                <a:solidFill>
                  <a:schemeClr val="accent1"/>
                </a:solidFill>
                <a:latin typeface="Century Gothic" panose="020B0502020202020204" pitchFamily="34" charset="0"/>
                <a:ea typeface="Majalla UI"/>
                <a:cs typeface="B Titr" panose="00000700000000000000" pitchFamily="2" charset="-78"/>
              </a:rPr>
              <a:t>قلمرو تحقیق</a:t>
            </a:r>
            <a:endParaRPr lang="en-US" sz="2400" b="1" dirty="0">
              <a:solidFill>
                <a:schemeClr val="accent1"/>
              </a:solidFill>
              <a:latin typeface="Century Gothic" panose="020B0502020202020204" pitchFamily="34" charset="0"/>
              <a:ea typeface="Majalla UI"/>
              <a:cs typeface="B Titr" panose="00000700000000000000" pitchFamily="2" charset="-78"/>
            </a:endParaRPr>
          </a:p>
          <a:p>
            <a:pPr algn="just" rtl="1">
              <a:spcAft>
                <a:spcPts val="0"/>
              </a:spcAft>
            </a:pPr>
            <a:endParaRPr lang="en-US" sz="2000" b="1" dirty="0">
              <a:latin typeface="Times New Roman" panose="02020603050405020304" pitchFamily="18" charset="0"/>
              <a:ea typeface="Times New Roman" panose="02020603050405020304" pitchFamily="18" charset="0"/>
              <a:cs typeface="B Lotus" panose="00000400000000000000" pitchFamily="2" charset="-78"/>
            </a:endParaRPr>
          </a:p>
          <a:p>
            <a:pPr algn="just" rtl="1">
              <a:spcAft>
                <a:spcPts val="0"/>
              </a:spcAft>
            </a:pPr>
            <a:r>
              <a:rPr lang="ar-SA" sz="2000" b="1" dirty="0">
                <a:solidFill>
                  <a:schemeClr val="accent1"/>
                </a:solidFill>
                <a:latin typeface="Century Gothic" panose="020B0502020202020204" pitchFamily="34" charset="0"/>
                <a:ea typeface="Majalla UI"/>
                <a:cs typeface="B Titr" panose="00000700000000000000" pitchFamily="2" charset="-78"/>
              </a:rPr>
              <a:t>قلمرو مکانی </a:t>
            </a:r>
            <a:r>
              <a:rPr lang="ar-SA" sz="2000" b="1" dirty="0" smtClean="0">
                <a:solidFill>
                  <a:schemeClr val="accent1"/>
                </a:solidFill>
                <a:latin typeface="Century Gothic" panose="020B0502020202020204" pitchFamily="34" charset="0"/>
                <a:ea typeface="Majalla UI"/>
                <a:cs typeface="B Titr" panose="00000700000000000000" pitchFamily="2" charset="-78"/>
              </a:rPr>
              <a:t>تحقیق</a:t>
            </a:r>
            <a:endParaRPr lang="fa-IR" sz="2000" b="1" dirty="0" smtClean="0">
              <a:solidFill>
                <a:schemeClr val="accent1"/>
              </a:solidFill>
              <a:latin typeface="Century Gothic" panose="020B0502020202020204" pitchFamily="34" charset="0"/>
              <a:ea typeface="Majalla UI"/>
              <a:cs typeface="B Titr" panose="00000700000000000000" pitchFamily="2" charset="-78"/>
            </a:endParaRPr>
          </a:p>
          <a:p>
            <a:pPr algn="just" rtl="1">
              <a:spcAft>
                <a:spcPts val="0"/>
              </a:spcAft>
            </a:pPr>
            <a:r>
              <a:rPr lang="fa-IR" sz="2000" dirty="0">
                <a:latin typeface="Century Gothic" panose="020B0502020202020204" pitchFamily="34" charset="0"/>
                <a:ea typeface="Majalla UI"/>
                <a:cs typeface="B Lotus" panose="00000400000000000000" pitchFamily="2" charset="-78"/>
              </a:rPr>
              <a:t>قلمرو مکانی این پژوهش در در گمرکات استان خراسان رضوی می باشد</a:t>
            </a:r>
            <a:r>
              <a:rPr lang="fa-IR" sz="2000" dirty="0" smtClean="0">
                <a:latin typeface="Century Gothic" panose="020B0502020202020204" pitchFamily="34" charset="0"/>
                <a:ea typeface="Majalla UI"/>
                <a:cs typeface="B Lotus" panose="00000400000000000000" pitchFamily="2" charset="-78"/>
              </a:rPr>
              <a:t>.</a:t>
            </a:r>
          </a:p>
          <a:p>
            <a:pPr algn="just" rtl="1">
              <a:spcAft>
                <a:spcPts val="0"/>
              </a:spcAft>
            </a:pPr>
            <a:endParaRPr lang="en-US" sz="2000" dirty="0">
              <a:latin typeface="Century Gothic" panose="020B0502020202020204" pitchFamily="34" charset="0"/>
              <a:ea typeface="Majalla UI"/>
              <a:cs typeface="B Lotus" panose="00000400000000000000" pitchFamily="2" charset="-78"/>
            </a:endParaRPr>
          </a:p>
          <a:p>
            <a:pPr algn="just" rtl="1">
              <a:spcAft>
                <a:spcPts val="0"/>
              </a:spcAft>
            </a:pPr>
            <a:r>
              <a:rPr lang="ar-SA" sz="2000" b="1" dirty="0" smtClean="0">
                <a:solidFill>
                  <a:schemeClr val="accent1"/>
                </a:solidFill>
                <a:latin typeface="Century Gothic" panose="020B0502020202020204" pitchFamily="34" charset="0"/>
                <a:ea typeface="Majalla UI"/>
                <a:cs typeface="B Titr" panose="00000700000000000000" pitchFamily="2" charset="-78"/>
              </a:rPr>
              <a:t>قلمرو </a:t>
            </a:r>
            <a:r>
              <a:rPr lang="ar-SA" sz="2000" b="1" dirty="0">
                <a:solidFill>
                  <a:schemeClr val="accent1"/>
                </a:solidFill>
                <a:latin typeface="Century Gothic" panose="020B0502020202020204" pitchFamily="34" charset="0"/>
                <a:ea typeface="Majalla UI"/>
                <a:cs typeface="B Titr" panose="00000700000000000000" pitchFamily="2" charset="-78"/>
              </a:rPr>
              <a:t>زمانی </a:t>
            </a:r>
            <a:r>
              <a:rPr lang="ar-SA" sz="2000" b="1" dirty="0" smtClean="0">
                <a:solidFill>
                  <a:schemeClr val="accent1"/>
                </a:solidFill>
                <a:latin typeface="Century Gothic" panose="020B0502020202020204" pitchFamily="34" charset="0"/>
                <a:ea typeface="Majalla UI"/>
                <a:cs typeface="B Titr" panose="00000700000000000000" pitchFamily="2" charset="-78"/>
              </a:rPr>
              <a:t>تحقیق</a:t>
            </a:r>
            <a:endParaRPr lang="fa-IR" sz="2000" b="1" dirty="0" smtClean="0">
              <a:solidFill>
                <a:schemeClr val="accent1"/>
              </a:solidFill>
              <a:latin typeface="Century Gothic" panose="020B0502020202020204" pitchFamily="34" charset="0"/>
              <a:ea typeface="Majalla UI"/>
              <a:cs typeface="B Titr" panose="00000700000000000000" pitchFamily="2" charset="-78"/>
            </a:endParaRPr>
          </a:p>
          <a:p>
            <a:pPr algn="r" rtl="1">
              <a:lnSpc>
                <a:spcPct val="115000"/>
              </a:lnSpc>
              <a:spcBef>
                <a:spcPts val="1200"/>
              </a:spcBef>
              <a:spcAft>
                <a:spcPts val="0"/>
              </a:spcAft>
            </a:pPr>
            <a:r>
              <a:rPr lang="fa-IR" sz="2000" dirty="0">
                <a:latin typeface="Times New Roman" panose="02020603050405020304" pitchFamily="18" charset="0"/>
                <a:ea typeface="Times New Roman" panose="02020603050405020304" pitchFamily="18" charset="0"/>
                <a:cs typeface="B Lotus" panose="00000400000000000000" pitchFamily="2" charset="-78"/>
              </a:rPr>
              <a:t>قلمرو زمانی این پژوهش در سال 1397 می باشد</a:t>
            </a:r>
            <a:r>
              <a:rPr lang="fa-IR" sz="2000" b="1" dirty="0" smtClean="0">
                <a:latin typeface="Times New Roman" panose="02020603050405020304" pitchFamily="18" charset="0"/>
                <a:ea typeface="Times New Roman" panose="02020603050405020304" pitchFamily="18" charset="0"/>
                <a:cs typeface="B Lotus" panose="00000400000000000000" pitchFamily="2" charset="-78"/>
              </a:rPr>
              <a:t>.</a:t>
            </a:r>
          </a:p>
          <a:p>
            <a:pPr algn="r" rtl="1">
              <a:lnSpc>
                <a:spcPct val="115000"/>
              </a:lnSpc>
              <a:spcBef>
                <a:spcPts val="1200"/>
              </a:spcBef>
              <a:spcAft>
                <a:spcPts val="0"/>
              </a:spcAft>
            </a:pPr>
            <a:endParaRPr lang="en-US" sz="2000" b="1" dirty="0">
              <a:solidFill>
                <a:schemeClr val="accent1"/>
              </a:solidFill>
              <a:latin typeface="Century Gothic" panose="020B0502020202020204" pitchFamily="34" charset="0"/>
              <a:ea typeface="Majalla UI"/>
              <a:cs typeface="B Titr" panose="00000700000000000000" pitchFamily="2" charset="-78"/>
            </a:endParaRPr>
          </a:p>
          <a:p>
            <a:pPr algn="just" rtl="1">
              <a:lnSpc>
                <a:spcPct val="115000"/>
              </a:lnSpc>
              <a:spcAft>
                <a:spcPts val="0"/>
              </a:spcAft>
            </a:pPr>
            <a:r>
              <a:rPr lang="ar-SA" sz="2000" b="1" dirty="0" smtClean="0">
                <a:solidFill>
                  <a:schemeClr val="accent1"/>
                </a:solidFill>
                <a:latin typeface="Century Gothic" panose="020B0502020202020204" pitchFamily="34" charset="0"/>
                <a:ea typeface="Majalla UI"/>
                <a:cs typeface="B Titr" panose="00000700000000000000" pitchFamily="2" charset="-78"/>
              </a:rPr>
              <a:t>قلمرو </a:t>
            </a:r>
            <a:r>
              <a:rPr lang="ar-SA" sz="2000" b="1" dirty="0">
                <a:solidFill>
                  <a:schemeClr val="accent1"/>
                </a:solidFill>
                <a:latin typeface="Century Gothic" panose="020B0502020202020204" pitchFamily="34" charset="0"/>
                <a:ea typeface="Majalla UI"/>
                <a:cs typeface="B Titr" panose="00000700000000000000" pitchFamily="2" charset="-78"/>
              </a:rPr>
              <a:t>موضوعی </a:t>
            </a:r>
            <a:r>
              <a:rPr lang="ar-SA" sz="2000" b="1" dirty="0" smtClean="0">
                <a:solidFill>
                  <a:schemeClr val="accent1"/>
                </a:solidFill>
                <a:latin typeface="Century Gothic" panose="020B0502020202020204" pitchFamily="34" charset="0"/>
                <a:ea typeface="Majalla UI"/>
                <a:cs typeface="B Titr" panose="00000700000000000000" pitchFamily="2" charset="-78"/>
              </a:rPr>
              <a:t>تحقیق</a:t>
            </a:r>
            <a:endParaRPr lang="fa-IR" sz="2000" b="1" dirty="0" smtClean="0">
              <a:solidFill>
                <a:schemeClr val="accent1"/>
              </a:solidFill>
              <a:latin typeface="Century Gothic" panose="020B0502020202020204" pitchFamily="34" charset="0"/>
              <a:ea typeface="Majalla UI"/>
              <a:cs typeface="B Titr" panose="00000700000000000000" pitchFamily="2" charset="-78"/>
            </a:endParaRPr>
          </a:p>
          <a:p>
            <a:pPr algn="r" rtl="1">
              <a:lnSpc>
                <a:spcPct val="115000"/>
              </a:lnSpc>
              <a:spcBef>
                <a:spcPts val="1200"/>
              </a:spcBef>
              <a:spcAft>
                <a:spcPts val="0"/>
              </a:spcAft>
            </a:pPr>
            <a:r>
              <a:rPr lang="fa-IR" sz="2000" dirty="0">
                <a:latin typeface="Times New Roman" panose="02020603050405020304" pitchFamily="18" charset="0"/>
                <a:ea typeface="Times New Roman" panose="02020603050405020304" pitchFamily="18" charset="0"/>
                <a:cs typeface="B Lotus" panose="00000400000000000000" pitchFamily="2" charset="-78"/>
              </a:rPr>
              <a:t>قلمرو  موضوعی این پژوهش بررسی رابطه سیستم های مدیریت اطلاعات و یاد گیری سازمانی با نقش میانجی مدیریت دانش  است.</a:t>
            </a:r>
            <a:endParaRPr lang="en-US" sz="2400" dirty="0">
              <a:latin typeface="Times New Roman" panose="02020603050405020304" pitchFamily="18" charset="0"/>
              <a:ea typeface="Times New Roman" panose="02020603050405020304" pitchFamily="18" charset="0"/>
              <a:cs typeface="B Lotus" panose="00000400000000000000" pitchFamily="2" charset="-78"/>
            </a:endParaRPr>
          </a:p>
          <a:p>
            <a:pPr algn="just" rtl="1">
              <a:lnSpc>
                <a:spcPct val="115000"/>
              </a:lnSpc>
              <a:spcAft>
                <a:spcPts val="0"/>
              </a:spcAft>
            </a:pPr>
            <a:endParaRPr lang="en-US" sz="2000" b="1" dirty="0">
              <a:solidFill>
                <a:schemeClr val="accent1"/>
              </a:solidFill>
              <a:latin typeface="Century Gothic" panose="020B0502020202020204" pitchFamily="34" charset="0"/>
              <a:ea typeface="Majalla UI"/>
              <a:cs typeface="B Titr" panose="00000700000000000000" pitchFamily="2" charset="-78"/>
            </a:endParaRPr>
          </a:p>
        </p:txBody>
      </p:sp>
    </p:spTree>
    <p:extLst>
      <p:ext uri="{BB962C8B-B14F-4D97-AF65-F5344CB8AC3E}">
        <p14:creationId xmlns:p14="http://schemas.microsoft.com/office/powerpoint/2010/main" val="954797911"/>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4980275" y="278894"/>
            <a:ext cx="25346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10000"/>
              </a:lnSpc>
              <a:spcBef>
                <a:spcPts val="700"/>
              </a:spcBef>
              <a:buClr>
                <a:schemeClr val="tx2"/>
              </a:buClr>
              <a:buFont typeface="Arial" panose="020B0604020202020204" pitchFamily="34" charset="0"/>
              <a:buChar char="•"/>
              <a:defRPr sz="2000">
                <a:solidFill>
                  <a:srgbClr val="595959"/>
                </a:solidFill>
                <a:latin typeface="Gill Sans MT" panose="020B0502020104020203" pitchFamily="34" charset="0"/>
                <a:ea typeface="Majalla UI"/>
                <a:cs typeface="Majalla UI"/>
              </a:defRPr>
            </a:lvl1pPr>
            <a:lvl2pPr marL="742950" indent="-285750">
              <a:lnSpc>
                <a:spcPct val="110000"/>
              </a:lnSpc>
              <a:spcBef>
                <a:spcPts val="700"/>
              </a:spcBef>
              <a:buClr>
                <a:schemeClr val="tx2"/>
              </a:buClr>
              <a:buFont typeface="Gill Sans MT" panose="020B0502020104020203" pitchFamily="34" charset="0"/>
              <a:buChar char="–"/>
              <a:defRPr>
                <a:solidFill>
                  <a:srgbClr val="595959"/>
                </a:solidFill>
                <a:latin typeface="Gill Sans MT" panose="020B0502020104020203" pitchFamily="34" charset="0"/>
                <a:ea typeface="Majalla UI"/>
                <a:cs typeface="Majalla UI"/>
              </a:defRPr>
            </a:lvl2pPr>
            <a:lvl3pPr marL="1143000" indent="-228600">
              <a:lnSpc>
                <a:spcPct val="110000"/>
              </a:lnSpc>
              <a:spcBef>
                <a:spcPts val="700"/>
              </a:spcBef>
              <a:buClr>
                <a:schemeClr val="tx2"/>
              </a:buClr>
              <a:buFont typeface="Arial" panose="020B0604020202020204" pitchFamily="34" charset="0"/>
              <a:buChar char="•"/>
              <a:defRPr sz="1600">
                <a:solidFill>
                  <a:srgbClr val="595959"/>
                </a:solidFill>
                <a:latin typeface="Gill Sans MT" panose="020B0502020104020203" pitchFamily="34" charset="0"/>
                <a:ea typeface="Majalla UI"/>
                <a:cs typeface="Majalla UI"/>
              </a:defRPr>
            </a:lvl3pPr>
            <a:lvl4pPr marL="1600200" indent="-228600">
              <a:lnSpc>
                <a:spcPct val="110000"/>
              </a:lnSpc>
              <a:spcBef>
                <a:spcPts val="700"/>
              </a:spcBef>
              <a:buClr>
                <a:schemeClr val="tx2"/>
              </a:buClr>
              <a:buFont typeface="Gill Sans MT" panose="020B0502020104020203" pitchFamily="34" charset="0"/>
              <a:buChar char="–"/>
              <a:defRPr sz="1400">
                <a:solidFill>
                  <a:srgbClr val="595959"/>
                </a:solidFill>
                <a:latin typeface="Gill Sans MT" panose="020B0502020104020203" pitchFamily="34" charset="0"/>
                <a:ea typeface="Majalla UI"/>
                <a:cs typeface="Majalla UI"/>
              </a:defRPr>
            </a:lvl4pPr>
            <a:lvl5pPr marL="2057400" indent="-228600">
              <a:lnSpc>
                <a:spcPct val="110000"/>
              </a:lnSpc>
              <a:spcBef>
                <a:spcPts val="700"/>
              </a:spcBef>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5pPr>
            <a:lvl6pPr marL="25146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6pPr>
            <a:lvl7pPr marL="29718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7pPr>
            <a:lvl8pPr marL="34290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8pPr>
            <a:lvl9pPr marL="3886200" indent="-228600" eaLnBrk="0" fontAlgn="base" hangingPunct="0">
              <a:lnSpc>
                <a:spcPct val="110000"/>
              </a:lnSpc>
              <a:spcBef>
                <a:spcPts val="700"/>
              </a:spcBef>
              <a:spcAft>
                <a:spcPct val="0"/>
              </a:spcAft>
              <a:buClr>
                <a:schemeClr val="tx2"/>
              </a:buClr>
              <a:buFont typeface="Arial" panose="020B0604020202020204" pitchFamily="34" charset="0"/>
              <a:buChar char="•"/>
              <a:defRPr sz="1400">
                <a:solidFill>
                  <a:srgbClr val="595959"/>
                </a:solidFill>
                <a:latin typeface="Gill Sans MT" panose="020B0502020104020203" pitchFamily="34" charset="0"/>
                <a:ea typeface="Majalla UI"/>
                <a:cs typeface="Majalla UI"/>
              </a:defRPr>
            </a:lvl9pPr>
          </a:lstStyle>
          <a:p>
            <a:pPr algn="r" rtl="1" eaLnBrk="1" hangingPunct="1">
              <a:lnSpc>
                <a:spcPct val="100000"/>
              </a:lnSpc>
              <a:spcBef>
                <a:spcPct val="0"/>
              </a:spcBef>
              <a:buClrTx/>
              <a:buFontTx/>
              <a:buNone/>
            </a:pPr>
            <a:r>
              <a:rPr lang="fa-IR" altLang="en-US" sz="2400" b="1" dirty="0">
                <a:solidFill>
                  <a:schemeClr val="accent1"/>
                </a:solidFill>
                <a:latin typeface="Century Gothic" panose="020B0502020202020204" pitchFamily="34" charset="0"/>
                <a:cs typeface="B Titr" panose="00000700000000000000" pitchFamily="2" charset="-78"/>
              </a:rPr>
              <a:t>مدل مفهومی پژوهش:</a:t>
            </a:r>
          </a:p>
        </p:txBody>
      </p:sp>
      <p:sp>
        <p:nvSpPr>
          <p:cNvPr id="15" name="Rectangle 13"/>
          <p:cNvSpPr>
            <a:spLocks noChangeArrowheads="1"/>
          </p:cNvSpPr>
          <p:nvPr/>
        </p:nvSpPr>
        <p:spPr bwMode="auto">
          <a:xfrm>
            <a:off x="152400" y="317213"/>
            <a:ext cx="9144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en-US" sz="1400" b="1" i="0" u="none" strike="noStrike" cap="none" normalizeH="0" baseline="0" dirty="0" bmk="_Toc481528637">
              <a:ln>
                <a:noFill/>
              </a:ln>
              <a:solidFill>
                <a:srgbClr val="000000"/>
              </a:solidFill>
              <a:effectLst/>
              <a:ea typeface="Times New Roman" panose="02020603050405020304" pitchFamily="18" charset="0"/>
              <a:cs typeface="B Lotus" panose="00000400000000000000"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Rectangle 17"/>
          <p:cNvSpPr>
            <a:spLocks noChangeArrowheads="1"/>
          </p:cNvSpPr>
          <p:nvPr/>
        </p:nvSpPr>
        <p:spPr bwMode="auto">
          <a:xfrm>
            <a:off x="152400" y="129989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
            </a: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8"/>
          <p:cNvSpPr>
            <a:spLocks noChangeArrowheads="1"/>
          </p:cNvSpPr>
          <p:nvPr/>
        </p:nvSpPr>
        <p:spPr bwMode="auto">
          <a:xfrm>
            <a:off x="152400" y="1066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1" eaLnBrk="0" fontAlgn="base" latinLnBrk="0" hangingPunct="0">
              <a:lnSpc>
                <a:spcPct val="100000"/>
              </a:lnSpc>
              <a:spcBef>
                <a:spcPct val="0"/>
              </a:spcBef>
              <a:spcAft>
                <a:spcPct val="0"/>
              </a:spcAft>
              <a:buClrTx/>
              <a:buSzTx/>
              <a:buFontTx/>
              <a:buNone/>
              <a:tabLst/>
            </a:pPr>
            <a:r>
              <a:rPr kumimoji="0" lang="fa-IR" altLang="en-US" sz="1400" b="0"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US" altLang="en-US" sz="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19" name="Rectangle 20"/>
          <p:cNvSpPr>
            <a:spLocks noChangeArrowheads="1"/>
          </p:cNvSpPr>
          <p:nvPr/>
        </p:nvSpPr>
        <p:spPr bwMode="auto">
          <a:xfrm>
            <a:off x="152400" y="1066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B Mitra" panose="00000400000000000000" pitchFamily="2" charset="-78"/>
              <a:ea typeface="Calibri" panose="020F0502020204030204" pitchFamily="34" charset="0"/>
              <a:cs typeface="B Lotus" panose="00000400000000000000"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000000"/>
                </a:solidFill>
                <a:effectLst/>
                <a:latin typeface="B Mitra" panose="00000400000000000000" pitchFamily="2" charset="-78"/>
                <a:ea typeface="Calibri" panose="020F0502020204030204" pitchFamily="34" charset="0"/>
                <a:cs typeface="B Lotus" panose="00000400000000000000" pitchFamily="2" charset="-78"/>
              </a:rPr>
              <a:t/>
            </a:r>
            <a:br>
              <a:rPr kumimoji="0" lang="en-US" altLang="en-US" sz="1400" b="0" i="0" u="none" strike="noStrike" cap="none" normalizeH="0" baseline="0">
                <a:ln>
                  <a:noFill/>
                </a:ln>
                <a:solidFill>
                  <a:srgbClr val="000000"/>
                </a:solidFill>
                <a:effectLst/>
                <a:latin typeface="B Mitra" panose="00000400000000000000" pitchFamily="2" charset="-78"/>
                <a:ea typeface="Calibri" panose="020F0502020204030204" pitchFamily="34" charset="0"/>
                <a:cs typeface="B Lotus" panose="00000400000000000000" pitchFamily="2" charset="-78"/>
              </a:rPr>
            </a:br>
            <a:endParaRPr kumimoji="0" lang="en-US" altLang="en-US"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20" name="Group 19"/>
          <p:cNvGrpSpPr/>
          <p:nvPr/>
        </p:nvGrpSpPr>
        <p:grpSpPr>
          <a:xfrm>
            <a:off x="7712266" y="235077"/>
            <a:ext cx="900000" cy="900000"/>
            <a:chOff x="7712266" y="235077"/>
            <a:chExt cx="900000" cy="900000"/>
          </a:xfrm>
        </p:grpSpPr>
        <p:sp>
          <p:nvSpPr>
            <p:cNvPr id="21" name="Oval 20"/>
            <p:cNvSpPr/>
            <p:nvPr/>
          </p:nvSpPr>
          <p:spPr>
            <a:xfrm>
              <a:off x="7712266" y="235077"/>
              <a:ext cx="900000" cy="900000"/>
            </a:xfrm>
            <a:prstGeom prst="ellipse">
              <a:avLst/>
            </a:prstGeom>
            <a:solidFill>
              <a:schemeClr val="accent1"/>
            </a:soli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             </a:t>
              </a:r>
            </a:p>
          </p:txBody>
        </p:sp>
        <p:pic>
          <p:nvPicPr>
            <p:cNvPr id="22" name="Pictur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27303" y="340717"/>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12"/>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8"/>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ar-SA"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B Titr" panose="00000700000000000000" pitchFamily="2" charset="-78"/>
              </a:rPr>
              <a:t>       </a:t>
            </a:r>
            <a:endParaRPr kumimoji="0" lang="en-US" altLang="en-US" sz="6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24" name="Rounded Rectangle 23"/>
          <p:cNvSpPr>
            <a:spLocks noChangeArrowheads="1"/>
          </p:cNvSpPr>
          <p:nvPr/>
        </p:nvSpPr>
        <p:spPr bwMode="auto">
          <a:xfrm>
            <a:off x="5797292" y="1758392"/>
            <a:ext cx="1812657" cy="475557"/>
          </a:xfrm>
          <a:prstGeom prst="roundRect">
            <a:avLst>
              <a:gd name="adj" fmla="val 16667"/>
            </a:avLst>
          </a:prstGeom>
          <a:solidFill>
            <a:srgbClr val="FFFFFF"/>
          </a:solidFill>
          <a:ln w="25400" algn="ctr">
            <a:solidFill>
              <a:srgbClr val="000000"/>
            </a:solidFill>
            <a:round/>
            <a:headEnd/>
            <a:tailEnd/>
          </a:ln>
        </p:spPr>
        <p:txBody>
          <a:bodyPr rot="0" vert="horz" wrap="square" lIns="91440" tIns="45720" rIns="91440" bIns="45720" anchor="ctr" anchorCtr="0" upright="1">
            <a:noAutofit/>
          </a:bodyPr>
          <a:lstStyle/>
          <a:p>
            <a:pPr algn="ctr" rtl="1">
              <a:lnSpc>
                <a:spcPct val="115000"/>
              </a:lnSpc>
              <a:spcAft>
                <a:spcPts val="1000"/>
              </a:spcAft>
            </a:pPr>
            <a:endParaRPr lang="fa-IR" sz="1000" b="1" dirty="0" smtClean="0">
              <a:effectLst/>
              <a:latin typeface="Calibri" panose="020F0502020204030204" pitchFamily="34" charset="0"/>
              <a:ea typeface="Calibri" panose="020F0502020204030204" pitchFamily="34" charset="0"/>
              <a:cs typeface="B Nazanin" panose="00000400000000000000" pitchFamily="2" charset="-78"/>
            </a:endParaRPr>
          </a:p>
          <a:p>
            <a:pPr algn="ctr" rtl="1">
              <a:lnSpc>
                <a:spcPct val="115000"/>
              </a:lnSpc>
              <a:spcAft>
                <a:spcPts val="1000"/>
              </a:spcAft>
            </a:pPr>
            <a:r>
              <a:rPr lang="fa-IR" sz="1000" b="1" dirty="0" smtClean="0">
                <a:effectLst/>
                <a:latin typeface="Calibri" panose="020F0502020204030204" pitchFamily="34" charset="0"/>
                <a:ea typeface="Calibri" panose="020F0502020204030204" pitchFamily="34" charset="0"/>
                <a:cs typeface="B Nazanin" panose="00000400000000000000" pitchFamily="2" charset="-78"/>
              </a:rPr>
              <a:t>مدیریت </a:t>
            </a:r>
            <a:r>
              <a:rPr lang="fa-IR" sz="1000" b="1" dirty="0">
                <a:effectLst/>
                <a:latin typeface="Calibri" panose="020F0502020204030204" pitchFamily="34" charset="0"/>
                <a:ea typeface="Calibri" panose="020F0502020204030204" pitchFamily="34" charset="0"/>
                <a:cs typeface="B Nazanin" panose="00000400000000000000" pitchFamily="2" charset="-78"/>
              </a:rPr>
              <a:t>سیستم های اطلاعاتی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p:txBody>
      </p:sp>
      <p:grpSp>
        <p:nvGrpSpPr>
          <p:cNvPr id="25" name="Group 24"/>
          <p:cNvGrpSpPr/>
          <p:nvPr/>
        </p:nvGrpSpPr>
        <p:grpSpPr>
          <a:xfrm>
            <a:off x="1231863" y="1844824"/>
            <a:ext cx="6313169" cy="4211320"/>
            <a:chOff x="0" y="0"/>
            <a:chExt cx="6313367" cy="4211851"/>
          </a:xfrm>
        </p:grpSpPr>
        <p:sp>
          <p:nvSpPr>
            <p:cNvPr id="26" name="Rectangle 25"/>
            <p:cNvSpPr>
              <a:spLocks/>
            </p:cNvSpPr>
            <p:nvPr/>
          </p:nvSpPr>
          <p:spPr>
            <a:xfrm>
              <a:off x="2522483" y="1813035"/>
              <a:ext cx="1399540" cy="2398816"/>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rtl="1">
                <a:lnSpc>
                  <a:spcPct val="115000"/>
                </a:lnSpc>
                <a:spcAft>
                  <a:spcPts val="1000"/>
                </a:spcAft>
              </a:pPr>
              <a:endParaRPr lang="fa-IR" sz="1100" dirty="0" smtClean="0">
                <a:effectLst/>
                <a:latin typeface="Calibri" panose="020F0502020204030204" pitchFamily="34" charset="0"/>
                <a:ea typeface="Calibri" panose="020F0502020204030204" pitchFamily="34" charset="0"/>
                <a:cs typeface="B Zar" panose="00000400000000000000" pitchFamily="2" charset="-78"/>
              </a:endParaRPr>
            </a:p>
            <a:p>
              <a:pPr algn="ctr" rtl="1">
                <a:lnSpc>
                  <a:spcPct val="115000"/>
                </a:lnSpc>
                <a:spcAft>
                  <a:spcPts val="1000"/>
                </a:spcAft>
              </a:pPr>
              <a:r>
                <a:rPr lang="ar-SA" sz="1100" dirty="0" smtClean="0">
                  <a:effectLst/>
                  <a:latin typeface="Calibri" panose="020F0502020204030204" pitchFamily="34" charset="0"/>
                  <a:ea typeface="Calibri" panose="020F0502020204030204" pitchFamily="34" charset="0"/>
                  <a:cs typeface="B Zar" panose="00000400000000000000" pitchFamily="2" charset="-78"/>
                </a:rPr>
                <a:t>خلق </a:t>
              </a:r>
              <a:r>
                <a:rPr lang="ar-SA" sz="1100" dirty="0">
                  <a:effectLst/>
                  <a:latin typeface="Calibri" panose="020F0502020204030204" pitchFamily="34" charset="0"/>
                  <a:ea typeface="Calibri" panose="020F0502020204030204" pitchFamily="34" charset="0"/>
                  <a:cs typeface="B Zar" panose="00000400000000000000" pitchFamily="2" charset="-78"/>
                </a:rPr>
                <a:t>دانش</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1100" dirty="0">
                  <a:effectLst/>
                  <a:latin typeface="Calibri" panose="020F0502020204030204" pitchFamily="34" charset="0"/>
                  <a:ea typeface="Calibri" panose="020F0502020204030204" pitchFamily="34" charset="0"/>
                  <a:cs typeface="B Zar" panose="00000400000000000000" pitchFamily="2" charset="-78"/>
                </a:rPr>
                <a:t>تسهیم دانش</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1100" dirty="0">
                  <a:effectLst/>
                  <a:latin typeface="Calibri" panose="020F0502020204030204" pitchFamily="34" charset="0"/>
                  <a:ea typeface="Calibri" panose="020F0502020204030204" pitchFamily="34" charset="0"/>
                  <a:cs typeface="B Zar" panose="00000400000000000000" pitchFamily="2" charset="-78"/>
                </a:rPr>
                <a:t>به کارگیری دانش</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1100" dirty="0">
                  <a:effectLst/>
                  <a:latin typeface="Calibri" panose="020F0502020204030204" pitchFamily="34" charset="0"/>
                  <a:ea typeface="Calibri" panose="020F0502020204030204" pitchFamily="34" charset="0"/>
                  <a:cs typeface="B Zar" panose="00000400000000000000" pitchFamily="2" charset="-78"/>
                </a:rPr>
                <a:t>ذخیره سازی دانش</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1300" dirty="0">
                  <a:effectLst/>
                  <a:latin typeface="Calibri" panose="020F0502020204030204" pitchFamily="34" charset="0"/>
                  <a:ea typeface="Calibri" panose="020F0502020204030204" pitchFamily="34" charset="0"/>
                  <a:cs typeface="B Nazanin" panose="00000400000000000000" pitchFamily="2" charset="-78"/>
                </a:rPr>
                <a:t>همتی، (1389)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B Zar" panose="00000400000000000000" pitchFamily="2" charset="-78"/>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3" name="Rectangle 32"/>
            <p:cNvSpPr>
              <a:spLocks/>
            </p:cNvSpPr>
            <p:nvPr/>
          </p:nvSpPr>
          <p:spPr>
            <a:xfrm>
              <a:off x="4635062" y="472966"/>
              <a:ext cx="1678305" cy="2916821"/>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rtl="1">
                <a:lnSpc>
                  <a:spcPct val="115000"/>
                </a:lnSpc>
                <a:spcAft>
                  <a:spcPts val="1000"/>
                </a:spcAft>
              </a:pPr>
              <a:endParaRPr lang="fa-IR" sz="1100" dirty="0" smtClean="0">
                <a:effectLst/>
                <a:latin typeface="Calibri" panose="020F0502020204030204" pitchFamily="34" charset="0"/>
                <a:ea typeface="Calibri" panose="020F0502020204030204" pitchFamily="34" charset="0"/>
                <a:cs typeface="B Zar" panose="00000400000000000000" pitchFamily="2" charset="-78"/>
              </a:endParaRPr>
            </a:p>
            <a:p>
              <a:pPr algn="ctr" rtl="1">
                <a:lnSpc>
                  <a:spcPct val="115000"/>
                </a:lnSpc>
                <a:spcAft>
                  <a:spcPts val="1000"/>
                </a:spcAft>
              </a:pPr>
              <a:r>
                <a:rPr lang="fa-IR" sz="1100" dirty="0" smtClean="0">
                  <a:effectLst/>
                  <a:latin typeface="Calibri" panose="020F0502020204030204" pitchFamily="34" charset="0"/>
                  <a:ea typeface="Calibri" panose="020F0502020204030204" pitchFamily="34" charset="0"/>
                  <a:cs typeface="B Zar" panose="00000400000000000000" pitchFamily="2" charset="-78"/>
                </a:rPr>
                <a:t>سخت </a:t>
              </a:r>
              <a:r>
                <a:rPr lang="fa-IR" sz="1100" dirty="0">
                  <a:effectLst/>
                  <a:latin typeface="Calibri" panose="020F0502020204030204" pitchFamily="34" charset="0"/>
                  <a:ea typeface="Calibri" panose="020F0502020204030204" pitchFamily="34" charset="0"/>
                  <a:cs typeface="B Zar" panose="00000400000000000000" pitchFamily="2" charset="-78"/>
                </a:rPr>
                <a:t>افزار</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نرم افزار</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پايگاه اطلاعات</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رويه ها</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نيروي انساني</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1100" dirty="0">
                  <a:effectLst/>
                  <a:latin typeface="BNazanin"/>
                  <a:ea typeface="Calibri" panose="020F0502020204030204" pitchFamily="34" charset="0"/>
                  <a:cs typeface="B Zar" panose="00000400000000000000" pitchFamily="2" charset="-78"/>
                </a:rPr>
                <a:t>عبدالهی پور (1390</a:t>
              </a:r>
              <a:r>
                <a:rPr lang="ar-SA" sz="1100" b="1" dirty="0">
                  <a:effectLst/>
                  <a:latin typeface="Calibri" panose="020F0502020204030204" pitchFamily="34" charset="0"/>
                  <a:ea typeface="Calibri" panose="020F0502020204030204" pitchFamily="34" charset="0"/>
                  <a:cs typeface="B Nazanin" panose="00000400000000000000" pitchFamily="2" charset="-78"/>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l"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4" name="Rounded Rectangle 33"/>
            <p:cNvSpPr>
              <a:spLocks noChangeArrowheads="1"/>
            </p:cNvSpPr>
            <p:nvPr/>
          </p:nvSpPr>
          <p:spPr bwMode="auto">
            <a:xfrm>
              <a:off x="2695903" y="1040525"/>
              <a:ext cx="1050480" cy="457200"/>
            </a:xfrm>
            <a:prstGeom prst="roundRect">
              <a:avLst>
                <a:gd name="adj" fmla="val 16667"/>
              </a:avLst>
            </a:prstGeom>
            <a:solidFill>
              <a:srgbClr val="FFFFFF"/>
            </a:solidFill>
            <a:ln w="25400" algn="ctr">
              <a:solidFill>
                <a:srgbClr val="000000"/>
              </a:solidFill>
              <a:round/>
              <a:headEnd/>
              <a:tailEnd/>
            </a:ln>
          </p:spPr>
          <p:txBody>
            <a:bodyPr rot="0" vert="horz" wrap="square" lIns="91440" tIns="45720" rIns="91440" bIns="45720" anchor="ctr" anchorCtr="0" upright="1">
              <a:noAutofit/>
            </a:bodyPr>
            <a:lstStyle/>
            <a:p>
              <a:pPr algn="ctr" rtl="1">
                <a:lnSpc>
                  <a:spcPct val="115000"/>
                </a:lnSpc>
                <a:spcAft>
                  <a:spcPts val="1000"/>
                </a:spcAft>
              </a:pPr>
              <a:r>
                <a:rPr lang="fa-IR" sz="1100" b="1" dirty="0">
                  <a:effectLst/>
                  <a:latin typeface="Calibri" panose="020F0502020204030204" pitchFamily="34" charset="0"/>
                  <a:ea typeface="Calibri" panose="020F0502020204030204" pitchFamily="34" charset="0"/>
                  <a:cs typeface="B Nazanin" panose="00000400000000000000" pitchFamily="2" charset="-78"/>
                </a:rPr>
                <a:t> مدیریت دانش</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5" name="Rounded Rectangle 34"/>
            <p:cNvSpPr>
              <a:spLocks noChangeArrowheads="1"/>
            </p:cNvSpPr>
            <p:nvPr/>
          </p:nvSpPr>
          <p:spPr bwMode="auto">
            <a:xfrm>
              <a:off x="0" y="0"/>
              <a:ext cx="1679338" cy="635635"/>
            </a:xfrm>
            <a:prstGeom prst="roundRect">
              <a:avLst>
                <a:gd name="adj" fmla="val 16667"/>
              </a:avLst>
            </a:prstGeom>
            <a:solidFill>
              <a:srgbClr val="FFFFFF"/>
            </a:solidFill>
            <a:ln w="25400" algn="ctr">
              <a:solidFill>
                <a:srgbClr val="000000"/>
              </a:solidFill>
              <a:round/>
              <a:headEnd/>
              <a:tailEnd/>
            </a:ln>
          </p:spPr>
          <p:txBody>
            <a:bodyPr rot="0" vert="horz" wrap="square" lIns="91440" tIns="45720" rIns="91440" bIns="45720" anchor="ctr" anchorCtr="0" upright="1">
              <a:noAutofit/>
            </a:bodyPr>
            <a:lstStyle/>
            <a:p>
              <a:pPr algn="ctr" rtl="1">
                <a:lnSpc>
                  <a:spcPct val="115000"/>
                </a:lnSpc>
                <a:spcAft>
                  <a:spcPts val="1000"/>
                </a:spcAft>
              </a:pPr>
              <a:endParaRPr lang="fa-IR" sz="1100" b="1" dirty="0" smtClean="0">
                <a:effectLst/>
                <a:latin typeface="Calibri" panose="020F0502020204030204" pitchFamily="34" charset="0"/>
                <a:ea typeface="Calibri" panose="020F0502020204030204" pitchFamily="34" charset="0"/>
                <a:cs typeface="B Zar" panose="00000400000000000000" pitchFamily="2" charset="-78"/>
              </a:endParaRPr>
            </a:p>
            <a:p>
              <a:pPr algn="ctr" rtl="1">
                <a:lnSpc>
                  <a:spcPct val="115000"/>
                </a:lnSpc>
                <a:spcAft>
                  <a:spcPts val="1000"/>
                </a:spcAft>
              </a:pPr>
              <a:r>
                <a:rPr lang="fa-IR" sz="1100" b="1" dirty="0" smtClean="0">
                  <a:effectLst/>
                  <a:latin typeface="Calibri" panose="020F0502020204030204" pitchFamily="34" charset="0"/>
                  <a:ea typeface="Calibri" panose="020F0502020204030204" pitchFamily="34" charset="0"/>
                  <a:cs typeface="B Zar" panose="00000400000000000000" pitchFamily="2" charset="-78"/>
                </a:rPr>
                <a:t>یادگیری </a:t>
              </a:r>
              <a:r>
                <a:rPr lang="fa-IR" sz="1100" b="1" dirty="0">
                  <a:effectLst/>
                  <a:latin typeface="Calibri" panose="020F0502020204030204" pitchFamily="34" charset="0"/>
                  <a:ea typeface="Calibri" panose="020F0502020204030204" pitchFamily="34" charset="0"/>
                  <a:cs typeface="B Zar" panose="00000400000000000000" pitchFamily="2" charset="-78"/>
                </a:rPr>
                <a:t>سازمانی</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p:txBody>
        </p:sp>
        <p:sp>
          <p:nvSpPr>
            <p:cNvPr id="36" name="Left Arrow 35"/>
            <p:cNvSpPr>
              <a:spLocks noChangeArrowheads="1"/>
            </p:cNvSpPr>
            <p:nvPr/>
          </p:nvSpPr>
          <p:spPr bwMode="auto">
            <a:xfrm rot="9083299" flipH="1" flipV="1">
              <a:off x="3325350" y="423984"/>
              <a:ext cx="1215390" cy="301625"/>
            </a:xfrm>
            <a:prstGeom prst="leftArrow">
              <a:avLst>
                <a:gd name="adj1" fmla="val 25278"/>
                <a:gd name="adj2" fmla="val 18450"/>
              </a:avLst>
            </a:prstGeom>
            <a:solidFill>
              <a:srgbClr val="000000"/>
            </a:solidFill>
            <a:ln w="25400" algn="ctr">
              <a:solidFill>
                <a:srgbClr val="000000"/>
              </a:solidFill>
              <a:miter lim="800000"/>
              <a:headEnd/>
              <a:tailEnd/>
            </a:ln>
          </p:spPr>
          <p:txBody>
            <a:bodyPr rot="0" vert="horz" wrap="square" lIns="91440" tIns="45720" rIns="91440" bIns="45720" anchor="ctr" anchorCtr="0" upright="1">
              <a:noAutofit/>
            </a:bodyPr>
            <a:lstStyle/>
            <a:p>
              <a:endParaRPr lang="en-US"/>
            </a:p>
          </p:txBody>
        </p:sp>
        <p:sp>
          <p:nvSpPr>
            <p:cNvPr id="37" name="Left Arrow 36"/>
            <p:cNvSpPr>
              <a:spLocks noChangeArrowheads="1"/>
            </p:cNvSpPr>
            <p:nvPr/>
          </p:nvSpPr>
          <p:spPr bwMode="auto">
            <a:xfrm rot="10800000" flipH="1" flipV="1">
              <a:off x="1765738" y="31531"/>
              <a:ext cx="2709545" cy="184150"/>
            </a:xfrm>
            <a:prstGeom prst="leftArrow">
              <a:avLst>
                <a:gd name="adj1" fmla="val 25278"/>
                <a:gd name="adj2" fmla="val 23024"/>
              </a:avLst>
            </a:prstGeom>
            <a:solidFill>
              <a:srgbClr val="000000"/>
            </a:solidFill>
            <a:ln w="25400" algn="ctr">
              <a:solidFill>
                <a:srgbClr val="000000"/>
              </a:solidFill>
              <a:miter lim="800000"/>
              <a:headEnd/>
              <a:tailEnd/>
            </a:ln>
          </p:spPr>
          <p:txBody>
            <a:bodyPr rot="0" vert="horz" wrap="square" lIns="91440" tIns="45720" rIns="91440" bIns="45720" anchor="ctr" anchorCtr="0" upright="1">
              <a:noAutofit/>
            </a:bodyPr>
            <a:lstStyle/>
            <a:p>
              <a:endParaRPr lang="en-US"/>
            </a:p>
          </p:txBody>
        </p:sp>
        <p:sp>
          <p:nvSpPr>
            <p:cNvPr id="38" name="Rectangle 37"/>
            <p:cNvSpPr>
              <a:spLocks/>
            </p:cNvSpPr>
            <p:nvPr/>
          </p:nvSpPr>
          <p:spPr>
            <a:xfrm>
              <a:off x="0" y="693683"/>
              <a:ext cx="1651379" cy="2481580"/>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rtl="1">
                <a:lnSpc>
                  <a:spcPct val="115000"/>
                </a:lnSpc>
                <a:spcAft>
                  <a:spcPts val="1000"/>
                </a:spcAft>
              </a:pPr>
              <a:endParaRPr lang="fa-IR" sz="1100" dirty="0" smtClean="0">
                <a:effectLst/>
                <a:latin typeface="Calibri" panose="020F0502020204030204" pitchFamily="34" charset="0"/>
                <a:ea typeface="Calibri" panose="020F0502020204030204" pitchFamily="34" charset="0"/>
                <a:cs typeface="B Zar" panose="00000400000000000000" pitchFamily="2" charset="-78"/>
              </a:endParaRPr>
            </a:p>
            <a:p>
              <a:pPr algn="ctr" rtl="1">
                <a:lnSpc>
                  <a:spcPct val="115000"/>
                </a:lnSpc>
                <a:spcAft>
                  <a:spcPts val="1000"/>
                </a:spcAft>
              </a:pPr>
              <a:r>
                <a:rPr lang="fa-IR" sz="1100" dirty="0" smtClean="0">
                  <a:effectLst/>
                  <a:latin typeface="Calibri" panose="020F0502020204030204" pitchFamily="34" charset="0"/>
                  <a:ea typeface="Calibri" panose="020F0502020204030204" pitchFamily="34" charset="0"/>
                  <a:cs typeface="B Zar" panose="00000400000000000000" pitchFamily="2" charset="-78"/>
                </a:rPr>
                <a:t>تعهد </a:t>
              </a:r>
              <a:r>
                <a:rPr lang="fa-IR" sz="1100" dirty="0">
                  <a:effectLst/>
                  <a:latin typeface="Calibri" panose="020F0502020204030204" pitchFamily="34" charset="0"/>
                  <a:ea typeface="Calibri" panose="020F0502020204030204" pitchFamily="34" charset="0"/>
                  <a:cs typeface="B Zar" panose="00000400000000000000" pitchFamily="2" charset="-78"/>
                </a:rPr>
                <a:t>مدیریتی</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دید سیستمی</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فضای باز وآزمایشگری</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انتقال و یکپارچگی دانش</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1100" dirty="0">
                  <a:effectLst/>
                  <a:latin typeface="Calibri" panose="020F0502020204030204" pitchFamily="34" charset="0"/>
                  <a:ea typeface="Calibri" panose="020F0502020204030204" pitchFamily="34" charset="0"/>
                  <a:cs typeface="B Lotus" panose="00000400000000000000" pitchFamily="2" charset="-78"/>
                </a:rPr>
                <a:t>مدل گومز (2005)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fa-IR" sz="1100" dirty="0">
                  <a:effectLst/>
                  <a:latin typeface="Calibri" panose="020F0502020204030204" pitchFamily="34" charset="0"/>
                  <a:ea typeface="Calibri" panose="020F0502020204030204" pitchFamily="34" charset="0"/>
                  <a:cs typeface="B Zar" panose="00000400000000000000" pitchFamily="2" charset="-78"/>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9" name="Left Arrow 38"/>
            <p:cNvSpPr>
              <a:spLocks noChangeArrowheads="1"/>
            </p:cNvSpPr>
            <p:nvPr/>
          </p:nvSpPr>
          <p:spPr bwMode="auto">
            <a:xfrm rot="-9377316" flipH="1" flipV="1">
              <a:off x="1813034" y="536028"/>
              <a:ext cx="1066165" cy="275590"/>
            </a:xfrm>
            <a:prstGeom prst="leftArrow">
              <a:avLst>
                <a:gd name="adj1" fmla="val 25278"/>
                <a:gd name="adj2" fmla="val 17713"/>
              </a:avLst>
            </a:prstGeom>
            <a:solidFill>
              <a:srgbClr val="000000"/>
            </a:solidFill>
            <a:ln w="25400" algn="ctr">
              <a:solidFill>
                <a:srgbClr val="000000"/>
              </a:solidFill>
              <a:miter lim="800000"/>
              <a:headEnd/>
              <a:tailEnd/>
            </a:ln>
          </p:spPr>
          <p:txBody>
            <a:bodyPr rot="0" vert="horz" wrap="square" lIns="91440" tIns="45720" rIns="91440" bIns="45720" anchor="ctr" anchorCtr="0" upright="1">
              <a:noAutofit/>
            </a:bodyPr>
            <a:lstStyle/>
            <a:p>
              <a:endParaRPr lang="en-US"/>
            </a:p>
          </p:txBody>
        </p:sp>
      </p:grpSp>
    </p:spTree>
    <p:extLst>
      <p:ext uri="{BB962C8B-B14F-4D97-AF65-F5344CB8AC3E}">
        <p14:creationId xmlns:p14="http://schemas.microsoft.com/office/powerpoint/2010/main" val="103754778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adg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A1A3E1F0-B5EF-49C5-810A-B1B32AEDDC8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TM10001106[[fn=Badge]]</Template>
  <TotalTime>14971</TotalTime>
  <Words>6839</Words>
  <Application>Microsoft Office PowerPoint</Application>
  <PresentationFormat>On-screen Show (4:3)</PresentationFormat>
  <Paragraphs>572</Paragraphs>
  <Slides>58</Slides>
  <Notes>4</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58</vt:i4>
      </vt:variant>
    </vt:vector>
  </HeadingPairs>
  <TitlesOfParts>
    <vt:vector size="79" baseType="lpstr">
      <vt:lpstr>2  Lotus</vt:lpstr>
      <vt:lpstr>2  Titr</vt:lpstr>
      <vt:lpstr>2  Zar</vt:lpstr>
      <vt:lpstr>2Tech</vt:lpstr>
      <vt:lpstr>Arial</vt:lpstr>
      <vt:lpstr>B Lotus</vt:lpstr>
      <vt:lpstr>B Mitra</vt:lpstr>
      <vt:lpstr>B Nazanin</vt:lpstr>
      <vt:lpstr>B Titr</vt:lpstr>
      <vt:lpstr>B Zar</vt:lpstr>
      <vt:lpstr>BNazanin</vt:lpstr>
      <vt:lpstr>Calibri</vt:lpstr>
      <vt:lpstr>Century Gothic</vt:lpstr>
      <vt:lpstr>Gill Sans MT</vt:lpstr>
      <vt:lpstr>Impact</vt:lpstr>
      <vt:lpstr>Lotus</vt:lpstr>
      <vt:lpstr>Majalla UI</vt:lpstr>
      <vt:lpstr>Tahoma</vt:lpstr>
      <vt:lpstr>Times New Roman</vt:lpstr>
      <vt:lpstr>Times New Roman Bold</vt:lpstr>
      <vt:lpstr>Badge</vt:lpstr>
      <vt:lpstr>PowerPoint Presentation</vt:lpstr>
      <vt:lpstr>دانشگاه آزاد اسلامی  واحد مشهد  دانشکده  حسابداری و مدیریت ، گروه  مدیریت   عنوان: بررسی رابطه سیستم های مدیریت اطلاعات و یاد گیری سازمانی با نقش میانجی مدیریت دانش در گمرکات استان خراسان رضوی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ARYAN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M-B</dc:creator>
  <cp:lastModifiedBy>roz</cp:lastModifiedBy>
  <cp:revision>909</cp:revision>
  <cp:lastPrinted>2017-01-30T11:09:47Z</cp:lastPrinted>
  <dcterms:created xsi:type="dcterms:W3CDTF">2011-02-08T07:14:48Z</dcterms:created>
  <dcterms:modified xsi:type="dcterms:W3CDTF">2019-08-07T09:04:32Z</dcterms:modified>
</cp:coreProperties>
</file>