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4">
  <p:sldMasterIdLst>
    <p:sldMasterId id="2147484430" r:id="rId1"/>
    <p:sldMasterId id="2147484442" r:id="rId2"/>
  </p:sldMasterIdLst>
  <p:notesMasterIdLst>
    <p:notesMasterId r:id="rId42"/>
  </p:notesMasterIdLst>
  <p:sldIdLst>
    <p:sldId id="512" r:id="rId3"/>
    <p:sldId id="513" r:id="rId4"/>
    <p:sldId id="580" r:id="rId5"/>
    <p:sldId id="486" r:id="rId6"/>
    <p:sldId id="487" r:id="rId7"/>
    <p:sldId id="564" r:id="rId8"/>
    <p:sldId id="488" r:id="rId9"/>
    <p:sldId id="494" r:id="rId10"/>
    <p:sldId id="582" r:id="rId11"/>
    <p:sldId id="583" r:id="rId12"/>
    <p:sldId id="469" r:id="rId13"/>
    <p:sldId id="565" r:id="rId14"/>
    <p:sldId id="492" r:id="rId15"/>
    <p:sldId id="467" r:id="rId16"/>
    <p:sldId id="544" r:id="rId17"/>
    <p:sldId id="546" r:id="rId18"/>
    <p:sldId id="547" r:id="rId19"/>
    <p:sldId id="548" r:id="rId20"/>
    <p:sldId id="571" r:id="rId21"/>
    <p:sldId id="572" r:id="rId22"/>
    <p:sldId id="556" r:id="rId23"/>
    <p:sldId id="526" r:id="rId24"/>
    <p:sldId id="550" r:id="rId25"/>
    <p:sldId id="551" r:id="rId26"/>
    <p:sldId id="549" r:id="rId27"/>
    <p:sldId id="567" r:id="rId28"/>
    <p:sldId id="568" r:id="rId29"/>
    <p:sldId id="569" r:id="rId30"/>
    <p:sldId id="554" r:id="rId31"/>
    <p:sldId id="555" r:id="rId32"/>
    <p:sldId id="573" r:id="rId33"/>
    <p:sldId id="577" r:id="rId34"/>
    <p:sldId id="576" r:id="rId35"/>
    <p:sldId id="534" r:id="rId36"/>
    <p:sldId id="581" r:id="rId37"/>
    <p:sldId id="535" r:id="rId38"/>
    <p:sldId id="509" r:id="rId39"/>
    <p:sldId id="395" r:id="rId40"/>
    <p:sldId id="368" r:id="rId41"/>
  </p:sldIdLst>
  <p:sldSz cx="9144000" cy="6858000" type="screen4x3"/>
  <p:notesSz cx="6789738" cy="9929813"/>
  <p:defaultTextStyle>
    <a:defPPr>
      <a:defRPr lang="fa-IR"/>
    </a:defPPr>
    <a:lvl1pPr algn="l" rtl="0" eaLnBrk="0" fontAlgn="base" hangingPunct="0">
      <a:spcBef>
        <a:spcPct val="0"/>
      </a:spcBef>
      <a:spcAft>
        <a:spcPct val="0"/>
      </a:spcAft>
      <a:defRPr kern="1200">
        <a:solidFill>
          <a:schemeClr val="tx1"/>
        </a:solidFill>
        <a:latin typeface="Century Gothic" panose="020B0502020202020204" pitchFamily="34" charset="0"/>
        <a:ea typeface="+mn-ea"/>
        <a:cs typeface="Tahoma" panose="020B0604030504040204" pitchFamily="34" charset="0"/>
      </a:defRPr>
    </a:lvl1pPr>
    <a:lvl2pPr marL="457200" algn="l" rtl="0" eaLnBrk="0" fontAlgn="base" hangingPunct="0">
      <a:spcBef>
        <a:spcPct val="0"/>
      </a:spcBef>
      <a:spcAft>
        <a:spcPct val="0"/>
      </a:spcAft>
      <a:defRPr kern="1200">
        <a:solidFill>
          <a:schemeClr val="tx1"/>
        </a:solidFill>
        <a:latin typeface="Century Gothic" panose="020B0502020202020204" pitchFamily="34" charset="0"/>
        <a:ea typeface="+mn-ea"/>
        <a:cs typeface="Tahoma" panose="020B0604030504040204" pitchFamily="34" charset="0"/>
      </a:defRPr>
    </a:lvl2pPr>
    <a:lvl3pPr marL="914400" algn="l" rtl="0" eaLnBrk="0" fontAlgn="base" hangingPunct="0">
      <a:spcBef>
        <a:spcPct val="0"/>
      </a:spcBef>
      <a:spcAft>
        <a:spcPct val="0"/>
      </a:spcAft>
      <a:defRPr kern="1200">
        <a:solidFill>
          <a:schemeClr val="tx1"/>
        </a:solidFill>
        <a:latin typeface="Century Gothic" panose="020B0502020202020204" pitchFamily="34" charset="0"/>
        <a:ea typeface="+mn-ea"/>
        <a:cs typeface="Tahoma" panose="020B0604030504040204" pitchFamily="34" charset="0"/>
      </a:defRPr>
    </a:lvl3pPr>
    <a:lvl4pPr marL="1371600" algn="l" rtl="0" eaLnBrk="0" fontAlgn="base" hangingPunct="0">
      <a:spcBef>
        <a:spcPct val="0"/>
      </a:spcBef>
      <a:spcAft>
        <a:spcPct val="0"/>
      </a:spcAft>
      <a:defRPr kern="1200">
        <a:solidFill>
          <a:schemeClr val="tx1"/>
        </a:solidFill>
        <a:latin typeface="Century Gothic" panose="020B0502020202020204" pitchFamily="34" charset="0"/>
        <a:ea typeface="+mn-ea"/>
        <a:cs typeface="Tahoma" panose="020B0604030504040204" pitchFamily="34" charset="0"/>
      </a:defRPr>
    </a:lvl4pPr>
    <a:lvl5pPr marL="1828800" algn="l" rtl="0" eaLnBrk="0" fontAlgn="base" hangingPunct="0">
      <a:spcBef>
        <a:spcPct val="0"/>
      </a:spcBef>
      <a:spcAft>
        <a:spcPct val="0"/>
      </a:spcAft>
      <a:defRPr kern="1200">
        <a:solidFill>
          <a:schemeClr val="tx1"/>
        </a:solidFill>
        <a:latin typeface="Century Gothic" panose="020B0502020202020204" pitchFamily="34" charset="0"/>
        <a:ea typeface="+mn-ea"/>
        <a:cs typeface="Tahoma" panose="020B0604030504040204" pitchFamily="34" charset="0"/>
      </a:defRPr>
    </a:lvl5pPr>
    <a:lvl6pPr marL="2286000" algn="l" defTabSz="914400" rtl="0" eaLnBrk="1" latinLnBrk="0" hangingPunct="1">
      <a:defRPr kern="1200">
        <a:solidFill>
          <a:schemeClr val="tx1"/>
        </a:solidFill>
        <a:latin typeface="Century Gothic" panose="020B0502020202020204" pitchFamily="34" charset="0"/>
        <a:ea typeface="+mn-ea"/>
        <a:cs typeface="Tahoma" panose="020B0604030504040204" pitchFamily="34" charset="0"/>
      </a:defRPr>
    </a:lvl6pPr>
    <a:lvl7pPr marL="2743200" algn="l" defTabSz="914400" rtl="0" eaLnBrk="1" latinLnBrk="0" hangingPunct="1">
      <a:defRPr kern="1200">
        <a:solidFill>
          <a:schemeClr val="tx1"/>
        </a:solidFill>
        <a:latin typeface="Century Gothic" panose="020B0502020202020204" pitchFamily="34" charset="0"/>
        <a:ea typeface="+mn-ea"/>
        <a:cs typeface="Tahoma" panose="020B0604030504040204" pitchFamily="34" charset="0"/>
      </a:defRPr>
    </a:lvl7pPr>
    <a:lvl8pPr marL="3200400" algn="l" defTabSz="914400" rtl="0" eaLnBrk="1" latinLnBrk="0" hangingPunct="1">
      <a:defRPr kern="1200">
        <a:solidFill>
          <a:schemeClr val="tx1"/>
        </a:solidFill>
        <a:latin typeface="Century Gothic" panose="020B0502020202020204" pitchFamily="34" charset="0"/>
        <a:ea typeface="+mn-ea"/>
        <a:cs typeface="Tahoma" panose="020B0604030504040204" pitchFamily="34" charset="0"/>
      </a:defRPr>
    </a:lvl8pPr>
    <a:lvl9pPr marL="3657600" algn="l" defTabSz="914400" rtl="0" eaLnBrk="1" latinLnBrk="0" hangingPunct="1">
      <a:defRPr kern="1200">
        <a:solidFill>
          <a:schemeClr val="tx1"/>
        </a:solidFill>
        <a:latin typeface="Century Gothic" panose="020B0502020202020204" pitchFamily="34" charset="0"/>
        <a:ea typeface="+mn-ea"/>
        <a:cs typeface="Tahoma" panose="020B060403050404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5C0000"/>
    <a:srgbClr val="D09E00"/>
    <a:srgbClr val="A16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83" autoAdjust="0"/>
    <p:restoredTop sz="94711" autoAdjust="0"/>
  </p:normalViewPr>
  <p:slideViewPr>
    <p:cSldViewPr>
      <p:cViewPr varScale="1">
        <p:scale>
          <a:sx n="90" d="100"/>
          <a:sy n="90" d="100"/>
        </p:scale>
        <p:origin x="810" y="66"/>
      </p:cViewPr>
      <p:guideLst>
        <p:guide orient="horz" pos="2160"/>
        <p:guide pos="2880"/>
      </p:guideLst>
    </p:cSldViewPr>
  </p:slideViewPr>
  <p:outlineViewPr>
    <p:cViewPr>
      <p:scale>
        <a:sx n="33" d="100"/>
        <a:sy n="33" d="100"/>
      </p:scale>
      <p:origin x="0" y="-288"/>
    </p:cViewPr>
  </p:outlineViewPr>
  <p:notesTextViewPr>
    <p:cViewPr>
      <p:scale>
        <a:sx n="100" d="100"/>
        <a:sy n="100" d="100"/>
      </p:scale>
      <p:origin x="0" y="0"/>
    </p:cViewPr>
  </p:notesTextViewPr>
  <p:sorterViewPr>
    <p:cViewPr>
      <p:scale>
        <a:sx n="66" d="100"/>
        <a:sy n="66" d="100"/>
      </p:scale>
      <p:origin x="0" y="5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cap="all" baseline="0">
                <a:solidFill>
                  <a:schemeClr val="tx1">
                    <a:lumMod val="65000"/>
                    <a:lumOff val="35000"/>
                  </a:schemeClr>
                </a:solidFill>
                <a:latin typeface="+mn-lt"/>
                <a:ea typeface="+mn-ea"/>
                <a:cs typeface="B Zar" panose="00000400000000000000" pitchFamily="2" charset="-78"/>
              </a:defRPr>
            </a:pPr>
            <a:r>
              <a:rPr lang="fa-IR" sz="1200">
                <a:cs typeface="B Zar" panose="00000400000000000000" pitchFamily="2" charset="-78"/>
              </a:rPr>
              <a:t>جنسیت</a:t>
            </a:r>
            <a:endParaRPr lang="en-US" sz="1200">
              <a:cs typeface="B Zar" panose="00000400000000000000" pitchFamily="2" charset="-78"/>
            </a:endParaRPr>
          </a:p>
        </c:rich>
      </c:tx>
      <c:overlay val="0"/>
      <c:spPr>
        <a:noFill/>
        <a:ln>
          <a:noFill/>
        </a:ln>
        <a:effectLst/>
      </c:sp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CE2C-4888-A2DA-031EB255F55D}"/>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CE2C-4888-A2DA-031EB255F55D}"/>
              </c:ext>
            </c:extLst>
          </c:dPt>
          <c:dLbls>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B Zar" panose="00000400000000000000" pitchFamily="2" charset="-78"/>
                    </a:defRPr>
                  </a:pPr>
                  <a:endParaRPr lang="fa-IR"/>
                </a:p>
              </c:txPr>
              <c:dLblPos val="outEnd"/>
              <c:showLegendKey val="0"/>
              <c:showVal val="0"/>
              <c:showCatName val="1"/>
              <c:showSerName val="0"/>
              <c:showPercent val="1"/>
              <c:showBubbleSize val="0"/>
              <c:extLst>
                <c:ext xmlns:c16="http://schemas.microsoft.com/office/drawing/2014/chart" uri="{C3380CC4-5D6E-409C-BE32-E72D297353CC}">
                  <c16:uniqueId val="{00000003-CE2C-4888-A2DA-031EB255F55D}"/>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B Zar" panose="00000400000000000000" pitchFamily="2" charset="-78"/>
                  </a:defRPr>
                </a:pPr>
                <a:endParaRPr lang="fa-I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مرد</c:v>
                </c:pt>
                <c:pt idx="1">
                  <c:v>زن</c:v>
                </c:pt>
              </c:strCache>
            </c:strRef>
          </c:cat>
          <c:val>
            <c:numRef>
              <c:f>Sheet1!$B$2:$B$3</c:f>
              <c:numCache>
                <c:formatCode>General</c:formatCode>
                <c:ptCount val="2"/>
                <c:pt idx="0">
                  <c:v>78</c:v>
                </c:pt>
                <c:pt idx="1">
                  <c:v>25</c:v>
                </c:pt>
              </c:numCache>
            </c:numRef>
          </c:val>
          <c:extLst>
            <c:ext xmlns:c16="http://schemas.microsoft.com/office/drawing/2014/chart" uri="{C3380CC4-5D6E-409C-BE32-E72D297353CC}">
              <c16:uniqueId val="{00000004-CE2C-4888-A2DA-031EB255F55D}"/>
            </c:ext>
          </c:extLst>
        </c:ser>
        <c:dLbls>
          <c:dLblPos val="outEnd"/>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a-I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B Zar" panose="00000400000000000000" pitchFamily="2" charset="-78"/>
            </a:defRPr>
          </a:pPr>
          <a:endParaRPr lang="fa-I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cs typeface="B Zar" panose="00000400000000000000" pitchFamily="2" charset="-78"/>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alpha val="70000"/>
              </a:schemeClr>
            </a:solidFill>
            <a:ln>
              <a:noFill/>
            </a:ln>
            <a:effectLst/>
            <a:scene3d>
              <a:camera prst="orthographicFront"/>
              <a:lightRig rig="threePt" dir="t"/>
            </a:scene3d>
            <a:sp3d>
              <a:bevelT/>
            </a:sp3d>
          </c:spPr>
          <c:invertIfNegative val="0"/>
          <c:cat>
            <c:strRef>
              <c:f>Sheet1!$A$2:$A$4</c:f>
              <c:strCache>
                <c:ptCount val="3"/>
                <c:pt idx="0">
                  <c:v>کارشناسی </c:v>
                </c:pt>
                <c:pt idx="1">
                  <c:v>کارشناسی ارشد</c:v>
                </c:pt>
                <c:pt idx="2">
                  <c:v>دکتری</c:v>
                </c:pt>
              </c:strCache>
            </c:strRef>
          </c:cat>
          <c:val>
            <c:numRef>
              <c:f>Sheet1!$B$2:$B$4</c:f>
              <c:numCache>
                <c:formatCode>General</c:formatCode>
                <c:ptCount val="3"/>
                <c:pt idx="0">
                  <c:v>60</c:v>
                </c:pt>
                <c:pt idx="1">
                  <c:v>33</c:v>
                </c:pt>
                <c:pt idx="2">
                  <c:v>10</c:v>
                </c:pt>
              </c:numCache>
            </c:numRef>
          </c:val>
          <c:extLst>
            <c:ext xmlns:c16="http://schemas.microsoft.com/office/drawing/2014/chart" uri="{C3380CC4-5D6E-409C-BE32-E72D297353CC}">
              <c16:uniqueId val="{00000000-ECA6-4845-98BF-B1B1EF1AF970}"/>
            </c:ext>
          </c:extLst>
        </c:ser>
        <c:dLbls>
          <c:showLegendKey val="0"/>
          <c:showVal val="0"/>
          <c:showCatName val="0"/>
          <c:showSerName val="0"/>
          <c:showPercent val="0"/>
          <c:showBubbleSize val="0"/>
        </c:dLbls>
        <c:gapWidth val="150"/>
        <c:axId val="335649072"/>
        <c:axId val="335640056"/>
      </c:barChart>
      <c:catAx>
        <c:axId val="335649072"/>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cap="none" spc="20" normalizeH="0" baseline="0">
                <a:solidFill>
                  <a:schemeClr val="tx1">
                    <a:lumMod val="65000"/>
                    <a:lumOff val="35000"/>
                  </a:schemeClr>
                </a:solidFill>
                <a:latin typeface="+mn-lt"/>
                <a:ea typeface="+mn-ea"/>
                <a:cs typeface="+mn-cs"/>
              </a:defRPr>
            </a:pPr>
            <a:endParaRPr lang="fa-IR"/>
          </a:p>
        </c:txPr>
        <c:crossAx val="335640056"/>
        <c:crosses val="autoZero"/>
        <c:auto val="1"/>
        <c:lblAlgn val="ctr"/>
        <c:lblOffset val="100"/>
        <c:noMultiLvlLbl val="0"/>
      </c:catAx>
      <c:valAx>
        <c:axId val="335640056"/>
        <c:scaling>
          <c:orientation val="minMax"/>
        </c:scaling>
        <c:delete val="0"/>
        <c:axPos val="l"/>
        <c:majorGridlines>
          <c:spPr>
            <a:ln w="9525" cap="flat" cmpd="sng" algn="ctr">
              <a:solidFill>
                <a:schemeClr val="tx1">
                  <a:lumMod val="5000"/>
                  <a:lumOff val="95000"/>
                </a:schemeClr>
              </a:solidFill>
              <a:round/>
            </a:ln>
            <a:effectLst/>
          </c:spPr>
        </c:majorGridlines>
        <c:title>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fa-I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tx1">
                    <a:lumMod val="65000"/>
                    <a:lumOff val="35000"/>
                  </a:schemeClr>
                </a:solidFill>
                <a:latin typeface="+mn-lt"/>
                <a:ea typeface="+mn-ea"/>
                <a:cs typeface="+mn-cs"/>
              </a:defRPr>
            </a:pPr>
            <a:endParaRPr lang="fa-IR"/>
          </a:p>
        </c:txPr>
        <c:crossAx val="335649072"/>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B Zar" panose="00000400000000000000" pitchFamily="2" charset="-78"/>
              </a:defRPr>
            </a:pPr>
            <a:endParaRPr lang="fa-IR"/>
          </a:p>
        </c:txPr>
      </c:dTable>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Zar" panose="00000400000000000000" pitchFamily="2" charset="-78"/>
            </a:defRPr>
          </a:pPr>
          <a:endParaRPr lang="fa-I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1">
          <a:cs typeface="B Zar" panose="00000400000000000000" pitchFamily="2" charset="-78"/>
        </a:defRPr>
      </a:pPr>
      <a:endParaRPr lang="fa-I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gradFill>
              <a:gsLst>
                <a:gs pos="100000">
                  <a:schemeClr val="accent1">
                    <a:alpha val="0"/>
                  </a:schemeClr>
                </a:gs>
                <a:gs pos="50000">
                  <a:schemeClr val="accent1"/>
                </a:gs>
              </a:gsLst>
              <a:lin ang="5400000" scaled="0"/>
            </a:gradFill>
            <a:ln>
              <a:noFill/>
            </a:ln>
            <a:effectLst/>
            <a:sp3d/>
          </c:spPr>
          <c:invertIfNegative val="0"/>
          <c:cat>
            <c:strRef>
              <c:f>Sheet1!$A$2:$A$4</c:f>
              <c:strCache>
                <c:ptCount val="3"/>
                <c:pt idx="0">
                  <c:v>5 تا 10 سال</c:v>
                </c:pt>
                <c:pt idx="1">
                  <c:v>10 تا 15 سال</c:v>
                </c:pt>
                <c:pt idx="2">
                  <c:v>15 تا 25 سال</c:v>
                </c:pt>
              </c:strCache>
            </c:strRef>
          </c:cat>
          <c:val>
            <c:numRef>
              <c:f>Sheet1!$B$2:$B$4</c:f>
              <c:numCache>
                <c:formatCode>General</c:formatCode>
                <c:ptCount val="3"/>
                <c:pt idx="0">
                  <c:v>19</c:v>
                </c:pt>
                <c:pt idx="1">
                  <c:v>37</c:v>
                </c:pt>
                <c:pt idx="2">
                  <c:v>47</c:v>
                </c:pt>
              </c:numCache>
            </c:numRef>
          </c:val>
          <c:extLst>
            <c:ext xmlns:c16="http://schemas.microsoft.com/office/drawing/2014/chart" uri="{C3380CC4-5D6E-409C-BE32-E72D297353CC}">
              <c16:uniqueId val="{00000000-F2B3-4735-9FCC-7CA020F1EA1A}"/>
            </c:ext>
          </c:extLst>
        </c:ser>
        <c:dLbls>
          <c:showLegendKey val="0"/>
          <c:showVal val="0"/>
          <c:showCatName val="0"/>
          <c:showSerName val="0"/>
          <c:showPercent val="0"/>
          <c:showBubbleSize val="0"/>
        </c:dLbls>
        <c:gapWidth val="150"/>
        <c:gapDepth val="0"/>
        <c:shape val="box"/>
        <c:axId val="335650248"/>
        <c:axId val="335651032"/>
        <c:axId val="0"/>
      </c:bar3DChart>
      <c:catAx>
        <c:axId val="3356502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335651032"/>
        <c:crosses val="autoZero"/>
        <c:auto val="1"/>
        <c:lblAlgn val="ctr"/>
        <c:lblOffset val="100"/>
        <c:noMultiLvlLbl val="0"/>
      </c:catAx>
      <c:valAx>
        <c:axId val="335651032"/>
        <c:scaling>
          <c:orientation val="minMax"/>
        </c:scaling>
        <c:delete val="0"/>
        <c:axPos val="l"/>
        <c:majorGridlines>
          <c:spPr>
            <a:ln w="9525" cap="flat" cmpd="sng" algn="ctr">
              <a:solidFill>
                <a:schemeClr val="tx1">
                  <a:lumMod val="5000"/>
                  <a:lumOff val="95000"/>
                </a:schemeClr>
              </a:solidFill>
              <a:round/>
            </a:ln>
            <a:effectLst/>
          </c:spPr>
        </c:majorGridlines>
        <c:title>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fa-I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335650248"/>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fa-IR"/>
          </a:p>
        </c:txPr>
      </c:dTable>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48100" y="0"/>
            <a:ext cx="2941638" cy="496888"/>
          </a:xfrm>
          <a:prstGeom prst="rect">
            <a:avLst/>
          </a:prstGeom>
        </p:spPr>
        <p:txBody>
          <a:bodyPr vert="horz" lIns="91440" tIns="45720" rIns="91440" bIns="45720" rtlCol="1"/>
          <a:lstStyle>
            <a:lvl1pPr algn="r" rtl="1" eaLnBrk="1" fontAlgn="auto" hangingPunct="1">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41637" cy="496888"/>
          </a:xfrm>
          <a:prstGeom prst="rect">
            <a:avLst/>
          </a:prstGeom>
        </p:spPr>
        <p:txBody>
          <a:bodyPr vert="horz" lIns="91440" tIns="45720" rIns="91440" bIns="45720" rtlCol="1"/>
          <a:lstStyle>
            <a:lvl1pPr algn="l" rtl="1" eaLnBrk="1" fontAlgn="auto" hangingPunct="1">
              <a:spcBef>
                <a:spcPts val="0"/>
              </a:spcBef>
              <a:spcAft>
                <a:spcPts val="0"/>
              </a:spcAft>
              <a:defRPr sz="1200">
                <a:latin typeface="+mn-lt"/>
                <a:cs typeface="+mn-cs"/>
              </a:defRPr>
            </a:lvl1pPr>
          </a:lstStyle>
          <a:p>
            <a:pPr>
              <a:defRPr/>
            </a:pPr>
            <a:fld id="{E672BF62-405B-4288-9006-0CF454A302DF}" type="datetimeFigureOut">
              <a:rPr lang="fa-IR"/>
              <a:pPr>
                <a:defRPr/>
              </a:pPr>
              <a:t>18/11/1440</a:t>
            </a:fld>
            <a:endParaRPr lang="fa-IR"/>
          </a:p>
        </p:txBody>
      </p:sp>
      <p:sp>
        <p:nvSpPr>
          <p:cNvPr id="4" name="Slide Image Placeholder 3"/>
          <p:cNvSpPr>
            <a:spLocks noGrp="1" noRot="1" noChangeAspect="1"/>
          </p:cNvSpPr>
          <p:nvPr>
            <p:ph type="sldImg" idx="2"/>
          </p:nvPr>
        </p:nvSpPr>
        <p:spPr>
          <a:xfrm>
            <a:off x="912813" y="744538"/>
            <a:ext cx="4964112" cy="3724275"/>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79450" y="4716463"/>
            <a:ext cx="5430838" cy="4468812"/>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3848100" y="9431338"/>
            <a:ext cx="2941638" cy="496887"/>
          </a:xfrm>
          <a:prstGeom prst="rect">
            <a:avLst/>
          </a:prstGeom>
        </p:spPr>
        <p:txBody>
          <a:bodyPr vert="horz" lIns="91440" tIns="45720" rIns="91440" bIns="45720" rtlCol="1" anchor="b"/>
          <a:lstStyle>
            <a:lvl1pPr algn="r" rtl="1" eaLnBrk="1" fontAlgn="auto" hangingPunct="1">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9431338"/>
            <a:ext cx="2941637" cy="496887"/>
          </a:xfrm>
          <a:prstGeom prst="rect">
            <a:avLst/>
          </a:prstGeom>
        </p:spPr>
        <p:txBody>
          <a:bodyPr vert="horz" lIns="91440" tIns="45720" rIns="91440" bIns="45720" rtlCol="1" anchor="b"/>
          <a:lstStyle>
            <a:lvl1pPr algn="l" rtl="1" eaLnBrk="1" fontAlgn="auto" hangingPunct="1">
              <a:spcBef>
                <a:spcPts val="0"/>
              </a:spcBef>
              <a:spcAft>
                <a:spcPts val="0"/>
              </a:spcAft>
              <a:defRPr sz="1200">
                <a:latin typeface="+mn-lt"/>
                <a:cs typeface="+mn-cs"/>
              </a:defRPr>
            </a:lvl1pPr>
          </a:lstStyle>
          <a:p>
            <a:pPr>
              <a:defRPr/>
            </a:pPr>
            <a:fld id="{F3529A89-BB7F-4361-99B1-6357E36F42B1}" type="slidenum">
              <a:rPr lang="fa-IR"/>
              <a:pPr>
                <a:defRPr/>
              </a:pPr>
              <a:t>‹#›</a:t>
            </a:fld>
            <a:endParaRPr lang="fa-IR"/>
          </a:p>
        </p:txBody>
      </p:sp>
    </p:spTree>
    <p:extLst>
      <p:ext uri="{BB962C8B-B14F-4D97-AF65-F5344CB8AC3E}">
        <p14:creationId xmlns:p14="http://schemas.microsoft.com/office/powerpoint/2010/main" val="458732605"/>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a:t>
            </a:fld>
            <a:endParaRPr lang="fa-IR"/>
          </a:p>
        </p:txBody>
      </p:sp>
    </p:spTree>
    <p:extLst>
      <p:ext uri="{BB962C8B-B14F-4D97-AF65-F5344CB8AC3E}">
        <p14:creationId xmlns:p14="http://schemas.microsoft.com/office/powerpoint/2010/main" val="2979572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10</a:t>
            </a:fld>
            <a:endParaRPr lang="fa-IR"/>
          </a:p>
        </p:txBody>
      </p:sp>
    </p:spTree>
    <p:extLst>
      <p:ext uri="{BB962C8B-B14F-4D97-AF65-F5344CB8AC3E}">
        <p14:creationId xmlns:p14="http://schemas.microsoft.com/office/powerpoint/2010/main" val="713324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11</a:t>
            </a:fld>
            <a:endParaRPr lang="fa-IR"/>
          </a:p>
        </p:txBody>
      </p:sp>
    </p:spTree>
    <p:extLst>
      <p:ext uri="{BB962C8B-B14F-4D97-AF65-F5344CB8AC3E}">
        <p14:creationId xmlns:p14="http://schemas.microsoft.com/office/powerpoint/2010/main" val="2082106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12</a:t>
            </a:fld>
            <a:endParaRPr lang="fa-IR"/>
          </a:p>
        </p:txBody>
      </p:sp>
    </p:spTree>
    <p:extLst>
      <p:ext uri="{BB962C8B-B14F-4D97-AF65-F5344CB8AC3E}">
        <p14:creationId xmlns:p14="http://schemas.microsoft.com/office/powerpoint/2010/main" val="359348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13</a:t>
            </a:fld>
            <a:endParaRPr lang="fa-IR"/>
          </a:p>
        </p:txBody>
      </p:sp>
    </p:spTree>
    <p:extLst>
      <p:ext uri="{BB962C8B-B14F-4D97-AF65-F5344CB8AC3E}">
        <p14:creationId xmlns:p14="http://schemas.microsoft.com/office/powerpoint/2010/main" val="4195336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14</a:t>
            </a:fld>
            <a:endParaRPr lang="fa-IR"/>
          </a:p>
        </p:txBody>
      </p:sp>
    </p:spTree>
    <p:extLst>
      <p:ext uri="{BB962C8B-B14F-4D97-AF65-F5344CB8AC3E}">
        <p14:creationId xmlns:p14="http://schemas.microsoft.com/office/powerpoint/2010/main" val="2440785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15</a:t>
            </a:fld>
            <a:endParaRPr lang="fa-IR"/>
          </a:p>
        </p:txBody>
      </p:sp>
    </p:spTree>
    <p:extLst>
      <p:ext uri="{BB962C8B-B14F-4D97-AF65-F5344CB8AC3E}">
        <p14:creationId xmlns:p14="http://schemas.microsoft.com/office/powerpoint/2010/main" val="3804429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16</a:t>
            </a:fld>
            <a:endParaRPr lang="fa-IR"/>
          </a:p>
        </p:txBody>
      </p:sp>
    </p:spTree>
    <p:extLst>
      <p:ext uri="{BB962C8B-B14F-4D97-AF65-F5344CB8AC3E}">
        <p14:creationId xmlns:p14="http://schemas.microsoft.com/office/powerpoint/2010/main" val="3041898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17</a:t>
            </a:fld>
            <a:endParaRPr lang="fa-IR"/>
          </a:p>
        </p:txBody>
      </p:sp>
    </p:spTree>
    <p:extLst>
      <p:ext uri="{BB962C8B-B14F-4D97-AF65-F5344CB8AC3E}">
        <p14:creationId xmlns:p14="http://schemas.microsoft.com/office/powerpoint/2010/main" val="4126002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18</a:t>
            </a:fld>
            <a:endParaRPr lang="fa-IR"/>
          </a:p>
        </p:txBody>
      </p:sp>
    </p:spTree>
    <p:extLst>
      <p:ext uri="{BB962C8B-B14F-4D97-AF65-F5344CB8AC3E}">
        <p14:creationId xmlns:p14="http://schemas.microsoft.com/office/powerpoint/2010/main" val="3032601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19</a:t>
            </a:fld>
            <a:endParaRPr lang="fa-IR"/>
          </a:p>
        </p:txBody>
      </p:sp>
    </p:spTree>
    <p:extLst>
      <p:ext uri="{BB962C8B-B14F-4D97-AF65-F5344CB8AC3E}">
        <p14:creationId xmlns:p14="http://schemas.microsoft.com/office/powerpoint/2010/main" val="1671395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8887E3C1-298D-4229-A0B1-10D36366D73C}" type="slidenum">
              <a:rPr lang="fa-IR" smtClean="0">
                <a:solidFill>
                  <a:prstClr val="black"/>
                </a:solidFill>
              </a:rPr>
              <a:pPr>
                <a:defRPr/>
              </a:pPr>
              <a:t>2</a:t>
            </a:fld>
            <a:endParaRPr lang="fa-IR">
              <a:solidFill>
                <a:prstClr val="black"/>
              </a:solidFill>
            </a:endParaRPr>
          </a:p>
        </p:txBody>
      </p:sp>
    </p:spTree>
    <p:extLst>
      <p:ext uri="{BB962C8B-B14F-4D97-AF65-F5344CB8AC3E}">
        <p14:creationId xmlns:p14="http://schemas.microsoft.com/office/powerpoint/2010/main" val="1389225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20</a:t>
            </a:fld>
            <a:endParaRPr lang="fa-IR"/>
          </a:p>
        </p:txBody>
      </p:sp>
    </p:spTree>
    <p:extLst>
      <p:ext uri="{BB962C8B-B14F-4D97-AF65-F5344CB8AC3E}">
        <p14:creationId xmlns:p14="http://schemas.microsoft.com/office/powerpoint/2010/main" val="848790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21</a:t>
            </a:fld>
            <a:endParaRPr lang="fa-IR"/>
          </a:p>
        </p:txBody>
      </p:sp>
    </p:spTree>
    <p:extLst>
      <p:ext uri="{BB962C8B-B14F-4D97-AF65-F5344CB8AC3E}">
        <p14:creationId xmlns:p14="http://schemas.microsoft.com/office/powerpoint/2010/main" val="4287699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22</a:t>
            </a:fld>
            <a:endParaRPr lang="fa-IR"/>
          </a:p>
        </p:txBody>
      </p:sp>
    </p:spTree>
    <p:extLst>
      <p:ext uri="{BB962C8B-B14F-4D97-AF65-F5344CB8AC3E}">
        <p14:creationId xmlns:p14="http://schemas.microsoft.com/office/powerpoint/2010/main" val="3954039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23</a:t>
            </a:fld>
            <a:endParaRPr lang="fa-IR"/>
          </a:p>
        </p:txBody>
      </p:sp>
    </p:spTree>
    <p:extLst>
      <p:ext uri="{BB962C8B-B14F-4D97-AF65-F5344CB8AC3E}">
        <p14:creationId xmlns:p14="http://schemas.microsoft.com/office/powerpoint/2010/main" val="1538200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24</a:t>
            </a:fld>
            <a:endParaRPr lang="fa-IR"/>
          </a:p>
        </p:txBody>
      </p:sp>
    </p:spTree>
    <p:extLst>
      <p:ext uri="{BB962C8B-B14F-4D97-AF65-F5344CB8AC3E}">
        <p14:creationId xmlns:p14="http://schemas.microsoft.com/office/powerpoint/2010/main" val="2915713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25</a:t>
            </a:fld>
            <a:endParaRPr lang="fa-IR"/>
          </a:p>
        </p:txBody>
      </p:sp>
    </p:spTree>
    <p:extLst>
      <p:ext uri="{BB962C8B-B14F-4D97-AF65-F5344CB8AC3E}">
        <p14:creationId xmlns:p14="http://schemas.microsoft.com/office/powerpoint/2010/main" val="3767122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26</a:t>
            </a:fld>
            <a:endParaRPr lang="fa-IR"/>
          </a:p>
        </p:txBody>
      </p:sp>
    </p:spTree>
    <p:extLst>
      <p:ext uri="{BB962C8B-B14F-4D97-AF65-F5344CB8AC3E}">
        <p14:creationId xmlns:p14="http://schemas.microsoft.com/office/powerpoint/2010/main" val="4213998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27</a:t>
            </a:fld>
            <a:endParaRPr lang="fa-IR"/>
          </a:p>
        </p:txBody>
      </p:sp>
    </p:spTree>
    <p:extLst>
      <p:ext uri="{BB962C8B-B14F-4D97-AF65-F5344CB8AC3E}">
        <p14:creationId xmlns:p14="http://schemas.microsoft.com/office/powerpoint/2010/main" val="32135533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28</a:t>
            </a:fld>
            <a:endParaRPr lang="fa-IR"/>
          </a:p>
        </p:txBody>
      </p:sp>
    </p:spTree>
    <p:extLst>
      <p:ext uri="{BB962C8B-B14F-4D97-AF65-F5344CB8AC3E}">
        <p14:creationId xmlns:p14="http://schemas.microsoft.com/office/powerpoint/2010/main" val="34815579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29</a:t>
            </a:fld>
            <a:endParaRPr lang="fa-IR"/>
          </a:p>
        </p:txBody>
      </p:sp>
    </p:spTree>
    <p:extLst>
      <p:ext uri="{BB962C8B-B14F-4D97-AF65-F5344CB8AC3E}">
        <p14:creationId xmlns:p14="http://schemas.microsoft.com/office/powerpoint/2010/main" val="1692026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en-US"/>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041EF7D2-F542-485E-A4D8-263D29068CD0}" type="slidenum">
              <a:rPr lang="fa-IR" altLang="en-US" smtClean="0">
                <a:solidFill>
                  <a:prstClr val="black"/>
                </a:solidFill>
              </a:rPr>
              <a:pPr algn="l" fontAlgn="base">
                <a:spcBef>
                  <a:spcPct val="0"/>
                </a:spcBef>
                <a:spcAft>
                  <a:spcPct val="0"/>
                </a:spcAft>
              </a:pPr>
              <a:t>3</a:t>
            </a:fld>
            <a:endParaRPr lang="fa-IR" altLang="en-US">
              <a:solidFill>
                <a:prstClr val="black"/>
              </a:solidFill>
            </a:endParaRPr>
          </a:p>
        </p:txBody>
      </p:sp>
    </p:spTree>
    <p:extLst>
      <p:ext uri="{BB962C8B-B14F-4D97-AF65-F5344CB8AC3E}">
        <p14:creationId xmlns:p14="http://schemas.microsoft.com/office/powerpoint/2010/main" val="37932804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30</a:t>
            </a:fld>
            <a:endParaRPr lang="fa-IR"/>
          </a:p>
        </p:txBody>
      </p:sp>
    </p:spTree>
    <p:extLst>
      <p:ext uri="{BB962C8B-B14F-4D97-AF65-F5344CB8AC3E}">
        <p14:creationId xmlns:p14="http://schemas.microsoft.com/office/powerpoint/2010/main" val="1059291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31</a:t>
            </a:fld>
            <a:endParaRPr lang="fa-IR"/>
          </a:p>
        </p:txBody>
      </p:sp>
    </p:spTree>
    <p:extLst>
      <p:ext uri="{BB962C8B-B14F-4D97-AF65-F5344CB8AC3E}">
        <p14:creationId xmlns:p14="http://schemas.microsoft.com/office/powerpoint/2010/main" val="8403128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32</a:t>
            </a:fld>
            <a:endParaRPr lang="fa-IR"/>
          </a:p>
        </p:txBody>
      </p:sp>
    </p:spTree>
    <p:extLst>
      <p:ext uri="{BB962C8B-B14F-4D97-AF65-F5344CB8AC3E}">
        <p14:creationId xmlns:p14="http://schemas.microsoft.com/office/powerpoint/2010/main" val="2820721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33</a:t>
            </a:fld>
            <a:endParaRPr lang="fa-IR"/>
          </a:p>
        </p:txBody>
      </p:sp>
    </p:spTree>
    <p:extLst>
      <p:ext uri="{BB962C8B-B14F-4D97-AF65-F5344CB8AC3E}">
        <p14:creationId xmlns:p14="http://schemas.microsoft.com/office/powerpoint/2010/main" val="1564168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34</a:t>
            </a:fld>
            <a:endParaRPr lang="fa-IR"/>
          </a:p>
        </p:txBody>
      </p:sp>
    </p:spTree>
    <p:extLst>
      <p:ext uri="{BB962C8B-B14F-4D97-AF65-F5344CB8AC3E}">
        <p14:creationId xmlns:p14="http://schemas.microsoft.com/office/powerpoint/2010/main" val="26277229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solidFill>
                  <a:prstClr val="black"/>
                </a:solidFill>
              </a:rPr>
              <a:pPr>
                <a:defRPr/>
              </a:pPr>
              <a:t>35</a:t>
            </a:fld>
            <a:endParaRPr lang="fa-IR">
              <a:solidFill>
                <a:prstClr val="black"/>
              </a:solidFill>
            </a:endParaRPr>
          </a:p>
        </p:txBody>
      </p:sp>
    </p:spTree>
    <p:extLst>
      <p:ext uri="{BB962C8B-B14F-4D97-AF65-F5344CB8AC3E}">
        <p14:creationId xmlns:p14="http://schemas.microsoft.com/office/powerpoint/2010/main" val="3669461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36</a:t>
            </a:fld>
            <a:endParaRPr lang="fa-IR"/>
          </a:p>
        </p:txBody>
      </p:sp>
    </p:spTree>
    <p:extLst>
      <p:ext uri="{BB962C8B-B14F-4D97-AF65-F5344CB8AC3E}">
        <p14:creationId xmlns:p14="http://schemas.microsoft.com/office/powerpoint/2010/main" val="21098907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37</a:t>
            </a:fld>
            <a:endParaRPr lang="fa-IR"/>
          </a:p>
        </p:txBody>
      </p:sp>
    </p:spTree>
    <p:extLst>
      <p:ext uri="{BB962C8B-B14F-4D97-AF65-F5344CB8AC3E}">
        <p14:creationId xmlns:p14="http://schemas.microsoft.com/office/powerpoint/2010/main" val="28176273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38</a:t>
            </a:fld>
            <a:endParaRPr lang="fa-IR"/>
          </a:p>
        </p:txBody>
      </p:sp>
    </p:spTree>
    <p:extLst>
      <p:ext uri="{BB962C8B-B14F-4D97-AF65-F5344CB8AC3E}">
        <p14:creationId xmlns:p14="http://schemas.microsoft.com/office/powerpoint/2010/main" val="23223632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39</a:t>
            </a:fld>
            <a:endParaRPr lang="fa-IR"/>
          </a:p>
        </p:txBody>
      </p:sp>
    </p:spTree>
    <p:extLst>
      <p:ext uri="{BB962C8B-B14F-4D97-AF65-F5344CB8AC3E}">
        <p14:creationId xmlns:p14="http://schemas.microsoft.com/office/powerpoint/2010/main" val="3433655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en-US" dirty="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DA9D8F1-6D6C-400B-A8AB-020A2706469B}" type="slidenum">
              <a:rPr lang="fa-IR" altLang="en-US" smtClean="0">
                <a:solidFill>
                  <a:prstClr val="black"/>
                </a:solidFill>
              </a:rPr>
              <a:pPr algn="l" fontAlgn="base">
                <a:spcBef>
                  <a:spcPct val="0"/>
                </a:spcBef>
                <a:spcAft>
                  <a:spcPct val="0"/>
                </a:spcAft>
              </a:pPr>
              <a:t>4</a:t>
            </a:fld>
            <a:endParaRPr lang="fa-IR" altLang="en-US">
              <a:solidFill>
                <a:prstClr val="black"/>
              </a:solidFill>
            </a:endParaRPr>
          </a:p>
        </p:txBody>
      </p:sp>
    </p:spTree>
    <p:extLst>
      <p:ext uri="{BB962C8B-B14F-4D97-AF65-F5344CB8AC3E}">
        <p14:creationId xmlns:p14="http://schemas.microsoft.com/office/powerpoint/2010/main" val="1932155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5</a:t>
            </a:fld>
            <a:endParaRPr lang="fa-IR"/>
          </a:p>
        </p:txBody>
      </p:sp>
    </p:spTree>
    <p:extLst>
      <p:ext uri="{BB962C8B-B14F-4D97-AF65-F5344CB8AC3E}">
        <p14:creationId xmlns:p14="http://schemas.microsoft.com/office/powerpoint/2010/main" val="2792494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6</a:t>
            </a:fld>
            <a:endParaRPr lang="fa-IR"/>
          </a:p>
        </p:txBody>
      </p:sp>
    </p:spTree>
    <p:extLst>
      <p:ext uri="{BB962C8B-B14F-4D97-AF65-F5344CB8AC3E}">
        <p14:creationId xmlns:p14="http://schemas.microsoft.com/office/powerpoint/2010/main" val="68134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7</a:t>
            </a:fld>
            <a:endParaRPr lang="fa-IR"/>
          </a:p>
        </p:txBody>
      </p:sp>
    </p:spTree>
    <p:extLst>
      <p:ext uri="{BB962C8B-B14F-4D97-AF65-F5344CB8AC3E}">
        <p14:creationId xmlns:p14="http://schemas.microsoft.com/office/powerpoint/2010/main" val="1851248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8</a:t>
            </a:fld>
            <a:endParaRPr lang="fa-IR"/>
          </a:p>
        </p:txBody>
      </p:sp>
    </p:spTree>
    <p:extLst>
      <p:ext uri="{BB962C8B-B14F-4D97-AF65-F5344CB8AC3E}">
        <p14:creationId xmlns:p14="http://schemas.microsoft.com/office/powerpoint/2010/main" val="3688202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a:defRPr/>
            </a:pPr>
            <a:fld id="{F3529A89-BB7F-4361-99B1-6357E36F42B1}" type="slidenum">
              <a:rPr lang="fa-IR" smtClean="0"/>
              <a:pPr>
                <a:defRPr/>
              </a:pPr>
              <a:t>9</a:t>
            </a:fld>
            <a:endParaRPr lang="fa-IR"/>
          </a:p>
        </p:txBody>
      </p:sp>
    </p:spTree>
    <p:extLst>
      <p:ext uri="{BB962C8B-B14F-4D97-AF65-F5344CB8AC3E}">
        <p14:creationId xmlns:p14="http://schemas.microsoft.com/office/powerpoint/2010/main" val="562308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en-US"/>
              <a:t>Click to edit Master title style</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pPr>
              <a:defRPr/>
            </a:pPr>
            <a:fld id="{FEB22C12-C6E9-4194-A4FA-1D19533DA4FC}" type="datetimeFigureOut">
              <a:rPr lang="fa-IR" smtClean="0">
                <a:solidFill>
                  <a:srgbClr val="53AE6E">
                    <a:lumMod val="50000"/>
                  </a:srgbClr>
                </a:solidFill>
              </a:rPr>
              <a:pPr>
                <a:defRPr/>
              </a:pPr>
              <a:t>18/11/1440</a:t>
            </a:fld>
            <a:endParaRPr lang="fa-IR">
              <a:solidFill>
                <a:srgbClr val="53AE6E">
                  <a:lumMod val="50000"/>
                </a:srgbClr>
              </a:solidFill>
            </a:endParaRPr>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pPr>
              <a:defRPr/>
            </a:pPr>
            <a:endParaRPr lang="fa-IR">
              <a:solidFill>
                <a:srgbClr val="53AE6E">
                  <a:lumMod val="50000"/>
                </a:srgbClr>
              </a:solidFill>
            </a:endParaRPr>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pPr>
              <a:defRPr/>
            </a:pPr>
            <a:fld id="{33866603-856D-464F-97F4-6120CD2EE144}" type="slidenum">
              <a:rPr lang="fa-IR" smtClean="0">
                <a:solidFill>
                  <a:srgbClr val="53AE6E">
                    <a:lumMod val="50000"/>
                  </a:srgbClr>
                </a:solidFill>
              </a:rPr>
              <a:pPr>
                <a:defRPr/>
              </a:pPr>
              <a:t>‹#›</a:t>
            </a:fld>
            <a:endParaRPr lang="fa-IR">
              <a:solidFill>
                <a:srgbClr val="53AE6E">
                  <a:lumMod val="50000"/>
                </a:srgbClr>
              </a:solidFill>
            </a:endParaRPr>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8211813"/>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692DA344-87DB-4DB2-9AF2-52266EFE9678}"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8567157A-77FF-4CA6-AED9-E126A21E0993}"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3774150732"/>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A94BC8EC-DD32-46EC-AD98-E778941659E3}"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4109F325-9E3D-455C-B5D2-82F6A46590BE}"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3626921370"/>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en-US"/>
              <a:t>Click to edit Master title style</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pPr>
              <a:defRPr/>
            </a:pPr>
            <a:fld id="{FEB22C12-C6E9-4194-A4FA-1D19533DA4FC}" type="datetimeFigureOut">
              <a:rPr lang="fa-IR" smtClean="0">
                <a:solidFill>
                  <a:srgbClr val="53AE6E">
                    <a:lumMod val="50000"/>
                  </a:srgbClr>
                </a:solidFill>
              </a:rPr>
              <a:pPr>
                <a:defRPr/>
              </a:pPr>
              <a:t>18/11/1440</a:t>
            </a:fld>
            <a:endParaRPr lang="fa-IR">
              <a:solidFill>
                <a:srgbClr val="53AE6E">
                  <a:lumMod val="50000"/>
                </a:srgbClr>
              </a:solidFill>
            </a:endParaRPr>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pPr>
              <a:defRPr/>
            </a:pPr>
            <a:endParaRPr lang="fa-IR">
              <a:solidFill>
                <a:srgbClr val="53AE6E">
                  <a:lumMod val="50000"/>
                </a:srgbClr>
              </a:solidFill>
            </a:endParaRPr>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pPr>
              <a:defRPr/>
            </a:pPr>
            <a:fld id="{33866603-856D-464F-97F4-6120CD2EE144}" type="slidenum">
              <a:rPr lang="fa-IR" smtClean="0">
                <a:solidFill>
                  <a:srgbClr val="53AE6E">
                    <a:lumMod val="50000"/>
                  </a:srgbClr>
                </a:solidFill>
              </a:rPr>
              <a:pPr>
                <a:defRPr/>
              </a:pPr>
              <a:t>‹#›</a:t>
            </a:fld>
            <a:endParaRPr lang="fa-IR">
              <a:solidFill>
                <a:srgbClr val="53AE6E">
                  <a:lumMod val="50000"/>
                </a:srgbClr>
              </a:solidFill>
            </a:endParaRPr>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37065532"/>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470881C-7B50-4E63-8F5B-E5F269F4A85C}"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707B290A-D172-426E-ACDC-B05A4BEDF779}"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196431072"/>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pPr>
              <a:defRPr/>
            </a:pPr>
            <a:fld id="{876C54EE-4FAB-409D-94B5-DD38C58746A3}" type="datetimeFigureOut">
              <a:rPr lang="fa-IR" smtClean="0">
                <a:solidFill>
                  <a:srgbClr val="F7F0DF"/>
                </a:solidFill>
              </a:rPr>
              <a:pPr>
                <a:defRPr/>
              </a:pPr>
              <a:t>18/11/1440</a:t>
            </a:fld>
            <a:endParaRPr lang="fa-IR">
              <a:solidFill>
                <a:srgbClr val="F7F0DF"/>
              </a:solidFill>
            </a:endParaRPr>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pPr>
              <a:defRPr/>
            </a:pPr>
            <a:endParaRPr lang="fa-IR">
              <a:solidFill>
                <a:srgbClr val="F7F0DF"/>
              </a:solidFill>
            </a:endParaRPr>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pPr>
              <a:defRPr/>
            </a:pPr>
            <a:fld id="{34095294-E247-4D7A-A5D8-F92DCC337A3D}" type="slidenum">
              <a:rPr lang="fa-IR" smtClean="0">
                <a:solidFill>
                  <a:srgbClr val="F7F0DF"/>
                </a:solidFill>
              </a:rPr>
              <a:pPr>
                <a:defRPr/>
              </a:pPr>
              <a:t>‹#›</a:t>
            </a:fld>
            <a:endParaRPr lang="fa-IR">
              <a:solidFill>
                <a:srgbClr val="F7F0DF"/>
              </a:solidFill>
            </a:endParaRPr>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324709742"/>
      </p:ext>
    </p:extLst>
  </p:cSld>
  <p:clrMapOvr>
    <a:overrideClrMapping bg1="dk1" tx1="lt1" bg2="dk2" tx2="lt2" accent1="accent1" accent2="accent2" accent3="accent3" accent4="accent4" accent5="accent5" accent6="accent6" hlink="hlink" folHlink="folHlink"/>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9C62DD78-3970-47AC-9741-52E3AD019F7F}"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pPr>
              <a:defRPr/>
            </a:pPr>
            <a:fld id="{6A1DDB60-71F3-4B41-BF0B-CAF57521AA78}"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578580693"/>
      </p:ext>
    </p:extLst>
  </p:cSld>
  <p:clrMapOvr>
    <a:masterClrMapping/>
  </p:clrMapOvr>
  <p:transition>
    <p:random/>
  </p:transition>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941832" y="2909102"/>
            <a:ext cx="361188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975398" y="2909102"/>
            <a:ext cx="361188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B9595E0E-6D20-41D6-A9F4-F8FBB06FDFA3}"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8" name="Footer Placeholder 7"/>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pPr>
              <a:defRPr/>
            </a:pPr>
            <a:fld id="{A0AC3536-5C07-4603-BCD2-BEA1A278535B}"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3335689911"/>
      </p:ext>
    </p:extLst>
  </p:cSld>
  <p:clrMapOvr>
    <a:masterClrMapping/>
  </p:clrMapOvr>
  <p:transition>
    <p:random/>
  </p:transition>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6D649575-F15B-44DA-BBBD-3CBAE4E840F8}"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4" name="Footer Placeholder 3"/>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pPr>
              <a:defRPr/>
            </a:pPr>
            <a:fld id="{CDB7AD6C-C33A-4193-8D94-461FAD5A2D33}"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3241270606"/>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058B7D1-93D3-403A-A26D-027E0E9348CD}"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3" name="Footer Placeholder 2"/>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pPr>
              <a:defRPr/>
            </a:pPr>
            <a:fld id="{29243404-1B84-4436-9D0E-B111B140A0E2}"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96448265"/>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73789" y="6375679"/>
            <a:ext cx="925016" cy="348462"/>
          </a:xfrm>
        </p:spPr>
        <p:txBody>
          <a:bodyPr/>
          <a:lstStyle/>
          <a:p>
            <a:pPr>
              <a:defRPr/>
            </a:pPr>
            <a:fld id="{6EDD0CF7-1351-4D7D-90DC-B12BE363DEEF}"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fa-IR">
              <a:solidFill>
                <a:prstClr val="black">
                  <a:lumMod val="65000"/>
                  <a:lumOff val="35000"/>
                </a:prstClr>
              </a:solidFill>
            </a:endParaRPr>
          </a:p>
        </p:txBody>
      </p:sp>
      <p:sp>
        <p:nvSpPr>
          <p:cNvPr id="7" name="Slide Number Placeholder 6"/>
          <p:cNvSpPr>
            <a:spLocks noGrp="1"/>
          </p:cNvSpPr>
          <p:nvPr>
            <p:ph type="sldNum" sz="quarter" idx="12"/>
          </p:nvPr>
        </p:nvSpPr>
        <p:spPr>
          <a:xfrm>
            <a:off x="4268261" y="6375679"/>
            <a:ext cx="924342" cy="345796"/>
          </a:xfrm>
        </p:spPr>
        <p:txBody>
          <a:bodyPr/>
          <a:lstStyle/>
          <a:p>
            <a:pPr>
              <a:defRPr/>
            </a:pPr>
            <a:fld id="{300ABD84-1A7C-4B06-A2E5-21C06E838B1A}"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23137906"/>
      </p:ext>
    </p:extLst>
  </p:cSld>
  <p:clrMapOvr>
    <a:masterClrMapping/>
  </p:clrMapOvr>
  <p:transition>
    <p:random/>
  </p:transition>
  <p:extLst>
    <p:ext uri="{DCECCB84-F9BA-43D5-87BE-67443E8EF086}">
      <p15:sldGuideLst xmlns:p15="http://schemas.microsoft.com/office/powerpoint/2012/main">
        <p15:guide id="1" orient="horz" pos="69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470881C-7B50-4E63-8F5B-E5F269F4A85C}"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707B290A-D172-426E-ACDC-B05A4BEDF779}"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246107936"/>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74463" y="6375679"/>
            <a:ext cx="924342" cy="348462"/>
          </a:xfrm>
        </p:spPr>
        <p:txBody>
          <a:bodyPr/>
          <a:lstStyle/>
          <a:p>
            <a:pPr>
              <a:defRPr/>
            </a:pPr>
            <a:fld id="{2A6429C6-D237-4B4A-AF49-9F71DB716545}"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en-US" dirty="0">
              <a:solidFill>
                <a:prstClr val="black">
                  <a:lumMod val="65000"/>
                  <a:lumOff val="35000"/>
                </a:prstClr>
              </a:solidFill>
            </a:endParaRPr>
          </a:p>
        </p:txBody>
      </p:sp>
      <p:sp>
        <p:nvSpPr>
          <p:cNvPr id="7" name="Slide Number Placeholder 6"/>
          <p:cNvSpPr>
            <a:spLocks noGrp="1"/>
          </p:cNvSpPr>
          <p:nvPr>
            <p:ph type="sldNum" sz="quarter" idx="12"/>
          </p:nvPr>
        </p:nvSpPr>
        <p:spPr>
          <a:xfrm>
            <a:off x="4256153" y="6375679"/>
            <a:ext cx="947460" cy="345796"/>
          </a:xfrm>
        </p:spPr>
        <p:txBody>
          <a:bodyPr/>
          <a:lstStyle/>
          <a:p>
            <a:pPr>
              <a:defRPr/>
            </a:pPr>
            <a:fld id="{7A93609A-158D-47E5-8A41-288C362C0714}"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23644961"/>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692DA344-87DB-4DB2-9AF2-52266EFE9678}"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8567157A-77FF-4CA6-AED9-E126A21E0993}"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259924257"/>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A94BC8EC-DD32-46EC-AD98-E778941659E3}"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pPr>
              <a:defRPr/>
            </a:pPr>
            <a:fld id="{4109F325-9E3D-455C-B5D2-82F6A46590BE}"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3043873110"/>
      </p:ext>
    </p:extLst>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9">
            <a:extLst>
              <a:ext uri="{FF2B5EF4-FFF2-40B4-BE49-F238E27FC236}">
                <a16:creationId xmlns:a16="http://schemas.microsoft.com/office/drawing/2014/main" id="{257059DB-2711-4C0D-8E67-8325CD8AD88C}"/>
              </a:ext>
            </a:extLst>
          </p:cNvPr>
          <p:cNvSpPr>
            <a:spLocks noGrp="1"/>
          </p:cNvSpPr>
          <p:nvPr>
            <p:ph type="dt" sz="half" idx="10"/>
          </p:nvPr>
        </p:nvSpPr>
        <p:spPr/>
        <p:txBody>
          <a:bodyPr/>
          <a:lstStyle>
            <a:lvl1pPr>
              <a:defRPr/>
            </a:lvl1pPr>
          </a:lstStyle>
          <a:p>
            <a:pPr>
              <a:defRPr/>
            </a:pPr>
            <a:endParaRPr lang="en-US" dirty="0">
              <a:solidFill>
                <a:prstClr val="black">
                  <a:lumMod val="65000"/>
                  <a:lumOff val="35000"/>
                </a:prstClr>
              </a:solidFill>
            </a:endParaRPr>
          </a:p>
        </p:txBody>
      </p:sp>
      <p:sp>
        <p:nvSpPr>
          <p:cNvPr id="4" name="Footer Placeholder 21">
            <a:extLst>
              <a:ext uri="{FF2B5EF4-FFF2-40B4-BE49-F238E27FC236}">
                <a16:creationId xmlns:a16="http://schemas.microsoft.com/office/drawing/2014/main" id="{B281E404-ED24-4FA4-BF81-0E4D743B13FA}"/>
              </a:ext>
            </a:extLst>
          </p:cNvPr>
          <p:cNvSpPr>
            <a:spLocks noGrp="1"/>
          </p:cNvSpPr>
          <p:nvPr>
            <p:ph type="ftr" sz="quarter" idx="11"/>
          </p:nvPr>
        </p:nvSpPr>
        <p:spPr/>
        <p:txBody>
          <a:bodyPr/>
          <a:lstStyle>
            <a:lvl1pPr>
              <a:defRPr/>
            </a:lvl1pPr>
          </a:lstStyle>
          <a:p>
            <a:pPr>
              <a:defRPr/>
            </a:pPr>
            <a:endParaRPr lang="en-US" dirty="0">
              <a:solidFill>
                <a:prstClr val="black">
                  <a:lumMod val="65000"/>
                  <a:lumOff val="35000"/>
                </a:prstClr>
              </a:solidFill>
            </a:endParaRPr>
          </a:p>
        </p:txBody>
      </p:sp>
      <p:sp>
        <p:nvSpPr>
          <p:cNvPr id="5" name="Slide Number Placeholder 17">
            <a:extLst>
              <a:ext uri="{FF2B5EF4-FFF2-40B4-BE49-F238E27FC236}">
                <a16:creationId xmlns:a16="http://schemas.microsoft.com/office/drawing/2014/main" id="{D1E953E7-1DD1-4B6C-99A0-3ED999F61528}"/>
              </a:ext>
            </a:extLst>
          </p:cNvPr>
          <p:cNvSpPr>
            <a:spLocks noGrp="1"/>
          </p:cNvSpPr>
          <p:nvPr>
            <p:ph type="sldNum" sz="quarter" idx="12"/>
          </p:nvPr>
        </p:nvSpPr>
        <p:spPr/>
        <p:txBody>
          <a:bodyPr/>
          <a:lstStyle>
            <a:lvl1pPr>
              <a:defRPr/>
            </a:lvl1pPr>
          </a:lstStyle>
          <a:p>
            <a:pPr>
              <a:defRPr/>
            </a:pPr>
            <a:fld id="{31682FB1-7F5D-41FA-BB16-64AB46DDF740}" type="slidenum">
              <a:rPr lang="ar-SA">
                <a:solidFill>
                  <a:prstClr val="black">
                    <a:lumMod val="65000"/>
                    <a:lumOff val="35000"/>
                  </a:prstClr>
                </a:solidFill>
              </a:rPr>
              <a:pPr>
                <a:defRPr/>
              </a:p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3802589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pPr>
              <a:defRPr/>
            </a:pPr>
            <a:fld id="{876C54EE-4FAB-409D-94B5-DD38C58746A3}" type="datetimeFigureOut">
              <a:rPr lang="fa-IR" smtClean="0">
                <a:solidFill>
                  <a:srgbClr val="F7F0DF"/>
                </a:solidFill>
              </a:rPr>
              <a:pPr>
                <a:defRPr/>
              </a:pPr>
              <a:t>18/11/1440</a:t>
            </a:fld>
            <a:endParaRPr lang="fa-IR">
              <a:solidFill>
                <a:srgbClr val="F7F0DF"/>
              </a:solidFill>
            </a:endParaRPr>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pPr>
              <a:defRPr/>
            </a:pPr>
            <a:endParaRPr lang="fa-IR">
              <a:solidFill>
                <a:srgbClr val="F7F0DF"/>
              </a:solidFill>
            </a:endParaRPr>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pPr>
              <a:defRPr/>
            </a:pPr>
            <a:fld id="{34095294-E247-4D7A-A5D8-F92DCC337A3D}" type="slidenum">
              <a:rPr lang="fa-IR" smtClean="0">
                <a:solidFill>
                  <a:srgbClr val="F7F0DF"/>
                </a:solidFill>
              </a:rPr>
              <a:pPr>
                <a:defRPr/>
              </a:pPr>
              <a:t>‹#›</a:t>
            </a:fld>
            <a:endParaRPr lang="fa-IR">
              <a:solidFill>
                <a:srgbClr val="F7F0DF"/>
              </a:solidFill>
            </a:endParaRPr>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409794554"/>
      </p:ext>
    </p:extLst>
  </p:cSld>
  <p:clrMapOvr>
    <a:overrideClrMapping bg1="dk1" tx1="lt1" bg2="dk2" tx2="lt2" accent1="accent1" accent2="accent2" accent3="accent3" accent4="accent4" accent5="accent5" accent6="accent6" hlink="hlink" folHlink="folHlink"/>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9C62DD78-3970-47AC-9741-52E3AD019F7F}"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pPr>
              <a:defRPr/>
            </a:pPr>
            <a:fld id="{6A1DDB60-71F3-4B41-BF0B-CAF57521AA78}"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792601195"/>
      </p:ext>
    </p:extLst>
  </p:cSld>
  <p:clrMapOvr>
    <a:masterClrMapping/>
  </p:clrMapOvr>
  <p:transition>
    <p:random/>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941832" y="2909102"/>
            <a:ext cx="361188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975398" y="2909102"/>
            <a:ext cx="361188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B9595E0E-6D20-41D6-A9F4-F8FBB06FDFA3}"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8" name="Footer Placeholder 7"/>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pPr>
              <a:defRPr/>
            </a:pPr>
            <a:fld id="{A0AC3536-5C07-4603-BCD2-BEA1A278535B}"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4285531619"/>
      </p:ext>
    </p:extLst>
  </p:cSld>
  <p:clrMapOvr>
    <a:masterClrMapping/>
  </p:clrMapOvr>
  <p:transition>
    <p:random/>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6D649575-F15B-44DA-BBBD-3CBAE4E840F8}"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4" name="Footer Placeholder 3"/>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pPr>
              <a:defRPr/>
            </a:pPr>
            <a:fld id="{CDB7AD6C-C33A-4193-8D94-461FAD5A2D33}"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9777009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058B7D1-93D3-403A-A26D-027E0E9348CD}"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3" name="Footer Placeholder 2"/>
          <p:cNvSpPr>
            <a:spLocks noGrp="1"/>
          </p:cNvSpPr>
          <p:nvPr>
            <p:ph type="ftr" sz="quarter" idx="11"/>
          </p:nvPr>
        </p:nvSpPr>
        <p:spPr/>
        <p:txBody>
          <a:bodyPr/>
          <a:lstStyle/>
          <a:p>
            <a:pPr>
              <a:defRPr/>
            </a:pPr>
            <a:endParaRPr lang="fa-IR">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pPr>
              <a:defRPr/>
            </a:pPr>
            <a:fld id="{29243404-1B84-4436-9D0E-B111B140A0E2}"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Tree>
    <p:extLst>
      <p:ext uri="{BB962C8B-B14F-4D97-AF65-F5344CB8AC3E}">
        <p14:creationId xmlns:p14="http://schemas.microsoft.com/office/powerpoint/2010/main" val="65083302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73789" y="6375679"/>
            <a:ext cx="925016" cy="348462"/>
          </a:xfrm>
        </p:spPr>
        <p:txBody>
          <a:bodyPr/>
          <a:lstStyle/>
          <a:p>
            <a:pPr>
              <a:defRPr/>
            </a:pPr>
            <a:fld id="{6EDD0CF7-1351-4D7D-90DC-B12BE363DEEF}"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fa-IR">
              <a:solidFill>
                <a:prstClr val="black">
                  <a:lumMod val="65000"/>
                  <a:lumOff val="35000"/>
                </a:prstClr>
              </a:solidFill>
            </a:endParaRPr>
          </a:p>
        </p:txBody>
      </p:sp>
      <p:sp>
        <p:nvSpPr>
          <p:cNvPr id="7" name="Slide Number Placeholder 6"/>
          <p:cNvSpPr>
            <a:spLocks noGrp="1"/>
          </p:cNvSpPr>
          <p:nvPr>
            <p:ph type="sldNum" sz="quarter" idx="12"/>
          </p:nvPr>
        </p:nvSpPr>
        <p:spPr>
          <a:xfrm>
            <a:off x="4268261" y="6375679"/>
            <a:ext cx="924342" cy="345796"/>
          </a:xfrm>
        </p:spPr>
        <p:txBody>
          <a:bodyPr/>
          <a:lstStyle/>
          <a:p>
            <a:pPr>
              <a:defRPr/>
            </a:pPr>
            <a:fld id="{300ABD84-1A7C-4B06-A2E5-21C06E838B1A}"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78137976"/>
      </p:ext>
    </p:extLst>
  </p:cSld>
  <p:clrMapOvr>
    <a:masterClrMapping/>
  </p:clrMapOvr>
  <p:transition>
    <p:random/>
  </p:transition>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74463" y="6375679"/>
            <a:ext cx="924342" cy="348462"/>
          </a:xfrm>
        </p:spPr>
        <p:txBody>
          <a:bodyPr/>
          <a:lstStyle/>
          <a:p>
            <a:pPr>
              <a:defRPr/>
            </a:pPr>
            <a:fld id="{2A6429C6-D237-4B4A-AF49-9F71DB716545}" type="datetimeFigureOut">
              <a:rPr lang="fa-IR" smtClean="0">
                <a:solidFill>
                  <a:prstClr val="black">
                    <a:lumMod val="65000"/>
                    <a:lumOff val="35000"/>
                  </a:prstClr>
                </a:solidFill>
              </a:rPr>
              <a:pPr>
                <a:defRPr/>
              </a:pPr>
              <a:t>18/11/1440</a:t>
            </a:fld>
            <a:endParaRPr lang="fa-IR">
              <a:solidFill>
                <a:prstClr val="black">
                  <a:lumMod val="65000"/>
                  <a:lumOff val="35000"/>
                </a:prstClr>
              </a:solidFill>
            </a:endParaRP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en-US" dirty="0">
              <a:solidFill>
                <a:prstClr val="black">
                  <a:lumMod val="65000"/>
                  <a:lumOff val="35000"/>
                </a:prstClr>
              </a:solidFill>
            </a:endParaRPr>
          </a:p>
        </p:txBody>
      </p:sp>
      <p:sp>
        <p:nvSpPr>
          <p:cNvPr id="7" name="Slide Number Placeholder 6"/>
          <p:cNvSpPr>
            <a:spLocks noGrp="1"/>
          </p:cNvSpPr>
          <p:nvPr>
            <p:ph type="sldNum" sz="quarter" idx="12"/>
          </p:nvPr>
        </p:nvSpPr>
        <p:spPr>
          <a:xfrm>
            <a:off x="4256153" y="6375679"/>
            <a:ext cx="947460" cy="345796"/>
          </a:xfrm>
        </p:spPr>
        <p:txBody>
          <a:bodyPr/>
          <a:lstStyle/>
          <a:p>
            <a:pPr>
              <a:defRPr/>
            </a:pPr>
            <a:fld id="{7A93609A-158D-47E5-8A41-288C362C0714}" type="slidenum">
              <a:rPr lang="fa-IR" smtClean="0">
                <a:solidFill>
                  <a:prstClr val="black">
                    <a:lumMod val="65000"/>
                    <a:lumOff val="35000"/>
                  </a:prstClr>
                </a:solidFill>
              </a:rPr>
              <a:pPr>
                <a:defRPr/>
              </a:pPr>
              <a:t>‹#›</a:t>
            </a:fld>
            <a:endParaRPr lang="fa-IR">
              <a:solidFill>
                <a:prstClr val="black">
                  <a:lumMod val="65000"/>
                  <a:lumOff val="35000"/>
                </a:prstClr>
              </a:solidFill>
            </a:endParaRPr>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14189484"/>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defTabSz="457200" eaLnBrk="1" fontAlgn="auto" hangingPunct="1">
              <a:spcBef>
                <a:spcPts val="0"/>
              </a:spcBef>
              <a:spcAft>
                <a:spcPts val="0"/>
              </a:spcAft>
              <a:defRPr/>
            </a:pPr>
            <a:fld id="{1C69DD8C-16CB-49A6-9135-2E45D6EEC9A9}" type="datetimeFigureOut">
              <a:rPr lang="fa-IR" smtClean="0">
                <a:solidFill>
                  <a:prstClr val="black">
                    <a:lumMod val="65000"/>
                    <a:lumOff val="35000"/>
                  </a:prstClr>
                </a:solidFill>
                <a:latin typeface="Gill Sans MT" panose="020B0502020104020203"/>
              </a:rPr>
              <a:pPr defTabSz="457200" eaLnBrk="1" fontAlgn="auto" hangingPunct="1">
                <a:spcBef>
                  <a:spcPts val="0"/>
                </a:spcBef>
                <a:spcAft>
                  <a:spcPts val="0"/>
                </a:spcAft>
                <a:defRPr/>
              </a:pPr>
              <a:t>18/11/1440</a:t>
            </a:fld>
            <a:endParaRPr lang="fa-IR">
              <a:solidFill>
                <a:prstClr val="black">
                  <a:lumMod val="65000"/>
                  <a:lumOff val="35000"/>
                </a:prstClr>
              </a:solidFill>
              <a:latin typeface="Gill Sans MT" panose="020B0502020104020203"/>
            </a:endParaRPr>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defTabSz="457200" eaLnBrk="1" fontAlgn="auto" hangingPunct="1">
              <a:spcBef>
                <a:spcPts val="0"/>
              </a:spcBef>
              <a:spcAft>
                <a:spcPts val="0"/>
              </a:spcAft>
              <a:defRPr/>
            </a:pPr>
            <a:endParaRPr lang="fa-IR">
              <a:solidFill>
                <a:prstClr val="black">
                  <a:lumMod val="65000"/>
                  <a:lumOff val="35000"/>
                </a:prstClr>
              </a:solidFill>
              <a:latin typeface="Gill Sans MT" panose="020B0502020104020203"/>
            </a:endParaRPr>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defTabSz="457200" eaLnBrk="1" fontAlgn="auto" hangingPunct="1">
              <a:spcBef>
                <a:spcPts val="0"/>
              </a:spcBef>
              <a:spcAft>
                <a:spcPts val="0"/>
              </a:spcAft>
              <a:defRPr/>
            </a:pPr>
            <a:fld id="{9F21E08E-3FE3-48DB-A945-1101FE38C6F0}" type="slidenum">
              <a:rPr lang="fa-IR" smtClean="0">
                <a:solidFill>
                  <a:prstClr val="black">
                    <a:lumMod val="65000"/>
                    <a:lumOff val="35000"/>
                  </a:prstClr>
                </a:solidFill>
                <a:latin typeface="Gill Sans MT" panose="020B0502020104020203"/>
              </a:rPr>
              <a:pPr defTabSz="457200" eaLnBrk="1" fontAlgn="auto" hangingPunct="1">
                <a:spcBef>
                  <a:spcPts val="0"/>
                </a:spcBef>
                <a:spcAft>
                  <a:spcPts val="0"/>
                </a:spcAft>
                <a:defRPr/>
              </a:pPr>
              <a:t>‹#›</a:t>
            </a:fld>
            <a:endParaRPr lang="fa-IR">
              <a:solidFill>
                <a:prstClr val="black">
                  <a:lumMod val="65000"/>
                  <a:lumOff val="35000"/>
                </a:prstClr>
              </a:solidFill>
              <a:latin typeface="Gill Sans MT" panose="020B0502020104020203"/>
            </a:endParaRPr>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327705382"/>
      </p:ext>
    </p:extLst>
  </p:cSld>
  <p:clrMap bg1="lt1" tx1="dk1" bg2="lt2" tx2="dk2" accent1="accent1" accent2="accent2" accent3="accent3" accent4="accent4" accent5="accent5" accent6="accent6" hlink="hlink" folHlink="folHlink"/>
  <p:sldLayoutIdLst>
    <p:sldLayoutId id="2147484431" r:id="rId1"/>
    <p:sldLayoutId id="2147484432" r:id="rId2"/>
    <p:sldLayoutId id="2147484433" r:id="rId3"/>
    <p:sldLayoutId id="2147484434" r:id="rId4"/>
    <p:sldLayoutId id="2147484435" r:id="rId5"/>
    <p:sldLayoutId id="2147484436" r:id="rId6"/>
    <p:sldLayoutId id="2147484437" r:id="rId7"/>
    <p:sldLayoutId id="2147484438" r:id="rId8"/>
    <p:sldLayoutId id="2147484439" r:id="rId9"/>
    <p:sldLayoutId id="2147484440" r:id="rId10"/>
    <p:sldLayoutId id="2147484441" r:id="rId11"/>
  </p:sldLayoutIdLst>
  <p:transition>
    <p:random/>
  </p:transition>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pos="594">
          <p15:clr>
            <a:srgbClr val="F26B43"/>
          </p15:clr>
        </p15:guide>
        <p15:guide id="4" pos="5400">
          <p15:clr>
            <a:srgbClr val="F26B43"/>
          </p15:clr>
        </p15:guide>
        <p15:guide id="5" orient="horz" pos="4008">
          <p15:clr>
            <a:srgbClr val="F26B43"/>
          </p15:clr>
        </p15:guide>
        <p15:guide id="6" orient="horz" pos="1440">
          <p15:clr>
            <a:srgbClr val="F26B43"/>
          </p15:clr>
        </p15:guide>
        <p15:guide id="7" orient="horz" pos="3720">
          <p15:clr>
            <a:srgbClr val="F26B43"/>
          </p15:clr>
        </p15:guide>
        <p15:guide id="8" orient="horz" pos="2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defTabSz="457200" eaLnBrk="1" fontAlgn="auto" hangingPunct="1">
              <a:spcBef>
                <a:spcPts val="0"/>
              </a:spcBef>
              <a:spcAft>
                <a:spcPts val="0"/>
              </a:spcAft>
              <a:defRPr/>
            </a:pPr>
            <a:fld id="{1C69DD8C-16CB-49A6-9135-2E45D6EEC9A9}" type="datetimeFigureOut">
              <a:rPr lang="fa-IR" smtClean="0">
                <a:solidFill>
                  <a:prstClr val="black">
                    <a:lumMod val="65000"/>
                    <a:lumOff val="35000"/>
                  </a:prstClr>
                </a:solidFill>
                <a:latin typeface="Gill Sans MT" panose="020B0502020104020203"/>
              </a:rPr>
              <a:pPr defTabSz="457200" eaLnBrk="1" fontAlgn="auto" hangingPunct="1">
                <a:spcBef>
                  <a:spcPts val="0"/>
                </a:spcBef>
                <a:spcAft>
                  <a:spcPts val="0"/>
                </a:spcAft>
                <a:defRPr/>
              </a:pPr>
              <a:t>18/11/1440</a:t>
            </a:fld>
            <a:endParaRPr lang="fa-IR">
              <a:solidFill>
                <a:prstClr val="black">
                  <a:lumMod val="65000"/>
                  <a:lumOff val="35000"/>
                </a:prstClr>
              </a:solidFill>
              <a:latin typeface="Gill Sans MT" panose="020B0502020104020203"/>
            </a:endParaRPr>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defTabSz="457200" eaLnBrk="1" fontAlgn="auto" hangingPunct="1">
              <a:spcBef>
                <a:spcPts val="0"/>
              </a:spcBef>
              <a:spcAft>
                <a:spcPts val="0"/>
              </a:spcAft>
              <a:defRPr/>
            </a:pPr>
            <a:endParaRPr lang="fa-IR">
              <a:solidFill>
                <a:prstClr val="black">
                  <a:lumMod val="65000"/>
                  <a:lumOff val="35000"/>
                </a:prstClr>
              </a:solidFill>
              <a:latin typeface="Gill Sans MT" panose="020B0502020104020203"/>
            </a:endParaRPr>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defTabSz="457200" eaLnBrk="1" fontAlgn="auto" hangingPunct="1">
              <a:spcBef>
                <a:spcPts val="0"/>
              </a:spcBef>
              <a:spcAft>
                <a:spcPts val="0"/>
              </a:spcAft>
              <a:defRPr/>
            </a:pPr>
            <a:fld id="{9F21E08E-3FE3-48DB-A945-1101FE38C6F0}" type="slidenum">
              <a:rPr lang="fa-IR" smtClean="0">
                <a:solidFill>
                  <a:prstClr val="black">
                    <a:lumMod val="65000"/>
                    <a:lumOff val="35000"/>
                  </a:prstClr>
                </a:solidFill>
                <a:latin typeface="Gill Sans MT" panose="020B0502020104020203"/>
              </a:rPr>
              <a:pPr defTabSz="457200" eaLnBrk="1" fontAlgn="auto" hangingPunct="1">
                <a:spcBef>
                  <a:spcPts val="0"/>
                </a:spcBef>
                <a:spcAft>
                  <a:spcPts val="0"/>
                </a:spcAft>
                <a:defRPr/>
              </a:pPr>
              <a:t>‹#›</a:t>
            </a:fld>
            <a:endParaRPr lang="fa-IR">
              <a:solidFill>
                <a:prstClr val="black">
                  <a:lumMod val="65000"/>
                  <a:lumOff val="35000"/>
                </a:prstClr>
              </a:solidFill>
              <a:latin typeface="Gill Sans MT" panose="020B0502020104020203"/>
            </a:endParaRPr>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2220754038"/>
      </p:ext>
    </p:extLst>
  </p:cSld>
  <p:clrMap bg1="lt1" tx1="dk1" bg2="lt2" tx2="dk2" accent1="accent1" accent2="accent2" accent3="accent3" accent4="accent4" accent5="accent5" accent6="accent6" hlink="hlink" folHlink="folHlink"/>
  <p:sldLayoutIdLst>
    <p:sldLayoutId id="2147484443" r:id="rId1"/>
    <p:sldLayoutId id="2147484444" r:id="rId2"/>
    <p:sldLayoutId id="2147484445" r:id="rId3"/>
    <p:sldLayoutId id="2147484446" r:id="rId4"/>
    <p:sldLayoutId id="2147484447" r:id="rId5"/>
    <p:sldLayoutId id="2147484448" r:id="rId6"/>
    <p:sldLayoutId id="2147484449" r:id="rId7"/>
    <p:sldLayoutId id="2147484450" r:id="rId8"/>
    <p:sldLayoutId id="2147484451" r:id="rId9"/>
    <p:sldLayoutId id="2147484452" r:id="rId10"/>
    <p:sldLayoutId id="2147484453" r:id="rId11"/>
    <p:sldLayoutId id="2147484454" r:id="rId12"/>
  </p:sldLayoutIdLst>
  <p:transition>
    <p:random/>
  </p:transition>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pos="594">
          <p15:clr>
            <a:srgbClr val="F26B43"/>
          </p15:clr>
        </p15:guide>
        <p15:guide id="4" pos="5400">
          <p15:clr>
            <a:srgbClr val="F26B43"/>
          </p15:clr>
        </p15:guide>
        <p15:guide id="5" orient="horz" pos="4008">
          <p15:clr>
            <a:srgbClr val="F26B43"/>
          </p15:clr>
        </p15:guide>
        <p15:guide id="6" orient="horz" pos="1440">
          <p15:clr>
            <a:srgbClr val="F26B43"/>
          </p15:clr>
        </p15:guide>
        <p15:guide id="7" orient="horz" pos="3720">
          <p15:clr>
            <a:srgbClr val="F26B43"/>
          </p15:clr>
        </p15:guide>
        <p15:guide id="8"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chart" Target="../charts/chart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Freeform 2">
            <a:extLst>
              <a:ext uri="{FF2B5EF4-FFF2-40B4-BE49-F238E27FC236}">
                <a16:creationId xmlns:a16="http://schemas.microsoft.com/office/drawing/2014/main" id="{8137EFF8-C01D-4514-8CC3-E3A046EC7B63}"/>
              </a:ext>
            </a:extLst>
          </p:cNvPr>
          <p:cNvSpPr>
            <a:spLocks/>
          </p:cNvSpPr>
          <p:nvPr/>
        </p:nvSpPr>
        <p:spPr bwMode="ltGray">
          <a:xfrm>
            <a:off x="4880646" y="2231306"/>
            <a:ext cx="2722959" cy="2466975"/>
          </a:xfrm>
          <a:custGeom>
            <a:avLst/>
            <a:gdLst>
              <a:gd name="T0" fmla="*/ 2147483647 w 2287"/>
              <a:gd name="T1" fmla="*/ 2147483647 h 2072"/>
              <a:gd name="T2" fmla="*/ 2147483647 w 2287"/>
              <a:gd name="T3" fmla="*/ 2147483647 h 2072"/>
              <a:gd name="T4" fmla="*/ 2147483647 w 2287"/>
              <a:gd name="T5" fmla="*/ 2147483647 h 2072"/>
              <a:gd name="T6" fmla="*/ 2147483647 w 2287"/>
              <a:gd name="T7" fmla="*/ 2147483647 h 2072"/>
              <a:gd name="T8" fmla="*/ 2147483647 w 2287"/>
              <a:gd name="T9" fmla="*/ 2147483647 h 2072"/>
              <a:gd name="T10" fmla="*/ 2147483647 w 2287"/>
              <a:gd name="T11" fmla="*/ 2147483647 h 2072"/>
              <a:gd name="T12" fmla="*/ 2147483647 w 2287"/>
              <a:gd name="T13" fmla="*/ 2147483647 h 2072"/>
              <a:gd name="T14" fmla="*/ 2147483647 w 2287"/>
              <a:gd name="T15" fmla="*/ 2147483647 h 2072"/>
              <a:gd name="T16" fmla="*/ 2147483647 w 2287"/>
              <a:gd name="T17" fmla="*/ 2147483647 h 2072"/>
              <a:gd name="T18" fmla="*/ 2147483647 w 2287"/>
              <a:gd name="T19" fmla="*/ 2147483647 h 2072"/>
              <a:gd name="T20" fmla="*/ 2147483647 w 2287"/>
              <a:gd name="T21" fmla="*/ 2147483647 h 2072"/>
              <a:gd name="T22" fmla="*/ 2147483647 w 2287"/>
              <a:gd name="T23" fmla="*/ 2147483647 h 2072"/>
              <a:gd name="T24" fmla="*/ 2147483647 w 2287"/>
              <a:gd name="T25" fmla="*/ 2147483647 h 2072"/>
              <a:gd name="T26" fmla="*/ 2147483647 w 2287"/>
              <a:gd name="T27" fmla="*/ 2147483647 h 2072"/>
              <a:gd name="T28" fmla="*/ 2147483647 w 2287"/>
              <a:gd name="T29" fmla="*/ 2147483647 h 2072"/>
              <a:gd name="T30" fmla="*/ 2147483647 w 2287"/>
              <a:gd name="T31" fmla="*/ 2147483647 h 2072"/>
              <a:gd name="T32" fmla="*/ 2147483647 w 2287"/>
              <a:gd name="T33" fmla="*/ 2147483647 h 2072"/>
              <a:gd name="T34" fmla="*/ 2147483647 w 2287"/>
              <a:gd name="T35" fmla="*/ 2147483647 h 2072"/>
              <a:gd name="T36" fmla="*/ 2147483647 w 2287"/>
              <a:gd name="T37" fmla="*/ 2147483647 h 2072"/>
              <a:gd name="T38" fmla="*/ 2147483647 w 2287"/>
              <a:gd name="T39" fmla="*/ 2147483647 h 2072"/>
              <a:gd name="T40" fmla="*/ 2147483647 w 2287"/>
              <a:gd name="T41" fmla="*/ 2147483647 h 2072"/>
              <a:gd name="T42" fmla="*/ 2147483647 w 2287"/>
              <a:gd name="T43" fmla="*/ 2147483647 h 2072"/>
              <a:gd name="T44" fmla="*/ 2147483647 w 2287"/>
              <a:gd name="T45" fmla="*/ 2147483647 h 2072"/>
              <a:gd name="T46" fmla="*/ 2147483647 w 2287"/>
              <a:gd name="T47" fmla="*/ 2147483647 h 2072"/>
              <a:gd name="T48" fmla="*/ 2147483647 w 2287"/>
              <a:gd name="T49" fmla="*/ 2147483647 h 2072"/>
              <a:gd name="T50" fmla="*/ 2147483647 w 2287"/>
              <a:gd name="T51" fmla="*/ 2147483647 h 2072"/>
              <a:gd name="T52" fmla="*/ 2147483647 w 2287"/>
              <a:gd name="T53" fmla="*/ 2147483647 h 2072"/>
              <a:gd name="T54" fmla="*/ 2147483647 w 2287"/>
              <a:gd name="T55" fmla="*/ 2147483647 h 2072"/>
              <a:gd name="T56" fmla="*/ 2147483647 w 2287"/>
              <a:gd name="T57" fmla="*/ 2147483647 h 2072"/>
              <a:gd name="T58" fmla="*/ 2147483647 w 2287"/>
              <a:gd name="T59" fmla="*/ 2147483647 h 2072"/>
              <a:gd name="T60" fmla="*/ 2147483647 w 2287"/>
              <a:gd name="T61" fmla="*/ 2147483647 h 20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87"/>
              <a:gd name="T94" fmla="*/ 0 h 2072"/>
              <a:gd name="T95" fmla="*/ 2287 w 2287"/>
              <a:gd name="T96" fmla="*/ 2072 h 20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87" h="2072">
                <a:moveTo>
                  <a:pt x="2282" y="5"/>
                </a:moveTo>
                <a:cubicBezTo>
                  <a:pt x="2277" y="0"/>
                  <a:pt x="2239" y="132"/>
                  <a:pt x="2197" y="203"/>
                </a:cubicBezTo>
                <a:cubicBezTo>
                  <a:pt x="2155" y="274"/>
                  <a:pt x="2126" y="345"/>
                  <a:pt x="2027" y="430"/>
                </a:cubicBezTo>
                <a:cubicBezTo>
                  <a:pt x="1928" y="515"/>
                  <a:pt x="1762" y="643"/>
                  <a:pt x="1602" y="714"/>
                </a:cubicBezTo>
                <a:cubicBezTo>
                  <a:pt x="1442" y="785"/>
                  <a:pt x="1224" y="827"/>
                  <a:pt x="1063" y="855"/>
                </a:cubicBezTo>
                <a:cubicBezTo>
                  <a:pt x="902" y="883"/>
                  <a:pt x="751" y="884"/>
                  <a:pt x="638" y="884"/>
                </a:cubicBezTo>
                <a:cubicBezTo>
                  <a:pt x="525" y="884"/>
                  <a:pt x="434" y="869"/>
                  <a:pt x="382" y="855"/>
                </a:cubicBezTo>
                <a:cubicBezTo>
                  <a:pt x="330" y="841"/>
                  <a:pt x="345" y="799"/>
                  <a:pt x="326" y="799"/>
                </a:cubicBezTo>
                <a:cubicBezTo>
                  <a:pt x="307" y="799"/>
                  <a:pt x="297" y="831"/>
                  <a:pt x="269" y="855"/>
                </a:cubicBezTo>
                <a:cubicBezTo>
                  <a:pt x="241" y="879"/>
                  <a:pt x="189" y="903"/>
                  <a:pt x="156" y="941"/>
                </a:cubicBezTo>
                <a:cubicBezTo>
                  <a:pt x="123" y="979"/>
                  <a:pt x="95" y="1025"/>
                  <a:pt x="71" y="1082"/>
                </a:cubicBezTo>
                <a:cubicBezTo>
                  <a:pt x="47" y="1139"/>
                  <a:pt x="25" y="1209"/>
                  <a:pt x="14" y="1281"/>
                </a:cubicBezTo>
                <a:cubicBezTo>
                  <a:pt x="3" y="1353"/>
                  <a:pt x="4" y="1386"/>
                  <a:pt x="3" y="1516"/>
                </a:cubicBezTo>
                <a:cubicBezTo>
                  <a:pt x="2" y="1646"/>
                  <a:pt x="0" y="2056"/>
                  <a:pt x="7" y="2064"/>
                </a:cubicBezTo>
                <a:cubicBezTo>
                  <a:pt x="14" y="2072"/>
                  <a:pt x="31" y="1694"/>
                  <a:pt x="42" y="1564"/>
                </a:cubicBezTo>
                <a:cubicBezTo>
                  <a:pt x="53" y="1434"/>
                  <a:pt x="62" y="1356"/>
                  <a:pt x="71" y="1281"/>
                </a:cubicBezTo>
                <a:cubicBezTo>
                  <a:pt x="80" y="1206"/>
                  <a:pt x="85" y="1149"/>
                  <a:pt x="99" y="1111"/>
                </a:cubicBezTo>
                <a:cubicBezTo>
                  <a:pt x="113" y="1073"/>
                  <a:pt x="132" y="1068"/>
                  <a:pt x="156" y="1054"/>
                </a:cubicBezTo>
                <a:cubicBezTo>
                  <a:pt x="180" y="1040"/>
                  <a:pt x="213" y="1026"/>
                  <a:pt x="241" y="1026"/>
                </a:cubicBezTo>
                <a:cubicBezTo>
                  <a:pt x="269" y="1026"/>
                  <a:pt x="307" y="1045"/>
                  <a:pt x="326" y="1054"/>
                </a:cubicBezTo>
                <a:cubicBezTo>
                  <a:pt x="345" y="1063"/>
                  <a:pt x="340" y="1087"/>
                  <a:pt x="354" y="1082"/>
                </a:cubicBezTo>
                <a:cubicBezTo>
                  <a:pt x="368" y="1077"/>
                  <a:pt x="383" y="1031"/>
                  <a:pt x="411" y="1026"/>
                </a:cubicBezTo>
                <a:cubicBezTo>
                  <a:pt x="439" y="1021"/>
                  <a:pt x="449" y="1049"/>
                  <a:pt x="524" y="1054"/>
                </a:cubicBezTo>
                <a:cubicBezTo>
                  <a:pt x="599" y="1059"/>
                  <a:pt x="755" y="1064"/>
                  <a:pt x="864" y="1054"/>
                </a:cubicBezTo>
                <a:cubicBezTo>
                  <a:pt x="973" y="1044"/>
                  <a:pt x="1048" y="1035"/>
                  <a:pt x="1176" y="997"/>
                </a:cubicBezTo>
                <a:cubicBezTo>
                  <a:pt x="1304" y="959"/>
                  <a:pt x="1516" y="880"/>
                  <a:pt x="1630" y="827"/>
                </a:cubicBezTo>
                <a:cubicBezTo>
                  <a:pt x="1744" y="774"/>
                  <a:pt x="1795" y="724"/>
                  <a:pt x="1861" y="677"/>
                </a:cubicBezTo>
                <a:cubicBezTo>
                  <a:pt x="1927" y="630"/>
                  <a:pt x="1981" y="590"/>
                  <a:pt x="2027" y="544"/>
                </a:cubicBezTo>
                <a:cubicBezTo>
                  <a:pt x="2073" y="498"/>
                  <a:pt x="2107" y="454"/>
                  <a:pt x="2140" y="402"/>
                </a:cubicBezTo>
                <a:cubicBezTo>
                  <a:pt x="2173" y="350"/>
                  <a:pt x="2201" y="298"/>
                  <a:pt x="2225" y="232"/>
                </a:cubicBezTo>
                <a:cubicBezTo>
                  <a:pt x="2249" y="166"/>
                  <a:pt x="2287" y="10"/>
                  <a:pt x="2282" y="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23" name="Freeform 3">
            <a:extLst>
              <a:ext uri="{FF2B5EF4-FFF2-40B4-BE49-F238E27FC236}">
                <a16:creationId xmlns:a16="http://schemas.microsoft.com/office/drawing/2014/main" id="{53B745C0-3F9E-43C9-B577-941267B6CE61}"/>
              </a:ext>
            </a:extLst>
          </p:cNvPr>
          <p:cNvSpPr>
            <a:spLocks/>
          </p:cNvSpPr>
          <p:nvPr/>
        </p:nvSpPr>
        <p:spPr bwMode="ltGray">
          <a:xfrm>
            <a:off x="6990433" y="3199286"/>
            <a:ext cx="213122" cy="264319"/>
          </a:xfrm>
          <a:custGeom>
            <a:avLst/>
            <a:gdLst>
              <a:gd name="T0" fmla="*/ 2147483646 w 179"/>
              <a:gd name="T1" fmla="*/ 2147483646 h 222"/>
              <a:gd name="T2" fmla="*/ 0 w 179"/>
              <a:gd name="T3" fmla="*/ 2147483646 h 222"/>
              <a:gd name="T4" fmla="*/ 2147483646 w 179"/>
              <a:gd name="T5" fmla="*/ 2147483646 h 222"/>
              <a:gd name="T6" fmla="*/ 2147483646 w 179"/>
              <a:gd name="T7" fmla="*/ 2147483646 h 222"/>
              <a:gd name="T8" fmla="*/ 2147483646 w 179"/>
              <a:gd name="T9" fmla="*/ 2147483646 h 222"/>
              <a:gd name="T10" fmla="*/ 2147483646 w 179"/>
              <a:gd name="T11" fmla="*/ 2147483646 h 222"/>
              <a:gd name="T12" fmla="*/ 2147483646 w 179"/>
              <a:gd name="T13" fmla="*/ 2147483646 h 222"/>
              <a:gd name="T14" fmla="*/ 0 60000 65536"/>
              <a:gd name="T15" fmla="*/ 0 60000 65536"/>
              <a:gd name="T16" fmla="*/ 0 60000 65536"/>
              <a:gd name="T17" fmla="*/ 0 60000 65536"/>
              <a:gd name="T18" fmla="*/ 0 60000 65536"/>
              <a:gd name="T19" fmla="*/ 0 60000 65536"/>
              <a:gd name="T20" fmla="*/ 0 60000 65536"/>
              <a:gd name="T21" fmla="*/ 0 w 179"/>
              <a:gd name="T22" fmla="*/ 0 h 222"/>
              <a:gd name="T23" fmla="*/ 179 w 179"/>
              <a:gd name="T24" fmla="*/ 222 h 2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222">
                <a:moveTo>
                  <a:pt x="56" y="14"/>
                </a:moveTo>
                <a:cubicBezTo>
                  <a:pt x="33" y="28"/>
                  <a:pt x="0" y="128"/>
                  <a:pt x="0" y="156"/>
                </a:cubicBezTo>
                <a:cubicBezTo>
                  <a:pt x="0" y="184"/>
                  <a:pt x="42" y="175"/>
                  <a:pt x="56" y="184"/>
                </a:cubicBezTo>
                <a:cubicBezTo>
                  <a:pt x="70" y="193"/>
                  <a:pt x="66" y="222"/>
                  <a:pt x="85" y="213"/>
                </a:cubicBezTo>
                <a:cubicBezTo>
                  <a:pt x="104" y="204"/>
                  <a:pt x="161" y="152"/>
                  <a:pt x="170" y="128"/>
                </a:cubicBezTo>
                <a:cubicBezTo>
                  <a:pt x="179" y="104"/>
                  <a:pt x="155" y="90"/>
                  <a:pt x="141" y="71"/>
                </a:cubicBezTo>
                <a:cubicBezTo>
                  <a:pt x="127" y="52"/>
                  <a:pt x="79" y="0"/>
                  <a:pt x="56" y="14"/>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24" name="Freeform 4">
            <a:extLst>
              <a:ext uri="{FF2B5EF4-FFF2-40B4-BE49-F238E27FC236}">
                <a16:creationId xmlns:a16="http://schemas.microsoft.com/office/drawing/2014/main" id="{EDBAF67D-CDC6-4680-AA60-321F9FEE5367}"/>
              </a:ext>
            </a:extLst>
          </p:cNvPr>
          <p:cNvSpPr>
            <a:spLocks/>
          </p:cNvSpPr>
          <p:nvPr/>
        </p:nvSpPr>
        <p:spPr bwMode="ltGray">
          <a:xfrm>
            <a:off x="3779912" y="1844824"/>
            <a:ext cx="2371725" cy="2071688"/>
          </a:xfrm>
          <a:custGeom>
            <a:avLst/>
            <a:gdLst>
              <a:gd name="T0" fmla="*/ 2147483647 w 1992"/>
              <a:gd name="T1" fmla="*/ 2147483647 h 1740"/>
              <a:gd name="T2" fmla="*/ 2147483647 w 1992"/>
              <a:gd name="T3" fmla="*/ 2147483647 h 1740"/>
              <a:gd name="T4" fmla="*/ 2147483647 w 1992"/>
              <a:gd name="T5" fmla="*/ 2147483647 h 1740"/>
              <a:gd name="T6" fmla="*/ 2147483647 w 1992"/>
              <a:gd name="T7" fmla="*/ 2147483647 h 1740"/>
              <a:gd name="T8" fmla="*/ 2147483647 w 1992"/>
              <a:gd name="T9" fmla="*/ 2147483647 h 1740"/>
              <a:gd name="T10" fmla="*/ 2147483647 w 1992"/>
              <a:gd name="T11" fmla="*/ 2147483647 h 1740"/>
              <a:gd name="T12" fmla="*/ 2147483647 w 1992"/>
              <a:gd name="T13" fmla="*/ 2147483647 h 1740"/>
              <a:gd name="T14" fmla="*/ 2147483647 w 1992"/>
              <a:gd name="T15" fmla="*/ 2147483647 h 1740"/>
              <a:gd name="T16" fmla="*/ 2147483647 w 1992"/>
              <a:gd name="T17" fmla="*/ 2147483647 h 1740"/>
              <a:gd name="T18" fmla="*/ 2147483647 w 1992"/>
              <a:gd name="T19" fmla="*/ 2147483647 h 1740"/>
              <a:gd name="T20" fmla="*/ 2147483647 w 1992"/>
              <a:gd name="T21" fmla="*/ 2147483647 h 1740"/>
              <a:gd name="T22" fmla="*/ 2147483647 w 1992"/>
              <a:gd name="T23" fmla="*/ 2147483647 h 1740"/>
              <a:gd name="T24" fmla="*/ 2147483647 w 1992"/>
              <a:gd name="T25" fmla="*/ 2147483647 h 1740"/>
              <a:gd name="T26" fmla="*/ 2147483647 w 1992"/>
              <a:gd name="T27" fmla="*/ 2147483647 h 1740"/>
              <a:gd name="T28" fmla="*/ 2147483647 w 1992"/>
              <a:gd name="T29" fmla="*/ 2147483647 h 1740"/>
              <a:gd name="T30" fmla="*/ 2147483647 w 1992"/>
              <a:gd name="T31" fmla="*/ 2147483647 h 1740"/>
              <a:gd name="T32" fmla="*/ 2147483647 w 1992"/>
              <a:gd name="T33" fmla="*/ 2147483647 h 1740"/>
              <a:gd name="T34" fmla="*/ 2147483647 w 1992"/>
              <a:gd name="T35" fmla="*/ 2147483647 h 1740"/>
              <a:gd name="T36" fmla="*/ 2147483647 w 1992"/>
              <a:gd name="T37" fmla="*/ 2147483647 h 1740"/>
              <a:gd name="T38" fmla="*/ 2147483647 w 1992"/>
              <a:gd name="T39" fmla="*/ 2147483647 h 1740"/>
              <a:gd name="T40" fmla="*/ 2147483647 w 1992"/>
              <a:gd name="T41" fmla="*/ 2147483647 h 1740"/>
              <a:gd name="T42" fmla="*/ 2147483647 w 1992"/>
              <a:gd name="T43" fmla="*/ 2147483647 h 1740"/>
              <a:gd name="T44" fmla="*/ 2147483647 w 1992"/>
              <a:gd name="T45" fmla="*/ 2147483647 h 1740"/>
              <a:gd name="T46" fmla="*/ 2147483647 w 1992"/>
              <a:gd name="T47" fmla="*/ 2147483647 h 1740"/>
              <a:gd name="T48" fmla="*/ 2147483647 w 1992"/>
              <a:gd name="T49" fmla="*/ 2147483647 h 1740"/>
              <a:gd name="T50" fmla="*/ 2147483647 w 1992"/>
              <a:gd name="T51" fmla="*/ 2147483647 h 1740"/>
              <a:gd name="T52" fmla="*/ 2147483647 w 1992"/>
              <a:gd name="T53" fmla="*/ 2147483647 h 1740"/>
              <a:gd name="T54" fmla="*/ 2147483647 w 1992"/>
              <a:gd name="T55" fmla="*/ 2147483647 h 1740"/>
              <a:gd name="T56" fmla="*/ 2147483647 w 1992"/>
              <a:gd name="T57" fmla="*/ 2147483647 h 1740"/>
              <a:gd name="T58" fmla="*/ 2147483647 w 1992"/>
              <a:gd name="T59" fmla="*/ 2147483647 h 1740"/>
              <a:gd name="T60" fmla="*/ 2147483647 w 1992"/>
              <a:gd name="T61" fmla="*/ 2147483647 h 1740"/>
              <a:gd name="T62" fmla="*/ 2147483647 w 1992"/>
              <a:gd name="T63" fmla="*/ 2147483647 h 1740"/>
              <a:gd name="T64" fmla="*/ 2147483647 w 1992"/>
              <a:gd name="T65" fmla="*/ 2147483647 h 1740"/>
              <a:gd name="T66" fmla="*/ 2147483647 w 1992"/>
              <a:gd name="T67" fmla="*/ 2147483647 h 1740"/>
              <a:gd name="T68" fmla="*/ 2147483647 w 1992"/>
              <a:gd name="T69" fmla="*/ 2147483647 h 1740"/>
              <a:gd name="T70" fmla="*/ 2147483647 w 1992"/>
              <a:gd name="T71" fmla="*/ 2147483647 h 1740"/>
              <a:gd name="T72" fmla="*/ 2147483647 w 1992"/>
              <a:gd name="T73" fmla="*/ 2147483647 h 1740"/>
              <a:gd name="T74" fmla="*/ 2147483647 w 1992"/>
              <a:gd name="T75" fmla="*/ 2147483647 h 1740"/>
              <a:gd name="T76" fmla="*/ 2147483647 w 1992"/>
              <a:gd name="T77" fmla="*/ 2147483647 h 1740"/>
              <a:gd name="T78" fmla="*/ 2147483647 w 1992"/>
              <a:gd name="T79" fmla="*/ 2147483647 h 1740"/>
              <a:gd name="T80" fmla="*/ 2147483647 w 1992"/>
              <a:gd name="T81" fmla="*/ 2147483647 h 1740"/>
              <a:gd name="T82" fmla="*/ 2147483647 w 1992"/>
              <a:gd name="T83" fmla="*/ 2147483647 h 1740"/>
              <a:gd name="T84" fmla="*/ 2147483647 w 1992"/>
              <a:gd name="T85" fmla="*/ 2147483647 h 1740"/>
              <a:gd name="T86" fmla="*/ 2147483647 w 1992"/>
              <a:gd name="T87" fmla="*/ 2147483647 h 17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92"/>
              <a:gd name="T133" fmla="*/ 0 h 1740"/>
              <a:gd name="T134" fmla="*/ 1992 w 1992"/>
              <a:gd name="T135" fmla="*/ 1740 h 17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92" h="1740">
                <a:moveTo>
                  <a:pt x="1763" y="358"/>
                </a:moveTo>
                <a:cubicBezTo>
                  <a:pt x="1782" y="337"/>
                  <a:pt x="1873" y="252"/>
                  <a:pt x="1906" y="205"/>
                </a:cubicBezTo>
                <a:cubicBezTo>
                  <a:pt x="1939" y="158"/>
                  <a:pt x="1947" y="106"/>
                  <a:pt x="1961" y="75"/>
                </a:cubicBezTo>
                <a:cubicBezTo>
                  <a:pt x="1975" y="44"/>
                  <a:pt x="1988" y="0"/>
                  <a:pt x="1990" y="18"/>
                </a:cubicBezTo>
                <a:cubicBezTo>
                  <a:pt x="1992" y="36"/>
                  <a:pt x="1973" y="125"/>
                  <a:pt x="1970" y="181"/>
                </a:cubicBezTo>
                <a:cubicBezTo>
                  <a:pt x="1967" y="237"/>
                  <a:pt x="1971" y="300"/>
                  <a:pt x="1970" y="357"/>
                </a:cubicBezTo>
                <a:cubicBezTo>
                  <a:pt x="1969" y="414"/>
                  <a:pt x="1966" y="455"/>
                  <a:pt x="1962" y="521"/>
                </a:cubicBezTo>
                <a:cubicBezTo>
                  <a:pt x="1958" y="587"/>
                  <a:pt x="1958" y="688"/>
                  <a:pt x="1948" y="751"/>
                </a:cubicBezTo>
                <a:cubicBezTo>
                  <a:pt x="1938" y="814"/>
                  <a:pt x="1919" y="862"/>
                  <a:pt x="1904" y="897"/>
                </a:cubicBezTo>
                <a:cubicBezTo>
                  <a:pt x="1889" y="932"/>
                  <a:pt x="1874" y="942"/>
                  <a:pt x="1860" y="961"/>
                </a:cubicBezTo>
                <a:cubicBezTo>
                  <a:pt x="1846" y="980"/>
                  <a:pt x="1840" y="988"/>
                  <a:pt x="1819" y="1010"/>
                </a:cubicBezTo>
                <a:cubicBezTo>
                  <a:pt x="1798" y="1032"/>
                  <a:pt x="1767" y="1081"/>
                  <a:pt x="1734" y="1095"/>
                </a:cubicBezTo>
                <a:cubicBezTo>
                  <a:pt x="1701" y="1109"/>
                  <a:pt x="1648" y="1101"/>
                  <a:pt x="1621" y="1095"/>
                </a:cubicBezTo>
                <a:cubicBezTo>
                  <a:pt x="1594" y="1089"/>
                  <a:pt x="1585" y="1071"/>
                  <a:pt x="1570" y="1057"/>
                </a:cubicBezTo>
                <a:cubicBezTo>
                  <a:pt x="1555" y="1043"/>
                  <a:pt x="1542" y="1033"/>
                  <a:pt x="1530" y="1013"/>
                </a:cubicBezTo>
                <a:cubicBezTo>
                  <a:pt x="1518" y="993"/>
                  <a:pt x="1503" y="960"/>
                  <a:pt x="1498" y="934"/>
                </a:cubicBezTo>
                <a:cubicBezTo>
                  <a:pt x="1493" y="908"/>
                  <a:pt x="1489" y="905"/>
                  <a:pt x="1501" y="859"/>
                </a:cubicBezTo>
                <a:cubicBezTo>
                  <a:pt x="1513" y="813"/>
                  <a:pt x="1540" y="714"/>
                  <a:pt x="1569" y="656"/>
                </a:cubicBezTo>
                <a:cubicBezTo>
                  <a:pt x="1598" y="598"/>
                  <a:pt x="1641" y="545"/>
                  <a:pt x="1678" y="509"/>
                </a:cubicBezTo>
                <a:cubicBezTo>
                  <a:pt x="1715" y="473"/>
                  <a:pt x="1763" y="459"/>
                  <a:pt x="1791" y="443"/>
                </a:cubicBezTo>
                <a:cubicBezTo>
                  <a:pt x="1819" y="427"/>
                  <a:pt x="1839" y="398"/>
                  <a:pt x="1848" y="415"/>
                </a:cubicBezTo>
                <a:cubicBezTo>
                  <a:pt x="1857" y="432"/>
                  <a:pt x="1847" y="515"/>
                  <a:pt x="1847" y="548"/>
                </a:cubicBezTo>
                <a:cubicBezTo>
                  <a:pt x="1847" y="581"/>
                  <a:pt x="1853" y="574"/>
                  <a:pt x="1848" y="613"/>
                </a:cubicBezTo>
                <a:cubicBezTo>
                  <a:pt x="1843" y="652"/>
                  <a:pt x="1833" y="727"/>
                  <a:pt x="1819" y="784"/>
                </a:cubicBezTo>
                <a:cubicBezTo>
                  <a:pt x="1805" y="841"/>
                  <a:pt x="1783" y="918"/>
                  <a:pt x="1763" y="954"/>
                </a:cubicBezTo>
                <a:cubicBezTo>
                  <a:pt x="1743" y="990"/>
                  <a:pt x="1718" y="992"/>
                  <a:pt x="1698" y="1001"/>
                </a:cubicBezTo>
                <a:cubicBezTo>
                  <a:pt x="1678" y="1010"/>
                  <a:pt x="1659" y="1012"/>
                  <a:pt x="1642" y="1009"/>
                </a:cubicBezTo>
                <a:cubicBezTo>
                  <a:pt x="1625" y="1006"/>
                  <a:pt x="1611" y="972"/>
                  <a:pt x="1593" y="982"/>
                </a:cubicBezTo>
                <a:cubicBezTo>
                  <a:pt x="1575" y="992"/>
                  <a:pt x="1555" y="1048"/>
                  <a:pt x="1536" y="1067"/>
                </a:cubicBezTo>
                <a:cubicBezTo>
                  <a:pt x="1517" y="1086"/>
                  <a:pt x="1498" y="1090"/>
                  <a:pt x="1479" y="1095"/>
                </a:cubicBezTo>
                <a:cubicBezTo>
                  <a:pt x="1460" y="1100"/>
                  <a:pt x="1442" y="1100"/>
                  <a:pt x="1423" y="1095"/>
                </a:cubicBezTo>
                <a:cubicBezTo>
                  <a:pt x="1404" y="1090"/>
                  <a:pt x="1387" y="1075"/>
                  <a:pt x="1366" y="1067"/>
                </a:cubicBezTo>
                <a:cubicBezTo>
                  <a:pt x="1345" y="1059"/>
                  <a:pt x="1329" y="1046"/>
                  <a:pt x="1298" y="1049"/>
                </a:cubicBezTo>
                <a:cubicBezTo>
                  <a:pt x="1267" y="1052"/>
                  <a:pt x="1213" y="1068"/>
                  <a:pt x="1182" y="1085"/>
                </a:cubicBezTo>
                <a:cubicBezTo>
                  <a:pt x="1151" y="1102"/>
                  <a:pt x="1136" y="1130"/>
                  <a:pt x="1111" y="1152"/>
                </a:cubicBezTo>
                <a:cubicBezTo>
                  <a:pt x="1086" y="1174"/>
                  <a:pt x="1062" y="1189"/>
                  <a:pt x="1034" y="1217"/>
                </a:cubicBezTo>
                <a:cubicBezTo>
                  <a:pt x="1006" y="1245"/>
                  <a:pt x="976" y="1280"/>
                  <a:pt x="941" y="1322"/>
                </a:cubicBezTo>
                <a:cubicBezTo>
                  <a:pt x="906" y="1364"/>
                  <a:pt x="862" y="1427"/>
                  <a:pt x="824" y="1469"/>
                </a:cubicBezTo>
                <a:cubicBezTo>
                  <a:pt x="786" y="1511"/>
                  <a:pt x="761" y="1540"/>
                  <a:pt x="714" y="1577"/>
                </a:cubicBezTo>
                <a:cubicBezTo>
                  <a:pt x="667" y="1614"/>
                  <a:pt x="609" y="1664"/>
                  <a:pt x="544" y="1691"/>
                </a:cubicBezTo>
                <a:cubicBezTo>
                  <a:pt x="479" y="1718"/>
                  <a:pt x="393" y="1740"/>
                  <a:pt x="322" y="1740"/>
                </a:cubicBezTo>
                <a:cubicBezTo>
                  <a:pt x="251" y="1740"/>
                  <a:pt x="166" y="1718"/>
                  <a:pt x="118" y="1691"/>
                </a:cubicBezTo>
                <a:cubicBezTo>
                  <a:pt x="70" y="1664"/>
                  <a:pt x="52" y="1624"/>
                  <a:pt x="33" y="1577"/>
                </a:cubicBezTo>
                <a:cubicBezTo>
                  <a:pt x="14" y="1530"/>
                  <a:pt x="0" y="1454"/>
                  <a:pt x="5" y="1407"/>
                </a:cubicBezTo>
                <a:cubicBezTo>
                  <a:pt x="10" y="1360"/>
                  <a:pt x="48" y="1322"/>
                  <a:pt x="62" y="1294"/>
                </a:cubicBezTo>
                <a:cubicBezTo>
                  <a:pt x="76" y="1266"/>
                  <a:pt x="95" y="1227"/>
                  <a:pt x="90" y="1237"/>
                </a:cubicBezTo>
                <a:cubicBezTo>
                  <a:pt x="85" y="1247"/>
                  <a:pt x="43" y="1315"/>
                  <a:pt x="34" y="1353"/>
                </a:cubicBezTo>
                <a:cubicBezTo>
                  <a:pt x="25" y="1391"/>
                  <a:pt x="24" y="1422"/>
                  <a:pt x="33" y="1464"/>
                </a:cubicBezTo>
                <a:cubicBezTo>
                  <a:pt x="42" y="1506"/>
                  <a:pt x="60" y="1571"/>
                  <a:pt x="90" y="1606"/>
                </a:cubicBezTo>
                <a:cubicBezTo>
                  <a:pt x="120" y="1641"/>
                  <a:pt x="176" y="1659"/>
                  <a:pt x="214" y="1673"/>
                </a:cubicBezTo>
                <a:cubicBezTo>
                  <a:pt x="252" y="1687"/>
                  <a:pt x="286" y="1687"/>
                  <a:pt x="316" y="1690"/>
                </a:cubicBezTo>
                <a:cubicBezTo>
                  <a:pt x="346" y="1693"/>
                  <a:pt x="371" y="1695"/>
                  <a:pt x="394" y="1693"/>
                </a:cubicBezTo>
                <a:cubicBezTo>
                  <a:pt x="417" y="1691"/>
                  <a:pt x="421" y="1695"/>
                  <a:pt x="454" y="1681"/>
                </a:cubicBezTo>
                <a:cubicBezTo>
                  <a:pt x="487" y="1667"/>
                  <a:pt x="550" y="1637"/>
                  <a:pt x="595" y="1609"/>
                </a:cubicBezTo>
                <a:cubicBezTo>
                  <a:pt x="640" y="1581"/>
                  <a:pt x="690" y="1539"/>
                  <a:pt x="722" y="1510"/>
                </a:cubicBezTo>
                <a:cubicBezTo>
                  <a:pt x="754" y="1481"/>
                  <a:pt x="754" y="1480"/>
                  <a:pt x="790" y="1435"/>
                </a:cubicBezTo>
                <a:cubicBezTo>
                  <a:pt x="826" y="1390"/>
                  <a:pt x="897" y="1294"/>
                  <a:pt x="941" y="1237"/>
                </a:cubicBezTo>
                <a:cubicBezTo>
                  <a:pt x="985" y="1180"/>
                  <a:pt x="1022" y="1134"/>
                  <a:pt x="1054" y="1095"/>
                </a:cubicBezTo>
                <a:cubicBezTo>
                  <a:pt x="1086" y="1056"/>
                  <a:pt x="1104" y="1026"/>
                  <a:pt x="1134" y="1001"/>
                </a:cubicBezTo>
                <a:cubicBezTo>
                  <a:pt x="1164" y="976"/>
                  <a:pt x="1210" y="958"/>
                  <a:pt x="1234" y="945"/>
                </a:cubicBezTo>
                <a:cubicBezTo>
                  <a:pt x="1258" y="932"/>
                  <a:pt x="1254" y="930"/>
                  <a:pt x="1281" y="925"/>
                </a:cubicBezTo>
                <a:cubicBezTo>
                  <a:pt x="1308" y="920"/>
                  <a:pt x="1356" y="908"/>
                  <a:pt x="1394" y="913"/>
                </a:cubicBezTo>
                <a:cubicBezTo>
                  <a:pt x="1432" y="918"/>
                  <a:pt x="1480" y="947"/>
                  <a:pt x="1508" y="954"/>
                </a:cubicBezTo>
                <a:cubicBezTo>
                  <a:pt x="1536" y="961"/>
                  <a:pt x="1550" y="963"/>
                  <a:pt x="1564" y="954"/>
                </a:cubicBezTo>
                <a:cubicBezTo>
                  <a:pt x="1578" y="945"/>
                  <a:pt x="1584" y="916"/>
                  <a:pt x="1593" y="897"/>
                </a:cubicBezTo>
                <a:cubicBezTo>
                  <a:pt x="1602" y="878"/>
                  <a:pt x="1612" y="854"/>
                  <a:pt x="1621" y="840"/>
                </a:cubicBezTo>
                <a:cubicBezTo>
                  <a:pt x="1630" y="826"/>
                  <a:pt x="1640" y="812"/>
                  <a:pt x="1649" y="812"/>
                </a:cubicBezTo>
                <a:cubicBezTo>
                  <a:pt x="1658" y="812"/>
                  <a:pt x="1664" y="831"/>
                  <a:pt x="1678" y="840"/>
                </a:cubicBezTo>
                <a:cubicBezTo>
                  <a:pt x="1692" y="849"/>
                  <a:pt x="1717" y="875"/>
                  <a:pt x="1734" y="869"/>
                </a:cubicBezTo>
                <a:cubicBezTo>
                  <a:pt x="1751" y="863"/>
                  <a:pt x="1772" y="837"/>
                  <a:pt x="1779" y="805"/>
                </a:cubicBezTo>
                <a:cubicBezTo>
                  <a:pt x="1786" y="773"/>
                  <a:pt x="1776" y="716"/>
                  <a:pt x="1779" y="677"/>
                </a:cubicBezTo>
                <a:cubicBezTo>
                  <a:pt x="1782" y="638"/>
                  <a:pt x="1787" y="607"/>
                  <a:pt x="1794" y="573"/>
                </a:cubicBezTo>
                <a:cubicBezTo>
                  <a:pt x="1801" y="539"/>
                  <a:pt x="1827" y="483"/>
                  <a:pt x="1819" y="472"/>
                </a:cubicBezTo>
                <a:cubicBezTo>
                  <a:pt x="1811" y="461"/>
                  <a:pt x="1779" y="478"/>
                  <a:pt x="1746" y="505"/>
                </a:cubicBezTo>
                <a:cubicBezTo>
                  <a:pt x="1713" y="532"/>
                  <a:pt x="1658" y="580"/>
                  <a:pt x="1623" y="636"/>
                </a:cubicBezTo>
                <a:cubicBezTo>
                  <a:pt x="1588" y="692"/>
                  <a:pt x="1548" y="780"/>
                  <a:pt x="1536" y="840"/>
                </a:cubicBezTo>
                <a:cubicBezTo>
                  <a:pt x="1524" y="900"/>
                  <a:pt x="1531" y="959"/>
                  <a:pt x="1550" y="997"/>
                </a:cubicBezTo>
                <a:cubicBezTo>
                  <a:pt x="1569" y="1035"/>
                  <a:pt x="1609" y="1069"/>
                  <a:pt x="1649" y="1067"/>
                </a:cubicBezTo>
                <a:cubicBezTo>
                  <a:pt x="1689" y="1065"/>
                  <a:pt x="1751" y="1023"/>
                  <a:pt x="1791" y="982"/>
                </a:cubicBezTo>
                <a:cubicBezTo>
                  <a:pt x="1831" y="941"/>
                  <a:pt x="1866" y="891"/>
                  <a:pt x="1888" y="819"/>
                </a:cubicBezTo>
                <a:cubicBezTo>
                  <a:pt x="1910" y="747"/>
                  <a:pt x="1915" y="621"/>
                  <a:pt x="1921" y="548"/>
                </a:cubicBezTo>
                <a:cubicBezTo>
                  <a:pt x="1927" y="475"/>
                  <a:pt x="1920" y="422"/>
                  <a:pt x="1922" y="381"/>
                </a:cubicBezTo>
                <a:cubicBezTo>
                  <a:pt x="1924" y="340"/>
                  <a:pt x="1930" y="330"/>
                  <a:pt x="1933" y="302"/>
                </a:cubicBezTo>
                <a:cubicBezTo>
                  <a:pt x="1936" y="274"/>
                  <a:pt x="1947" y="208"/>
                  <a:pt x="1938" y="213"/>
                </a:cubicBezTo>
                <a:cubicBezTo>
                  <a:pt x="1929" y="218"/>
                  <a:pt x="1891" y="306"/>
                  <a:pt x="1876" y="330"/>
                </a:cubicBezTo>
                <a:cubicBezTo>
                  <a:pt x="1861" y="354"/>
                  <a:pt x="1861" y="355"/>
                  <a:pt x="1848" y="358"/>
                </a:cubicBezTo>
                <a:cubicBezTo>
                  <a:pt x="1835" y="361"/>
                  <a:pt x="1811" y="346"/>
                  <a:pt x="1797" y="346"/>
                </a:cubicBezTo>
                <a:cubicBezTo>
                  <a:pt x="1783" y="346"/>
                  <a:pt x="1770" y="356"/>
                  <a:pt x="1763" y="358"/>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25" name="Freeform 5">
            <a:extLst>
              <a:ext uri="{FF2B5EF4-FFF2-40B4-BE49-F238E27FC236}">
                <a16:creationId xmlns:a16="http://schemas.microsoft.com/office/drawing/2014/main" id="{6829F92E-0C26-45FE-BDE1-9F9BD920D15B}"/>
              </a:ext>
            </a:extLst>
          </p:cNvPr>
          <p:cNvSpPr>
            <a:spLocks/>
          </p:cNvSpPr>
          <p:nvPr/>
        </p:nvSpPr>
        <p:spPr bwMode="ltGray">
          <a:xfrm>
            <a:off x="5604546" y="2057476"/>
            <a:ext cx="75009" cy="221456"/>
          </a:xfrm>
          <a:custGeom>
            <a:avLst/>
            <a:gdLst>
              <a:gd name="T0" fmla="*/ 2147483646 w 63"/>
              <a:gd name="T1" fmla="*/ 2147483646 h 186"/>
              <a:gd name="T2" fmla="*/ 2147483646 w 63"/>
              <a:gd name="T3" fmla="*/ 2147483646 h 186"/>
              <a:gd name="T4" fmla="*/ 2147483646 w 63"/>
              <a:gd name="T5" fmla="*/ 2147483646 h 186"/>
              <a:gd name="T6" fmla="*/ 2147483646 w 63"/>
              <a:gd name="T7" fmla="*/ 2147483646 h 186"/>
              <a:gd name="T8" fmla="*/ 2147483646 w 63"/>
              <a:gd name="T9" fmla="*/ 2147483646 h 186"/>
              <a:gd name="T10" fmla="*/ 2147483646 w 63"/>
              <a:gd name="T11" fmla="*/ 2147483646 h 186"/>
              <a:gd name="T12" fmla="*/ 2147483646 w 63"/>
              <a:gd name="T13" fmla="*/ 2147483646 h 186"/>
              <a:gd name="T14" fmla="*/ 0 60000 65536"/>
              <a:gd name="T15" fmla="*/ 0 60000 65536"/>
              <a:gd name="T16" fmla="*/ 0 60000 65536"/>
              <a:gd name="T17" fmla="*/ 0 60000 65536"/>
              <a:gd name="T18" fmla="*/ 0 60000 65536"/>
              <a:gd name="T19" fmla="*/ 0 60000 65536"/>
              <a:gd name="T20" fmla="*/ 0 60000 65536"/>
              <a:gd name="T21" fmla="*/ 0 w 63"/>
              <a:gd name="T22" fmla="*/ 0 h 186"/>
              <a:gd name="T23" fmla="*/ 63 w 63"/>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86">
                <a:moveTo>
                  <a:pt x="58" y="9"/>
                </a:moveTo>
                <a:cubicBezTo>
                  <a:pt x="53" y="0"/>
                  <a:pt x="37" y="18"/>
                  <a:pt x="30" y="38"/>
                </a:cubicBezTo>
                <a:cubicBezTo>
                  <a:pt x="23" y="58"/>
                  <a:pt x="23" y="107"/>
                  <a:pt x="19" y="131"/>
                </a:cubicBezTo>
                <a:cubicBezTo>
                  <a:pt x="15" y="155"/>
                  <a:pt x="0" y="182"/>
                  <a:pt x="3" y="184"/>
                </a:cubicBezTo>
                <a:cubicBezTo>
                  <a:pt x="6" y="186"/>
                  <a:pt x="27" y="161"/>
                  <a:pt x="36" y="146"/>
                </a:cubicBezTo>
                <a:cubicBezTo>
                  <a:pt x="45" y="131"/>
                  <a:pt x="54" y="117"/>
                  <a:pt x="58" y="94"/>
                </a:cubicBezTo>
                <a:cubicBezTo>
                  <a:pt x="62" y="71"/>
                  <a:pt x="63" y="18"/>
                  <a:pt x="58" y="9"/>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26" name="Freeform 6">
            <a:extLst>
              <a:ext uri="{FF2B5EF4-FFF2-40B4-BE49-F238E27FC236}">
                <a16:creationId xmlns:a16="http://schemas.microsoft.com/office/drawing/2014/main" id="{D3B0318D-E4E6-44D6-8E6D-9B958FDBB5A2}"/>
              </a:ext>
            </a:extLst>
          </p:cNvPr>
          <p:cNvSpPr>
            <a:spLocks/>
          </p:cNvSpPr>
          <p:nvPr/>
        </p:nvSpPr>
        <p:spPr bwMode="ltGray">
          <a:xfrm>
            <a:off x="5570018" y="2302744"/>
            <a:ext cx="136922" cy="17145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27" name="Freeform 7">
            <a:extLst>
              <a:ext uri="{FF2B5EF4-FFF2-40B4-BE49-F238E27FC236}">
                <a16:creationId xmlns:a16="http://schemas.microsoft.com/office/drawing/2014/main" id="{1BE712AD-68A5-4C38-8BFA-4AD28E141001}"/>
              </a:ext>
            </a:extLst>
          </p:cNvPr>
          <p:cNvSpPr>
            <a:spLocks/>
          </p:cNvSpPr>
          <p:nvPr/>
        </p:nvSpPr>
        <p:spPr bwMode="ltGray">
          <a:xfrm>
            <a:off x="4437733" y="1811016"/>
            <a:ext cx="1033463" cy="1481138"/>
          </a:xfrm>
          <a:custGeom>
            <a:avLst/>
            <a:gdLst>
              <a:gd name="T0" fmla="*/ 2147483647 w 868"/>
              <a:gd name="T1" fmla="*/ 2147483647 h 1244"/>
              <a:gd name="T2" fmla="*/ 2147483647 w 868"/>
              <a:gd name="T3" fmla="*/ 2147483647 h 1244"/>
              <a:gd name="T4" fmla="*/ 2147483647 w 868"/>
              <a:gd name="T5" fmla="*/ 2147483647 h 1244"/>
              <a:gd name="T6" fmla="*/ 2147483647 w 868"/>
              <a:gd name="T7" fmla="*/ 2147483647 h 1244"/>
              <a:gd name="T8" fmla="*/ 2147483647 w 868"/>
              <a:gd name="T9" fmla="*/ 2147483647 h 1244"/>
              <a:gd name="T10" fmla="*/ 2147483647 w 868"/>
              <a:gd name="T11" fmla="*/ 2147483647 h 1244"/>
              <a:gd name="T12" fmla="*/ 2147483647 w 868"/>
              <a:gd name="T13" fmla="*/ 2147483647 h 1244"/>
              <a:gd name="T14" fmla="*/ 2147483647 w 868"/>
              <a:gd name="T15" fmla="*/ 2147483647 h 1244"/>
              <a:gd name="T16" fmla="*/ 2147483647 w 868"/>
              <a:gd name="T17" fmla="*/ 2147483647 h 1244"/>
              <a:gd name="T18" fmla="*/ 2147483647 w 868"/>
              <a:gd name="T19" fmla="*/ 2147483647 h 1244"/>
              <a:gd name="T20" fmla="*/ 2147483647 w 868"/>
              <a:gd name="T21" fmla="*/ 2147483647 h 1244"/>
              <a:gd name="T22" fmla="*/ 2147483647 w 868"/>
              <a:gd name="T23" fmla="*/ 2147483647 h 1244"/>
              <a:gd name="T24" fmla="*/ 2147483647 w 868"/>
              <a:gd name="T25" fmla="*/ 2147483647 h 1244"/>
              <a:gd name="T26" fmla="*/ 2147483647 w 868"/>
              <a:gd name="T27" fmla="*/ 2147483647 h 1244"/>
              <a:gd name="T28" fmla="*/ 2147483647 w 868"/>
              <a:gd name="T29" fmla="*/ 2147483647 h 1244"/>
              <a:gd name="T30" fmla="*/ 2147483647 w 868"/>
              <a:gd name="T31" fmla="*/ 2147483647 h 1244"/>
              <a:gd name="T32" fmla="*/ 2147483647 w 868"/>
              <a:gd name="T33" fmla="*/ 2147483647 h 1244"/>
              <a:gd name="T34" fmla="*/ 2147483647 w 868"/>
              <a:gd name="T35" fmla="*/ 2147483647 h 1244"/>
              <a:gd name="T36" fmla="*/ 2147483647 w 868"/>
              <a:gd name="T37" fmla="*/ 2147483647 h 1244"/>
              <a:gd name="T38" fmla="*/ 2147483647 w 868"/>
              <a:gd name="T39" fmla="*/ 2147483647 h 1244"/>
              <a:gd name="T40" fmla="*/ 2147483647 w 868"/>
              <a:gd name="T41" fmla="*/ 2147483647 h 1244"/>
              <a:gd name="T42" fmla="*/ 2147483647 w 868"/>
              <a:gd name="T43" fmla="*/ 2147483647 h 1244"/>
              <a:gd name="T44" fmla="*/ 2147483647 w 868"/>
              <a:gd name="T45" fmla="*/ 2147483647 h 1244"/>
              <a:gd name="T46" fmla="*/ 2147483647 w 868"/>
              <a:gd name="T47" fmla="*/ 2147483647 h 1244"/>
              <a:gd name="T48" fmla="*/ 2147483647 w 868"/>
              <a:gd name="T49" fmla="*/ 2147483647 h 1244"/>
              <a:gd name="T50" fmla="*/ 2147483647 w 868"/>
              <a:gd name="T51" fmla="*/ 2147483647 h 1244"/>
              <a:gd name="T52" fmla="*/ 2147483647 w 868"/>
              <a:gd name="T53" fmla="*/ 2147483647 h 1244"/>
              <a:gd name="T54" fmla="*/ 2147483647 w 868"/>
              <a:gd name="T55" fmla="*/ 2147483647 h 1244"/>
              <a:gd name="T56" fmla="*/ 2147483647 w 868"/>
              <a:gd name="T57" fmla="*/ 2147483647 h 1244"/>
              <a:gd name="T58" fmla="*/ 2147483647 w 868"/>
              <a:gd name="T59" fmla="*/ 2147483647 h 1244"/>
              <a:gd name="T60" fmla="*/ 2147483647 w 868"/>
              <a:gd name="T61" fmla="*/ 2147483647 h 1244"/>
              <a:gd name="T62" fmla="*/ 2147483647 w 868"/>
              <a:gd name="T63" fmla="*/ 2147483647 h 1244"/>
              <a:gd name="T64" fmla="*/ 2147483647 w 868"/>
              <a:gd name="T65" fmla="*/ 2147483647 h 1244"/>
              <a:gd name="T66" fmla="*/ 2147483647 w 868"/>
              <a:gd name="T67" fmla="*/ 2147483647 h 1244"/>
              <a:gd name="T68" fmla="*/ 2147483647 w 868"/>
              <a:gd name="T69" fmla="*/ 2147483647 h 1244"/>
              <a:gd name="T70" fmla="*/ 2147483647 w 868"/>
              <a:gd name="T71" fmla="*/ 2147483647 h 1244"/>
              <a:gd name="T72" fmla="*/ 2147483647 w 868"/>
              <a:gd name="T73" fmla="*/ 2147483647 h 1244"/>
              <a:gd name="T74" fmla="*/ 2147483647 w 868"/>
              <a:gd name="T75" fmla="*/ 2147483647 h 1244"/>
              <a:gd name="T76" fmla="*/ 2147483647 w 868"/>
              <a:gd name="T77" fmla="*/ 2147483647 h 1244"/>
              <a:gd name="T78" fmla="*/ 2147483647 w 868"/>
              <a:gd name="T79" fmla="*/ 2147483647 h 1244"/>
              <a:gd name="T80" fmla="*/ 2147483647 w 868"/>
              <a:gd name="T81" fmla="*/ 2147483647 h 1244"/>
              <a:gd name="T82" fmla="*/ 2147483647 w 868"/>
              <a:gd name="T83" fmla="*/ 2147483647 h 1244"/>
              <a:gd name="T84" fmla="*/ 2147483647 w 868"/>
              <a:gd name="T85" fmla="*/ 2147483647 h 1244"/>
              <a:gd name="T86" fmla="*/ 2147483647 w 868"/>
              <a:gd name="T87" fmla="*/ 2147483647 h 1244"/>
              <a:gd name="T88" fmla="*/ 2147483647 w 868"/>
              <a:gd name="T89" fmla="*/ 2147483647 h 1244"/>
              <a:gd name="T90" fmla="*/ 2147483647 w 868"/>
              <a:gd name="T91" fmla="*/ 2147483647 h 1244"/>
              <a:gd name="T92" fmla="*/ 2147483647 w 868"/>
              <a:gd name="T93" fmla="*/ 2147483647 h 1244"/>
              <a:gd name="T94" fmla="*/ 2147483647 w 868"/>
              <a:gd name="T95" fmla="*/ 2147483647 h 1244"/>
              <a:gd name="T96" fmla="*/ 2147483647 w 868"/>
              <a:gd name="T97" fmla="*/ 2147483647 h 1244"/>
              <a:gd name="T98" fmla="*/ 2147483647 w 868"/>
              <a:gd name="T99" fmla="*/ 2147483647 h 1244"/>
              <a:gd name="T100" fmla="*/ 2147483647 w 868"/>
              <a:gd name="T101" fmla="*/ 2147483647 h 1244"/>
              <a:gd name="T102" fmla="*/ 2147483647 w 868"/>
              <a:gd name="T103" fmla="*/ 2147483647 h 1244"/>
              <a:gd name="T104" fmla="*/ 2147483647 w 868"/>
              <a:gd name="T105" fmla="*/ 2147483647 h 1244"/>
              <a:gd name="T106" fmla="*/ 2147483647 w 868"/>
              <a:gd name="T107" fmla="*/ 2147483647 h 1244"/>
              <a:gd name="T108" fmla="*/ 2147483647 w 868"/>
              <a:gd name="T109" fmla="*/ 2147483647 h 1244"/>
              <a:gd name="T110" fmla="*/ 2147483647 w 868"/>
              <a:gd name="T111" fmla="*/ 2147483647 h 1244"/>
              <a:gd name="T112" fmla="*/ 2147483647 w 868"/>
              <a:gd name="T113" fmla="*/ 2147483647 h 1244"/>
              <a:gd name="T114" fmla="*/ 2147483647 w 868"/>
              <a:gd name="T115" fmla="*/ 2147483647 h 12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68"/>
              <a:gd name="T175" fmla="*/ 0 h 1244"/>
              <a:gd name="T176" fmla="*/ 868 w 868"/>
              <a:gd name="T177" fmla="*/ 1244 h 12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68" h="1244">
                <a:moveTo>
                  <a:pt x="556" y="415"/>
                </a:moveTo>
                <a:cubicBezTo>
                  <a:pt x="551" y="410"/>
                  <a:pt x="637" y="357"/>
                  <a:pt x="669" y="330"/>
                </a:cubicBezTo>
                <a:cubicBezTo>
                  <a:pt x="701" y="303"/>
                  <a:pt x="727" y="286"/>
                  <a:pt x="751" y="253"/>
                </a:cubicBezTo>
                <a:cubicBezTo>
                  <a:pt x="775" y="220"/>
                  <a:pt x="796" y="165"/>
                  <a:pt x="811" y="131"/>
                </a:cubicBezTo>
                <a:cubicBezTo>
                  <a:pt x="826" y="97"/>
                  <a:pt x="831" y="65"/>
                  <a:pt x="840" y="46"/>
                </a:cubicBezTo>
                <a:cubicBezTo>
                  <a:pt x="849" y="27"/>
                  <a:pt x="868" y="0"/>
                  <a:pt x="868" y="18"/>
                </a:cubicBezTo>
                <a:cubicBezTo>
                  <a:pt x="868" y="36"/>
                  <a:pt x="848" y="100"/>
                  <a:pt x="843" y="157"/>
                </a:cubicBezTo>
                <a:cubicBezTo>
                  <a:pt x="838" y="214"/>
                  <a:pt x="845" y="292"/>
                  <a:pt x="840" y="358"/>
                </a:cubicBezTo>
                <a:cubicBezTo>
                  <a:pt x="835" y="424"/>
                  <a:pt x="830" y="485"/>
                  <a:pt x="811" y="556"/>
                </a:cubicBezTo>
                <a:cubicBezTo>
                  <a:pt x="792" y="627"/>
                  <a:pt x="758" y="726"/>
                  <a:pt x="726" y="783"/>
                </a:cubicBezTo>
                <a:cubicBezTo>
                  <a:pt x="694" y="840"/>
                  <a:pt x="641" y="877"/>
                  <a:pt x="621" y="898"/>
                </a:cubicBezTo>
                <a:cubicBezTo>
                  <a:pt x="601" y="919"/>
                  <a:pt x="611" y="905"/>
                  <a:pt x="605" y="907"/>
                </a:cubicBezTo>
                <a:cubicBezTo>
                  <a:pt x="599" y="909"/>
                  <a:pt x="598" y="912"/>
                  <a:pt x="587" y="909"/>
                </a:cubicBezTo>
                <a:cubicBezTo>
                  <a:pt x="576" y="906"/>
                  <a:pt x="555" y="899"/>
                  <a:pt x="540" y="890"/>
                </a:cubicBezTo>
                <a:cubicBezTo>
                  <a:pt x="525" y="881"/>
                  <a:pt x="511" y="872"/>
                  <a:pt x="495" y="856"/>
                </a:cubicBezTo>
                <a:cubicBezTo>
                  <a:pt x="479" y="840"/>
                  <a:pt x="457" y="807"/>
                  <a:pt x="447" y="793"/>
                </a:cubicBezTo>
                <a:cubicBezTo>
                  <a:pt x="437" y="779"/>
                  <a:pt x="440" y="781"/>
                  <a:pt x="437" y="772"/>
                </a:cubicBezTo>
                <a:cubicBezTo>
                  <a:pt x="434" y="763"/>
                  <a:pt x="429" y="775"/>
                  <a:pt x="430" y="738"/>
                </a:cubicBezTo>
                <a:cubicBezTo>
                  <a:pt x="431" y="701"/>
                  <a:pt x="428" y="612"/>
                  <a:pt x="444" y="549"/>
                </a:cubicBezTo>
                <a:cubicBezTo>
                  <a:pt x="460" y="486"/>
                  <a:pt x="505" y="409"/>
                  <a:pt x="528" y="358"/>
                </a:cubicBezTo>
                <a:cubicBezTo>
                  <a:pt x="551" y="307"/>
                  <a:pt x="556" y="283"/>
                  <a:pt x="584" y="245"/>
                </a:cubicBezTo>
                <a:cubicBezTo>
                  <a:pt x="612" y="207"/>
                  <a:pt x="683" y="102"/>
                  <a:pt x="698" y="131"/>
                </a:cubicBezTo>
                <a:cubicBezTo>
                  <a:pt x="713" y="160"/>
                  <a:pt x="680" y="345"/>
                  <a:pt x="675" y="421"/>
                </a:cubicBezTo>
                <a:cubicBezTo>
                  <a:pt x="670" y="497"/>
                  <a:pt x="679" y="529"/>
                  <a:pt x="669" y="585"/>
                </a:cubicBezTo>
                <a:cubicBezTo>
                  <a:pt x="659" y="641"/>
                  <a:pt x="627" y="721"/>
                  <a:pt x="613" y="759"/>
                </a:cubicBezTo>
                <a:cubicBezTo>
                  <a:pt x="599" y="797"/>
                  <a:pt x="592" y="799"/>
                  <a:pt x="584" y="812"/>
                </a:cubicBezTo>
                <a:cubicBezTo>
                  <a:pt x="576" y="825"/>
                  <a:pt x="589" y="819"/>
                  <a:pt x="566" y="840"/>
                </a:cubicBezTo>
                <a:cubicBezTo>
                  <a:pt x="543" y="861"/>
                  <a:pt x="480" y="913"/>
                  <a:pt x="447" y="937"/>
                </a:cubicBezTo>
                <a:cubicBezTo>
                  <a:pt x="414" y="961"/>
                  <a:pt x="391" y="955"/>
                  <a:pt x="367" y="981"/>
                </a:cubicBezTo>
                <a:cubicBezTo>
                  <a:pt x="343" y="1007"/>
                  <a:pt x="326" y="1060"/>
                  <a:pt x="301" y="1095"/>
                </a:cubicBezTo>
                <a:cubicBezTo>
                  <a:pt x="276" y="1130"/>
                  <a:pt x="247" y="1165"/>
                  <a:pt x="219" y="1189"/>
                </a:cubicBezTo>
                <a:cubicBezTo>
                  <a:pt x="191" y="1213"/>
                  <a:pt x="166" y="1230"/>
                  <a:pt x="131" y="1237"/>
                </a:cubicBezTo>
                <a:cubicBezTo>
                  <a:pt x="96" y="1244"/>
                  <a:pt x="22" y="1235"/>
                  <a:pt x="11" y="1229"/>
                </a:cubicBezTo>
                <a:cubicBezTo>
                  <a:pt x="0" y="1223"/>
                  <a:pt x="39" y="1214"/>
                  <a:pt x="64" y="1199"/>
                </a:cubicBezTo>
                <a:cubicBezTo>
                  <a:pt x="89" y="1184"/>
                  <a:pt x="124" y="1172"/>
                  <a:pt x="159" y="1141"/>
                </a:cubicBezTo>
                <a:cubicBezTo>
                  <a:pt x="194" y="1110"/>
                  <a:pt x="237" y="1051"/>
                  <a:pt x="273" y="1010"/>
                </a:cubicBezTo>
                <a:cubicBezTo>
                  <a:pt x="309" y="969"/>
                  <a:pt x="341" y="924"/>
                  <a:pt x="375" y="893"/>
                </a:cubicBezTo>
                <a:cubicBezTo>
                  <a:pt x="409" y="862"/>
                  <a:pt x="449" y="840"/>
                  <a:pt x="475" y="825"/>
                </a:cubicBezTo>
                <a:cubicBezTo>
                  <a:pt x="501" y="810"/>
                  <a:pt x="510" y="825"/>
                  <a:pt x="531" y="805"/>
                </a:cubicBezTo>
                <a:cubicBezTo>
                  <a:pt x="552" y="785"/>
                  <a:pt x="583" y="756"/>
                  <a:pt x="600" y="705"/>
                </a:cubicBezTo>
                <a:cubicBezTo>
                  <a:pt x="617" y="654"/>
                  <a:pt x="624" y="559"/>
                  <a:pt x="631" y="501"/>
                </a:cubicBezTo>
                <a:cubicBezTo>
                  <a:pt x="638" y="443"/>
                  <a:pt x="636" y="402"/>
                  <a:pt x="641" y="358"/>
                </a:cubicBezTo>
                <a:cubicBezTo>
                  <a:pt x="646" y="314"/>
                  <a:pt x="663" y="254"/>
                  <a:pt x="659" y="237"/>
                </a:cubicBezTo>
                <a:cubicBezTo>
                  <a:pt x="655" y="220"/>
                  <a:pt x="643" y="219"/>
                  <a:pt x="619" y="257"/>
                </a:cubicBezTo>
                <a:cubicBezTo>
                  <a:pt x="595" y="295"/>
                  <a:pt x="537" y="403"/>
                  <a:pt x="512" y="467"/>
                </a:cubicBezTo>
                <a:cubicBezTo>
                  <a:pt x="487" y="531"/>
                  <a:pt x="477" y="589"/>
                  <a:pt x="471" y="641"/>
                </a:cubicBezTo>
                <a:cubicBezTo>
                  <a:pt x="465" y="693"/>
                  <a:pt x="473" y="743"/>
                  <a:pt x="479" y="777"/>
                </a:cubicBezTo>
                <a:cubicBezTo>
                  <a:pt x="485" y="811"/>
                  <a:pt x="501" y="835"/>
                  <a:pt x="507" y="848"/>
                </a:cubicBezTo>
                <a:cubicBezTo>
                  <a:pt x="513" y="861"/>
                  <a:pt x="514" y="855"/>
                  <a:pt x="518" y="856"/>
                </a:cubicBezTo>
                <a:cubicBezTo>
                  <a:pt x="522" y="857"/>
                  <a:pt x="512" y="861"/>
                  <a:pt x="532" y="854"/>
                </a:cubicBezTo>
                <a:cubicBezTo>
                  <a:pt x="552" y="847"/>
                  <a:pt x="609" y="843"/>
                  <a:pt x="641" y="812"/>
                </a:cubicBezTo>
                <a:cubicBezTo>
                  <a:pt x="673" y="781"/>
                  <a:pt x="702" y="722"/>
                  <a:pt x="726" y="670"/>
                </a:cubicBezTo>
                <a:cubicBezTo>
                  <a:pt x="750" y="618"/>
                  <a:pt x="772" y="557"/>
                  <a:pt x="783" y="500"/>
                </a:cubicBezTo>
                <a:cubicBezTo>
                  <a:pt x="794" y="443"/>
                  <a:pt x="790" y="367"/>
                  <a:pt x="791" y="325"/>
                </a:cubicBezTo>
                <a:cubicBezTo>
                  <a:pt x="792" y="283"/>
                  <a:pt x="794" y="249"/>
                  <a:pt x="787" y="249"/>
                </a:cubicBezTo>
                <a:cubicBezTo>
                  <a:pt x="780" y="249"/>
                  <a:pt x="761" y="307"/>
                  <a:pt x="747" y="325"/>
                </a:cubicBezTo>
                <a:cubicBezTo>
                  <a:pt x="733" y="343"/>
                  <a:pt x="735" y="342"/>
                  <a:pt x="703" y="357"/>
                </a:cubicBezTo>
                <a:cubicBezTo>
                  <a:pt x="671" y="372"/>
                  <a:pt x="587" y="403"/>
                  <a:pt x="556" y="41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28" name="Freeform 8">
            <a:extLst>
              <a:ext uri="{FF2B5EF4-FFF2-40B4-BE49-F238E27FC236}">
                <a16:creationId xmlns:a16="http://schemas.microsoft.com/office/drawing/2014/main" id="{C7FCAC82-7ACB-4A6F-813F-DD862C4A5EB9}"/>
              </a:ext>
            </a:extLst>
          </p:cNvPr>
          <p:cNvSpPr>
            <a:spLocks/>
          </p:cNvSpPr>
          <p:nvPr/>
        </p:nvSpPr>
        <p:spPr bwMode="ltGray">
          <a:xfrm>
            <a:off x="2536305" y="2433713"/>
            <a:ext cx="2439591" cy="3570685"/>
          </a:xfrm>
          <a:custGeom>
            <a:avLst/>
            <a:gdLst>
              <a:gd name="T0" fmla="*/ 2147483647 w 2049"/>
              <a:gd name="T1" fmla="*/ 2147483647 h 2999"/>
              <a:gd name="T2" fmla="*/ 2147483647 w 2049"/>
              <a:gd name="T3" fmla="*/ 2147483647 h 2999"/>
              <a:gd name="T4" fmla="*/ 2147483647 w 2049"/>
              <a:gd name="T5" fmla="*/ 2147483647 h 2999"/>
              <a:gd name="T6" fmla="*/ 2147483647 w 2049"/>
              <a:gd name="T7" fmla="*/ 2147483647 h 2999"/>
              <a:gd name="T8" fmla="*/ 2147483647 w 2049"/>
              <a:gd name="T9" fmla="*/ 2147483647 h 2999"/>
              <a:gd name="T10" fmla="*/ 2147483647 w 2049"/>
              <a:gd name="T11" fmla="*/ 2147483647 h 2999"/>
              <a:gd name="T12" fmla="*/ 2147483647 w 2049"/>
              <a:gd name="T13" fmla="*/ 2147483647 h 2999"/>
              <a:gd name="T14" fmla="*/ 2147483647 w 2049"/>
              <a:gd name="T15" fmla="*/ 2147483647 h 2999"/>
              <a:gd name="T16" fmla="*/ 2147483647 w 2049"/>
              <a:gd name="T17" fmla="*/ 2147483647 h 2999"/>
              <a:gd name="T18" fmla="*/ 2147483647 w 2049"/>
              <a:gd name="T19" fmla="*/ 2147483647 h 2999"/>
              <a:gd name="T20" fmla="*/ 2147483647 w 2049"/>
              <a:gd name="T21" fmla="*/ 2147483647 h 2999"/>
              <a:gd name="T22" fmla="*/ 2147483647 w 2049"/>
              <a:gd name="T23" fmla="*/ 2147483647 h 2999"/>
              <a:gd name="T24" fmla="*/ 2147483647 w 2049"/>
              <a:gd name="T25" fmla="*/ 2147483647 h 2999"/>
              <a:gd name="T26" fmla="*/ 2147483647 w 2049"/>
              <a:gd name="T27" fmla="*/ 2147483647 h 2999"/>
              <a:gd name="T28" fmla="*/ 2147483647 w 2049"/>
              <a:gd name="T29" fmla="*/ 2147483647 h 2999"/>
              <a:gd name="T30" fmla="*/ 2147483647 w 2049"/>
              <a:gd name="T31" fmla="*/ 2147483647 h 2999"/>
              <a:gd name="T32" fmla="*/ 2147483647 w 2049"/>
              <a:gd name="T33" fmla="*/ 2147483647 h 2999"/>
              <a:gd name="T34" fmla="*/ 2147483647 w 2049"/>
              <a:gd name="T35" fmla="*/ 2147483647 h 2999"/>
              <a:gd name="T36" fmla="*/ 2147483647 w 2049"/>
              <a:gd name="T37" fmla="*/ 2147483647 h 2999"/>
              <a:gd name="T38" fmla="*/ 2147483647 w 2049"/>
              <a:gd name="T39" fmla="*/ 2147483647 h 2999"/>
              <a:gd name="T40" fmla="*/ 2147483647 w 2049"/>
              <a:gd name="T41" fmla="*/ 2147483647 h 2999"/>
              <a:gd name="T42" fmla="*/ 2147483647 w 2049"/>
              <a:gd name="T43" fmla="*/ 2147483647 h 2999"/>
              <a:gd name="T44" fmla="*/ 2147483647 w 2049"/>
              <a:gd name="T45" fmla="*/ 2147483647 h 2999"/>
              <a:gd name="T46" fmla="*/ 2147483647 w 2049"/>
              <a:gd name="T47" fmla="*/ 2147483647 h 2999"/>
              <a:gd name="T48" fmla="*/ 2147483647 w 2049"/>
              <a:gd name="T49" fmla="*/ 2147483647 h 2999"/>
              <a:gd name="T50" fmla="*/ 2147483647 w 2049"/>
              <a:gd name="T51" fmla="*/ 2147483647 h 2999"/>
              <a:gd name="T52" fmla="*/ 2147483647 w 2049"/>
              <a:gd name="T53" fmla="*/ 2147483647 h 2999"/>
              <a:gd name="T54" fmla="*/ 2147483647 w 2049"/>
              <a:gd name="T55" fmla="*/ 2147483647 h 2999"/>
              <a:gd name="T56" fmla="*/ 2147483647 w 2049"/>
              <a:gd name="T57" fmla="*/ 2147483647 h 2999"/>
              <a:gd name="T58" fmla="*/ 2147483647 w 2049"/>
              <a:gd name="T59" fmla="*/ 2147483647 h 2999"/>
              <a:gd name="T60" fmla="*/ 2147483647 w 2049"/>
              <a:gd name="T61" fmla="*/ 2147483647 h 2999"/>
              <a:gd name="T62" fmla="*/ 2147483647 w 2049"/>
              <a:gd name="T63" fmla="*/ 2147483647 h 2999"/>
              <a:gd name="T64" fmla="*/ 2147483647 w 2049"/>
              <a:gd name="T65" fmla="*/ 2147483647 h 2999"/>
              <a:gd name="T66" fmla="*/ 2147483647 w 2049"/>
              <a:gd name="T67" fmla="*/ 2147483647 h 2999"/>
              <a:gd name="T68" fmla="*/ 2147483647 w 2049"/>
              <a:gd name="T69" fmla="*/ 2147483647 h 2999"/>
              <a:gd name="T70" fmla="*/ 2147483647 w 2049"/>
              <a:gd name="T71" fmla="*/ 2147483647 h 2999"/>
              <a:gd name="T72" fmla="*/ 2147483647 w 2049"/>
              <a:gd name="T73" fmla="*/ 2147483647 h 2999"/>
              <a:gd name="T74" fmla="*/ 2147483647 w 2049"/>
              <a:gd name="T75" fmla="*/ 2147483647 h 2999"/>
              <a:gd name="T76" fmla="*/ 2147483647 w 2049"/>
              <a:gd name="T77" fmla="*/ 2147483647 h 2999"/>
              <a:gd name="T78" fmla="*/ 2147483647 w 2049"/>
              <a:gd name="T79" fmla="*/ 2147483647 h 2999"/>
              <a:gd name="T80" fmla="*/ 2147483647 w 2049"/>
              <a:gd name="T81" fmla="*/ 2147483647 h 2999"/>
              <a:gd name="T82" fmla="*/ 2147483647 w 2049"/>
              <a:gd name="T83" fmla="*/ 2147483647 h 2999"/>
              <a:gd name="T84" fmla="*/ 2147483647 w 2049"/>
              <a:gd name="T85" fmla="*/ 2147483647 h 2999"/>
              <a:gd name="T86" fmla="*/ 2147483647 w 2049"/>
              <a:gd name="T87" fmla="*/ 2147483647 h 2999"/>
              <a:gd name="T88" fmla="*/ 2147483647 w 2049"/>
              <a:gd name="T89" fmla="*/ 2147483647 h 2999"/>
              <a:gd name="T90" fmla="*/ 2147483647 w 2049"/>
              <a:gd name="T91" fmla="*/ 2147483647 h 2999"/>
              <a:gd name="T92" fmla="*/ 2147483647 w 2049"/>
              <a:gd name="T93" fmla="*/ 2147483647 h 2999"/>
              <a:gd name="T94" fmla="*/ 2147483647 w 2049"/>
              <a:gd name="T95" fmla="*/ 2147483647 h 2999"/>
              <a:gd name="T96" fmla="*/ 2147483647 w 2049"/>
              <a:gd name="T97" fmla="*/ 2147483647 h 2999"/>
              <a:gd name="T98" fmla="*/ 2147483647 w 2049"/>
              <a:gd name="T99" fmla="*/ 2147483647 h 29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49"/>
              <a:gd name="T151" fmla="*/ 0 h 2999"/>
              <a:gd name="T152" fmla="*/ 2049 w 2049"/>
              <a:gd name="T153" fmla="*/ 2999 h 29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49" h="2999">
                <a:moveTo>
                  <a:pt x="1643" y="147"/>
                </a:moveTo>
                <a:cubicBezTo>
                  <a:pt x="1638" y="142"/>
                  <a:pt x="1657" y="109"/>
                  <a:pt x="1671" y="90"/>
                </a:cubicBezTo>
                <a:cubicBezTo>
                  <a:pt x="1685" y="71"/>
                  <a:pt x="1704" y="47"/>
                  <a:pt x="1728" y="33"/>
                </a:cubicBezTo>
                <a:cubicBezTo>
                  <a:pt x="1752" y="19"/>
                  <a:pt x="1775" y="10"/>
                  <a:pt x="1813" y="5"/>
                </a:cubicBezTo>
                <a:cubicBezTo>
                  <a:pt x="1851" y="0"/>
                  <a:pt x="1917" y="0"/>
                  <a:pt x="1955" y="5"/>
                </a:cubicBezTo>
                <a:cubicBezTo>
                  <a:pt x="1993" y="10"/>
                  <a:pt x="2031" y="19"/>
                  <a:pt x="2040" y="33"/>
                </a:cubicBezTo>
                <a:cubicBezTo>
                  <a:pt x="2049" y="47"/>
                  <a:pt x="2025" y="71"/>
                  <a:pt x="2011" y="90"/>
                </a:cubicBezTo>
                <a:cubicBezTo>
                  <a:pt x="1997" y="109"/>
                  <a:pt x="1983" y="128"/>
                  <a:pt x="1955" y="147"/>
                </a:cubicBezTo>
                <a:cubicBezTo>
                  <a:pt x="1927" y="166"/>
                  <a:pt x="1874" y="190"/>
                  <a:pt x="1841" y="204"/>
                </a:cubicBezTo>
                <a:cubicBezTo>
                  <a:pt x="1808" y="218"/>
                  <a:pt x="1775" y="218"/>
                  <a:pt x="1756" y="232"/>
                </a:cubicBezTo>
                <a:cubicBezTo>
                  <a:pt x="1737" y="246"/>
                  <a:pt x="1723" y="280"/>
                  <a:pt x="1728" y="289"/>
                </a:cubicBezTo>
                <a:cubicBezTo>
                  <a:pt x="1733" y="298"/>
                  <a:pt x="1771" y="280"/>
                  <a:pt x="1785" y="289"/>
                </a:cubicBezTo>
                <a:cubicBezTo>
                  <a:pt x="1799" y="298"/>
                  <a:pt x="1813" y="325"/>
                  <a:pt x="1813" y="345"/>
                </a:cubicBezTo>
                <a:cubicBezTo>
                  <a:pt x="1813" y="365"/>
                  <a:pt x="1794" y="391"/>
                  <a:pt x="1784" y="410"/>
                </a:cubicBezTo>
                <a:cubicBezTo>
                  <a:pt x="1774" y="429"/>
                  <a:pt x="1770" y="446"/>
                  <a:pt x="1756" y="459"/>
                </a:cubicBezTo>
                <a:cubicBezTo>
                  <a:pt x="1742" y="472"/>
                  <a:pt x="1746" y="468"/>
                  <a:pt x="1699" y="487"/>
                </a:cubicBezTo>
                <a:cubicBezTo>
                  <a:pt x="1652" y="506"/>
                  <a:pt x="1544" y="539"/>
                  <a:pt x="1473" y="572"/>
                </a:cubicBezTo>
                <a:cubicBezTo>
                  <a:pt x="1402" y="605"/>
                  <a:pt x="1350" y="642"/>
                  <a:pt x="1274" y="685"/>
                </a:cubicBezTo>
                <a:cubicBezTo>
                  <a:pt x="1198" y="728"/>
                  <a:pt x="1085" y="789"/>
                  <a:pt x="1019" y="827"/>
                </a:cubicBezTo>
                <a:cubicBezTo>
                  <a:pt x="953" y="865"/>
                  <a:pt x="948" y="870"/>
                  <a:pt x="877" y="912"/>
                </a:cubicBezTo>
                <a:cubicBezTo>
                  <a:pt x="806" y="954"/>
                  <a:pt x="687" y="1008"/>
                  <a:pt x="594" y="1082"/>
                </a:cubicBezTo>
                <a:cubicBezTo>
                  <a:pt x="501" y="1156"/>
                  <a:pt x="401" y="1253"/>
                  <a:pt x="320" y="1354"/>
                </a:cubicBezTo>
                <a:cubicBezTo>
                  <a:pt x="239" y="1455"/>
                  <a:pt x="149" y="1613"/>
                  <a:pt x="108" y="1690"/>
                </a:cubicBezTo>
                <a:cubicBezTo>
                  <a:pt x="67" y="1767"/>
                  <a:pt x="81" y="1777"/>
                  <a:pt x="72" y="1814"/>
                </a:cubicBezTo>
                <a:cubicBezTo>
                  <a:pt x="63" y="1851"/>
                  <a:pt x="59" y="1871"/>
                  <a:pt x="56" y="1914"/>
                </a:cubicBezTo>
                <a:cubicBezTo>
                  <a:pt x="53" y="1957"/>
                  <a:pt x="37" y="1986"/>
                  <a:pt x="55" y="2075"/>
                </a:cubicBezTo>
                <a:cubicBezTo>
                  <a:pt x="73" y="2164"/>
                  <a:pt x="107" y="2340"/>
                  <a:pt x="164" y="2450"/>
                </a:cubicBezTo>
                <a:cubicBezTo>
                  <a:pt x="221" y="2560"/>
                  <a:pt x="337" y="2675"/>
                  <a:pt x="396" y="2738"/>
                </a:cubicBezTo>
                <a:cubicBezTo>
                  <a:pt x="455" y="2801"/>
                  <a:pt x="497" y="2795"/>
                  <a:pt x="520" y="2826"/>
                </a:cubicBezTo>
                <a:cubicBezTo>
                  <a:pt x="543" y="2857"/>
                  <a:pt x="535" y="2901"/>
                  <a:pt x="536" y="2926"/>
                </a:cubicBezTo>
                <a:cubicBezTo>
                  <a:pt x="537" y="2951"/>
                  <a:pt x="573" y="2999"/>
                  <a:pt x="524" y="2974"/>
                </a:cubicBezTo>
                <a:cubicBezTo>
                  <a:pt x="475" y="2949"/>
                  <a:pt x="317" y="2853"/>
                  <a:pt x="240" y="2774"/>
                </a:cubicBezTo>
                <a:cubicBezTo>
                  <a:pt x="163" y="2695"/>
                  <a:pt x="103" y="2609"/>
                  <a:pt x="64" y="2502"/>
                </a:cubicBezTo>
                <a:cubicBezTo>
                  <a:pt x="25" y="2395"/>
                  <a:pt x="16" y="2238"/>
                  <a:pt x="8" y="2134"/>
                </a:cubicBezTo>
                <a:cubicBezTo>
                  <a:pt x="0" y="2030"/>
                  <a:pt x="5" y="1959"/>
                  <a:pt x="16" y="1878"/>
                </a:cubicBezTo>
                <a:cubicBezTo>
                  <a:pt x="27" y="1797"/>
                  <a:pt x="18" y="1764"/>
                  <a:pt x="72" y="1650"/>
                </a:cubicBezTo>
                <a:cubicBezTo>
                  <a:pt x="126" y="1536"/>
                  <a:pt x="214" y="1333"/>
                  <a:pt x="339" y="1196"/>
                </a:cubicBezTo>
                <a:cubicBezTo>
                  <a:pt x="464" y="1059"/>
                  <a:pt x="656" y="936"/>
                  <a:pt x="821" y="827"/>
                </a:cubicBezTo>
                <a:cubicBezTo>
                  <a:pt x="986" y="718"/>
                  <a:pt x="1209" y="609"/>
                  <a:pt x="1331" y="544"/>
                </a:cubicBezTo>
                <a:cubicBezTo>
                  <a:pt x="1453" y="479"/>
                  <a:pt x="1516" y="462"/>
                  <a:pt x="1556" y="438"/>
                </a:cubicBezTo>
                <a:cubicBezTo>
                  <a:pt x="1596" y="414"/>
                  <a:pt x="1558" y="427"/>
                  <a:pt x="1568" y="402"/>
                </a:cubicBezTo>
                <a:cubicBezTo>
                  <a:pt x="1578" y="377"/>
                  <a:pt x="1592" y="322"/>
                  <a:pt x="1614" y="289"/>
                </a:cubicBezTo>
                <a:cubicBezTo>
                  <a:pt x="1636" y="256"/>
                  <a:pt x="1652" y="232"/>
                  <a:pt x="1699" y="204"/>
                </a:cubicBezTo>
                <a:cubicBezTo>
                  <a:pt x="1746" y="176"/>
                  <a:pt x="1860" y="137"/>
                  <a:pt x="1898" y="118"/>
                </a:cubicBezTo>
                <a:cubicBezTo>
                  <a:pt x="1936" y="99"/>
                  <a:pt x="1931" y="95"/>
                  <a:pt x="1926" y="90"/>
                </a:cubicBezTo>
                <a:cubicBezTo>
                  <a:pt x="1921" y="85"/>
                  <a:pt x="1893" y="95"/>
                  <a:pt x="1870" y="90"/>
                </a:cubicBezTo>
                <a:cubicBezTo>
                  <a:pt x="1847" y="85"/>
                  <a:pt x="1809" y="62"/>
                  <a:pt x="1785" y="62"/>
                </a:cubicBezTo>
                <a:cubicBezTo>
                  <a:pt x="1761" y="62"/>
                  <a:pt x="1742" y="81"/>
                  <a:pt x="1728" y="90"/>
                </a:cubicBezTo>
                <a:cubicBezTo>
                  <a:pt x="1714" y="99"/>
                  <a:pt x="1713" y="108"/>
                  <a:pt x="1699" y="118"/>
                </a:cubicBezTo>
                <a:cubicBezTo>
                  <a:pt x="1685" y="128"/>
                  <a:pt x="1648" y="152"/>
                  <a:pt x="1643" y="147"/>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29" name="Freeform 9">
            <a:extLst>
              <a:ext uri="{FF2B5EF4-FFF2-40B4-BE49-F238E27FC236}">
                <a16:creationId xmlns:a16="http://schemas.microsoft.com/office/drawing/2014/main" id="{12579659-8EF6-4F4A-9B80-7BCC60153996}"/>
              </a:ext>
            </a:extLst>
          </p:cNvPr>
          <p:cNvSpPr>
            <a:spLocks/>
          </p:cNvSpPr>
          <p:nvPr/>
        </p:nvSpPr>
        <p:spPr bwMode="ltGray">
          <a:xfrm>
            <a:off x="4053162" y="2743276"/>
            <a:ext cx="202406" cy="235744"/>
          </a:xfrm>
          <a:custGeom>
            <a:avLst/>
            <a:gdLst>
              <a:gd name="T0" fmla="*/ 2147483646 w 179"/>
              <a:gd name="T1" fmla="*/ 2147483646 h 222"/>
              <a:gd name="T2" fmla="*/ 0 w 179"/>
              <a:gd name="T3" fmla="*/ 2147483646 h 222"/>
              <a:gd name="T4" fmla="*/ 2147483646 w 179"/>
              <a:gd name="T5" fmla="*/ 2147483646 h 222"/>
              <a:gd name="T6" fmla="*/ 2147483646 w 179"/>
              <a:gd name="T7" fmla="*/ 2147483646 h 222"/>
              <a:gd name="T8" fmla="*/ 2147483646 w 179"/>
              <a:gd name="T9" fmla="*/ 2147483646 h 222"/>
              <a:gd name="T10" fmla="*/ 2147483646 w 179"/>
              <a:gd name="T11" fmla="*/ 2147483646 h 222"/>
              <a:gd name="T12" fmla="*/ 2147483646 w 179"/>
              <a:gd name="T13" fmla="*/ 2147483646 h 222"/>
              <a:gd name="T14" fmla="*/ 0 60000 65536"/>
              <a:gd name="T15" fmla="*/ 0 60000 65536"/>
              <a:gd name="T16" fmla="*/ 0 60000 65536"/>
              <a:gd name="T17" fmla="*/ 0 60000 65536"/>
              <a:gd name="T18" fmla="*/ 0 60000 65536"/>
              <a:gd name="T19" fmla="*/ 0 60000 65536"/>
              <a:gd name="T20" fmla="*/ 0 60000 65536"/>
              <a:gd name="T21" fmla="*/ 0 w 179"/>
              <a:gd name="T22" fmla="*/ 0 h 222"/>
              <a:gd name="T23" fmla="*/ 179 w 179"/>
              <a:gd name="T24" fmla="*/ 222 h 2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222">
                <a:moveTo>
                  <a:pt x="56" y="14"/>
                </a:moveTo>
                <a:cubicBezTo>
                  <a:pt x="33" y="28"/>
                  <a:pt x="0" y="128"/>
                  <a:pt x="0" y="156"/>
                </a:cubicBezTo>
                <a:cubicBezTo>
                  <a:pt x="0" y="184"/>
                  <a:pt x="42" y="175"/>
                  <a:pt x="56" y="184"/>
                </a:cubicBezTo>
                <a:cubicBezTo>
                  <a:pt x="70" y="193"/>
                  <a:pt x="66" y="222"/>
                  <a:pt x="85" y="213"/>
                </a:cubicBezTo>
                <a:cubicBezTo>
                  <a:pt x="104" y="204"/>
                  <a:pt x="161" y="152"/>
                  <a:pt x="170" y="128"/>
                </a:cubicBezTo>
                <a:cubicBezTo>
                  <a:pt x="179" y="104"/>
                  <a:pt x="155" y="90"/>
                  <a:pt x="141" y="71"/>
                </a:cubicBezTo>
                <a:cubicBezTo>
                  <a:pt x="127" y="52"/>
                  <a:pt x="79" y="0"/>
                  <a:pt x="56" y="14"/>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30" name="Freeform 10">
            <a:extLst>
              <a:ext uri="{FF2B5EF4-FFF2-40B4-BE49-F238E27FC236}">
                <a16:creationId xmlns:a16="http://schemas.microsoft.com/office/drawing/2014/main" id="{CF19E52D-32B2-4388-9BAC-1358A98EFA3E}"/>
              </a:ext>
            </a:extLst>
          </p:cNvPr>
          <p:cNvSpPr>
            <a:spLocks/>
          </p:cNvSpPr>
          <p:nvPr/>
        </p:nvSpPr>
        <p:spPr bwMode="ltGray">
          <a:xfrm>
            <a:off x="2648853" y="1545145"/>
            <a:ext cx="3000375" cy="2413397"/>
          </a:xfrm>
          <a:custGeom>
            <a:avLst/>
            <a:gdLst>
              <a:gd name="T0" fmla="*/ 2147483647 w 2520"/>
              <a:gd name="T1" fmla="*/ 2147483647 h 2027"/>
              <a:gd name="T2" fmla="*/ 2147483647 w 2520"/>
              <a:gd name="T3" fmla="*/ 2147483647 h 2027"/>
              <a:gd name="T4" fmla="*/ 2147483647 w 2520"/>
              <a:gd name="T5" fmla="*/ 2147483647 h 2027"/>
              <a:gd name="T6" fmla="*/ 2147483647 w 2520"/>
              <a:gd name="T7" fmla="*/ 2147483647 h 2027"/>
              <a:gd name="T8" fmla="*/ 2147483647 w 2520"/>
              <a:gd name="T9" fmla="*/ 2147483647 h 2027"/>
              <a:gd name="T10" fmla="*/ 2147483647 w 2520"/>
              <a:gd name="T11" fmla="*/ 2147483647 h 2027"/>
              <a:gd name="T12" fmla="*/ 2147483647 w 2520"/>
              <a:gd name="T13" fmla="*/ 2147483647 h 2027"/>
              <a:gd name="T14" fmla="*/ 2147483647 w 2520"/>
              <a:gd name="T15" fmla="*/ 2147483647 h 2027"/>
              <a:gd name="T16" fmla="*/ 2147483647 w 2520"/>
              <a:gd name="T17" fmla="*/ 2147483647 h 2027"/>
              <a:gd name="T18" fmla="*/ 2147483647 w 2520"/>
              <a:gd name="T19" fmla="*/ 2147483647 h 2027"/>
              <a:gd name="T20" fmla="*/ 2147483647 w 2520"/>
              <a:gd name="T21" fmla="*/ 2147483647 h 2027"/>
              <a:gd name="T22" fmla="*/ 2147483647 w 2520"/>
              <a:gd name="T23" fmla="*/ 2147483647 h 2027"/>
              <a:gd name="T24" fmla="*/ 2147483647 w 2520"/>
              <a:gd name="T25" fmla="*/ 2147483647 h 2027"/>
              <a:gd name="T26" fmla="*/ 2147483647 w 2520"/>
              <a:gd name="T27" fmla="*/ 2147483647 h 2027"/>
              <a:gd name="T28" fmla="*/ 2147483647 w 2520"/>
              <a:gd name="T29" fmla="*/ 2147483647 h 2027"/>
              <a:gd name="T30" fmla="*/ 2147483647 w 2520"/>
              <a:gd name="T31" fmla="*/ 2147483647 h 2027"/>
              <a:gd name="T32" fmla="*/ 2147483647 w 2520"/>
              <a:gd name="T33" fmla="*/ 2147483647 h 2027"/>
              <a:gd name="T34" fmla="*/ 2147483647 w 2520"/>
              <a:gd name="T35" fmla="*/ 2147483647 h 2027"/>
              <a:gd name="T36" fmla="*/ 2147483647 w 2520"/>
              <a:gd name="T37" fmla="*/ 2147483647 h 2027"/>
              <a:gd name="T38" fmla="*/ 2147483647 w 2520"/>
              <a:gd name="T39" fmla="*/ 2147483647 h 2027"/>
              <a:gd name="T40" fmla="*/ 2147483647 w 2520"/>
              <a:gd name="T41" fmla="*/ 2147483647 h 2027"/>
              <a:gd name="T42" fmla="*/ 2147483647 w 2520"/>
              <a:gd name="T43" fmla="*/ 2147483647 h 2027"/>
              <a:gd name="T44" fmla="*/ 2147483647 w 2520"/>
              <a:gd name="T45" fmla="*/ 2147483647 h 2027"/>
              <a:gd name="T46" fmla="*/ 2147483647 w 2520"/>
              <a:gd name="T47" fmla="*/ 2147483647 h 2027"/>
              <a:gd name="T48" fmla="*/ 2147483647 w 2520"/>
              <a:gd name="T49" fmla="*/ 2147483647 h 2027"/>
              <a:gd name="T50" fmla="*/ 2147483647 w 2520"/>
              <a:gd name="T51" fmla="*/ 2147483647 h 2027"/>
              <a:gd name="T52" fmla="*/ 2147483647 w 2520"/>
              <a:gd name="T53" fmla="*/ 2147483647 h 2027"/>
              <a:gd name="T54" fmla="*/ 2147483647 w 2520"/>
              <a:gd name="T55" fmla="*/ 2147483647 h 2027"/>
              <a:gd name="T56" fmla="*/ 2147483647 w 2520"/>
              <a:gd name="T57" fmla="*/ 2147483647 h 2027"/>
              <a:gd name="T58" fmla="*/ 2147483647 w 2520"/>
              <a:gd name="T59" fmla="*/ 2147483647 h 2027"/>
              <a:gd name="T60" fmla="*/ 2147483647 w 2520"/>
              <a:gd name="T61" fmla="*/ 2147483647 h 2027"/>
              <a:gd name="T62" fmla="*/ 2147483647 w 2520"/>
              <a:gd name="T63" fmla="*/ 2147483647 h 2027"/>
              <a:gd name="T64" fmla="*/ 2147483647 w 2520"/>
              <a:gd name="T65" fmla="*/ 2147483647 h 2027"/>
              <a:gd name="T66" fmla="*/ 2147483647 w 2520"/>
              <a:gd name="T67" fmla="*/ 2147483647 h 2027"/>
              <a:gd name="T68" fmla="*/ 2147483647 w 2520"/>
              <a:gd name="T69" fmla="*/ 2147483647 h 2027"/>
              <a:gd name="T70" fmla="*/ 2147483647 w 2520"/>
              <a:gd name="T71" fmla="*/ 2147483647 h 2027"/>
              <a:gd name="T72" fmla="*/ 0 w 2520"/>
              <a:gd name="T73" fmla="*/ 2147483647 h 2027"/>
              <a:gd name="T74" fmla="*/ 2147483647 w 2520"/>
              <a:gd name="T75" fmla="*/ 2147483647 h 2027"/>
              <a:gd name="T76" fmla="*/ 2147483647 w 2520"/>
              <a:gd name="T77" fmla="*/ 2147483647 h 2027"/>
              <a:gd name="T78" fmla="*/ 2147483647 w 2520"/>
              <a:gd name="T79" fmla="*/ 2147483647 h 2027"/>
              <a:gd name="T80" fmla="*/ 2147483647 w 2520"/>
              <a:gd name="T81" fmla="*/ 2147483647 h 2027"/>
              <a:gd name="T82" fmla="*/ 2147483647 w 2520"/>
              <a:gd name="T83" fmla="*/ 2147483647 h 2027"/>
              <a:gd name="T84" fmla="*/ 2147483647 w 2520"/>
              <a:gd name="T85" fmla="*/ 2147483647 h 2027"/>
              <a:gd name="T86" fmla="*/ 2147483647 w 2520"/>
              <a:gd name="T87" fmla="*/ 2147483647 h 2027"/>
              <a:gd name="T88" fmla="*/ 2147483647 w 2520"/>
              <a:gd name="T89" fmla="*/ 2147483647 h 2027"/>
              <a:gd name="T90" fmla="*/ 2147483647 w 2520"/>
              <a:gd name="T91" fmla="*/ 2147483647 h 2027"/>
              <a:gd name="T92" fmla="*/ 2147483647 w 2520"/>
              <a:gd name="T93" fmla="*/ 2147483647 h 2027"/>
              <a:gd name="T94" fmla="*/ 2147483647 w 2520"/>
              <a:gd name="T95" fmla="*/ 2147483647 h 2027"/>
              <a:gd name="T96" fmla="*/ 2147483647 w 2520"/>
              <a:gd name="T97" fmla="*/ 2147483647 h 2027"/>
              <a:gd name="T98" fmla="*/ 2147483647 w 2520"/>
              <a:gd name="T99" fmla="*/ 2147483647 h 2027"/>
              <a:gd name="T100" fmla="*/ 2147483647 w 2520"/>
              <a:gd name="T101" fmla="*/ 2147483647 h 2027"/>
              <a:gd name="T102" fmla="*/ 2147483647 w 2520"/>
              <a:gd name="T103" fmla="*/ 2147483647 h 2027"/>
              <a:gd name="T104" fmla="*/ 2147483647 w 2520"/>
              <a:gd name="T105" fmla="*/ 2147483647 h 2027"/>
              <a:gd name="T106" fmla="*/ 2147483647 w 2520"/>
              <a:gd name="T107" fmla="*/ 2147483647 h 2027"/>
              <a:gd name="T108" fmla="*/ 2147483647 w 2520"/>
              <a:gd name="T109" fmla="*/ 2147483647 h 2027"/>
              <a:gd name="T110" fmla="*/ 2147483647 w 2520"/>
              <a:gd name="T111" fmla="*/ 2147483647 h 2027"/>
              <a:gd name="T112" fmla="*/ 2147483647 w 2520"/>
              <a:gd name="T113" fmla="*/ 2147483647 h 2027"/>
              <a:gd name="T114" fmla="*/ 2147483647 w 2520"/>
              <a:gd name="T115" fmla="*/ 2147483647 h 2027"/>
              <a:gd name="T116" fmla="*/ 2147483647 w 2520"/>
              <a:gd name="T117" fmla="*/ 2147483647 h 2027"/>
              <a:gd name="T118" fmla="*/ 2147483647 w 2520"/>
              <a:gd name="T119" fmla="*/ 2147483647 h 2027"/>
              <a:gd name="T120" fmla="*/ 2147483647 w 2520"/>
              <a:gd name="T121" fmla="*/ 2147483647 h 20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20"/>
              <a:gd name="T184" fmla="*/ 0 h 2027"/>
              <a:gd name="T185" fmla="*/ 2520 w 2520"/>
              <a:gd name="T186" fmla="*/ 2027 h 20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20" h="2027">
                <a:moveTo>
                  <a:pt x="2077" y="90"/>
                </a:moveTo>
                <a:cubicBezTo>
                  <a:pt x="2082" y="81"/>
                  <a:pt x="2096" y="71"/>
                  <a:pt x="2105" y="62"/>
                </a:cubicBezTo>
                <a:cubicBezTo>
                  <a:pt x="2114" y="53"/>
                  <a:pt x="2124" y="42"/>
                  <a:pt x="2133" y="33"/>
                </a:cubicBezTo>
                <a:cubicBezTo>
                  <a:pt x="2142" y="24"/>
                  <a:pt x="2143" y="10"/>
                  <a:pt x="2162" y="5"/>
                </a:cubicBezTo>
                <a:cubicBezTo>
                  <a:pt x="2181" y="0"/>
                  <a:pt x="2214" y="0"/>
                  <a:pt x="2247" y="5"/>
                </a:cubicBezTo>
                <a:cubicBezTo>
                  <a:pt x="2280" y="10"/>
                  <a:pt x="2331" y="26"/>
                  <a:pt x="2358" y="35"/>
                </a:cubicBezTo>
                <a:cubicBezTo>
                  <a:pt x="2385" y="44"/>
                  <a:pt x="2392" y="53"/>
                  <a:pt x="2412" y="60"/>
                </a:cubicBezTo>
                <a:cubicBezTo>
                  <a:pt x="2432" y="67"/>
                  <a:pt x="2463" y="78"/>
                  <a:pt x="2480" y="79"/>
                </a:cubicBezTo>
                <a:cubicBezTo>
                  <a:pt x="2497" y="80"/>
                  <a:pt x="2512" y="60"/>
                  <a:pt x="2516" y="67"/>
                </a:cubicBezTo>
                <a:cubicBezTo>
                  <a:pt x="2520" y="74"/>
                  <a:pt x="2516" y="105"/>
                  <a:pt x="2504" y="123"/>
                </a:cubicBezTo>
                <a:cubicBezTo>
                  <a:pt x="2492" y="141"/>
                  <a:pt x="2464" y="162"/>
                  <a:pt x="2445" y="175"/>
                </a:cubicBezTo>
                <a:cubicBezTo>
                  <a:pt x="2426" y="188"/>
                  <a:pt x="2435" y="174"/>
                  <a:pt x="2389" y="203"/>
                </a:cubicBezTo>
                <a:cubicBezTo>
                  <a:pt x="2343" y="232"/>
                  <a:pt x="2216" y="314"/>
                  <a:pt x="2168" y="347"/>
                </a:cubicBezTo>
                <a:cubicBezTo>
                  <a:pt x="2120" y="380"/>
                  <a:pt x="2123" y="382"/>
                  <a:pt x="2100" y="399"/>
                </a:cubicBezTo>
                <a:cubicBezTo>
                  <a:pt x="2077" y="416"/>
                  <a:pt x="2074" y="418"/>
                  <a:pt x="2028" y="447"/>
                </a:cubicBezTo>
                <a:cubicBezTo>
                  <a:pt x="1982" y="476"/>
                  <a:pt x="1908" y="528"/>
                  <a:pt x="1822" y="572"/>
                </a:cubicBezTo>
                <a:cubicBezTo>
                  <a:pt x="1736" y="616"/>
                  <a:pt x="1642" y="676"/>
                  <a:pt x="1510" y="714"/>
                </a:cubicBezTo>
                <a:cubicBezTo>
                  <a:pt x="1378" y="752"/>
                  <a:pt x="1156" y="790"/>
                  <a:pt x="1028" y="799"/>
                </a:cubicBezTo>
                <a:cubicBezTo>
                  <a:pt x="900" y="808"/>
                  <a:pt x="811" y="788"/>
                  <a:pt x="744" y="770"/>
                </a:cubicBezTo>
                <a:cubicBezTo>
                  <a:pt x="677" y="752"/>
                  <a:pt x="648" y="712"/>
                  <a:pt x="624" y="692"/>
                </a:cubicBezTo>
                <a:cubicBezTo>
                  <a:pt x="600" y="672"/>
                  <a:pt x="615" y="657"/>
                  <a:pt x="600" y="651"/>
                </a:cubicBezTo>
                <a:cubicBezTo>
                  <a:pt x="585" y="645"/>
                  <a:pt x="555" y="655"/>
                  <a:pt x="536" y="659"/>
                </a:cubicBezTo>
                <a:cubicBezTo>
                  <a:pt x="517" y="663"/>
                  <a:pt x="496" y="666"/>
                  <a:pt x="484" y="675"/>
                </a:cubicBezTo>
                <a:cubicBezTo>
                  <a:pt x="472" y="684"/>
                  <a:pt x="460" y="703"/>
                  <a:pt x="461" y="714"/>
                </a:cubicBezTo>
                <a:cubicBezTo>
                  <a:pt x="462" y="725"/>
                  <a:pt x="475" y="733"/>
                  <a:pt x="489" y="742"/>
                </a:cubicBezTo>
                <a:cubicBezTo>
                  <a:pt x="503" y="751"/>
                  <a:pt x="532" y="761"/>
                  <a:pt x="546" y="770"/>
                </a:cubicBezTo>
                <a:cubicBezTo>
                  <a:pt x="560" y="779"/>
                  <a:pt x="579" y="780"/>
                  <a:pt x="574" y="799"/>
                </a:cubicBezTo>
                <a:cubicBezTo>
                  <a:pt x="569" y="818"/>
                  <a:pt x="534" y="861"/>
                  <a:pt x="517" y="884"/>
                </a:cubicBezTo>
                <a:cubicBezTo>
                  <a:pt x="500" y="907"/>
                  <a:pt x="492" y="926"/>
                  <a:pt x="472" y="939"/>
                </a:cubicBezTo>
                <a:cubicBezTo>
                  <a:pt x="452" y="952"/>
                  <a:pt x="435" y="956"/>
                  <a:pt x="400" y="963"/>
                </a:cubicBezTo>
                <a:cubicBezTo>
                  <a:pt x="365" y="970"/>
                  <a:pt x="306" y="968"/>
                  <a:pt x="264" y="983"/>
                </a:cubicBezTo>
                <a:cubicBezTo>
                  <a:pt x="222" y="998"/>
                  <a:pt x="182" y="1017"/>
                  <a:pt x="149" y="1054"/>
                </a:cubicBezTo>
                <a:cubicBezTo>
                  <a:pt x="116" y="1091"/>
                  <a:pt x="83" y="1136"/>
                  <a:pt x="64" y="1207"/>
                </a:cubicBezTo>
                <a:cubicBezTo>
                  <a:pt x="45" y="1278"/>
                  <a:pt x="43" y="1351"/>
                  <a:pt x="36" y="1479"/>
                </a:cubicBezTo>
                <a:cubicBezTo>
                  <a:pt x="29" y="1607"/>
                  <a:pt x="25" y="1923"/>
                  <a:pt x="20" y="1975"/>
                </a:cubicBezTo>
                <a:cubicBezTo>
                  <a:pt x="15" y="2027"/>
                  <a:pt x="10" y="1874"/>
                  <a:pt x="7" y="1791"/>
                </a:cubicBezTo>
                <a:cubicBezTo>
                  <a:pt x="4" y="1708"/>
                  <a:pt x="0" y="1551"/>
                  <a:pt x="0" y="1475"/>
                </a:cubicBezTo>
                <a:cubicBezTo>
                  <a:pt x="0" y="1399"/>
                  <a:pt x="2" y="1379"/>
                  <a:pt x="7" y="1337"/>
                </a:cubicBezTo>
                <a:cubicBezTo>
                  <a:pt x="12" y="1295"/>
                  <a:pt x="19" y="1258"/>
                  <a:pt x="28" y="1220"/>
                </a:cubicBezTo>
                <a:cubicBezTo>
                  <a:pt x="37" y="1182"/>
                  <a:pt x="44" y="1149"/>
                  <a:pt x="64" y="1107"/>
                </a:cubicBezTo>
                <a:cubicBezTo>
                  <a:pt x="84" y="1065"/>
                  <a:pt x="116" y="1006"/>
                  <a:pt x="149" y="969"/>
                </a:cubicBezTo>
                <a:cubicBezTo>
                  <a:pt x="182" y="932"/>
                  <a:pt x="230" y="903"/>
                  <a:pt x="262" y="884"/>
                </a:cubicBezTo>
                <a:cubicBezTo>
                  <a:pt x="294" y="865"/>
                  <a:pt x="322" y="869"/>
                  <a:pt x="340" y="855"/>
                </a:cubicBezTo>
                <a:cubicBezTo>
                  <a:pt x="358" y="841"/>
                  <a:pt x="361" y="822"/>
                  <a:pt x="372" y="799"/>
                </a:cubicBezTo>
                <a:cubicBezTo>
                  <a:pt x="383" y="776"/>
                  <a:pt x="386" y="743"/>
                  <a:pt x="404" y="714"/>
                </a:cubicBezTo>
                <a:cubicBezTo>
                  <a:pt x="422" y="685"/>
                  <a:pt x="461" y="643"/>
                  <a:pt x="480" y="623"/>
                </a:cubicBezTo>
                <a:cubicBezTo>
                  <a:pt x="499" y="603"/>
                  <a:pt x="491" y="608"/>
                  <a:pt x="516" y="595"/>
                </a:cubicBezTo>
                <a:cubicBezTo>
                  <a:pt x="541" y="582"/>
                  <a:pt x="606" y="549"/>
                  <a:pt x="631" y="544"/>
                </a:cubicBezTo>
                <a:cubicBezTo>
                  <a:pt x="656" y="539"/>
                  <a:pt x="612" y="549"/>
                  <a:pt x="664" y="563"/>
                </a:cubicBezTo>
                <a:cubicBezTo>
                  <a:pt x="716" y="577"/>
                  <a:pt x="816" y="623"/>
                  <a:pt x="943" y="629"/>
                </a:cubicBezTo>
                <a:cubicBezTo>
                  <a:pt x="1070" y="635"/>
                  <a:pt x="1267" y="634"/>
                  <a:pt x="1425" y="600"/>
                </a:cubicBezTo>
                <a:cubicBezTo>
                  <a:pt x="1583" y="566"/>
                  <a:pt x="1783" y="474"/>
                  <a:pt x="1892" y="427"/>
                </a:cubicBezTo>
                <a:cubicBezTo>
                  <a:pt x="2001" y="380"/>
                  <a:pt x="2027" y="350"/>
                  <a:pt x="2077" y="318"/>
                </a:cubicBezTo>
                <a:cubicBezTo>
                  <a:pt x="2127" y="286"/>
                  <a:pt x="2148" y="260"/>
                  <a:pt x="2190" y="232"/>
                </a:cubicBezTo>
                <a:cubicBezTo>
                  <a:pt x="2232" y="204"/>
                  <a:pt x="2313" y="166"/>
                  <a:pt x="2332" y="147"/>
                </a:cubicBezTo>
                <a:cubicBezTo>
                  <a:pt x="2351" y="128"/>
                  <a:pt x="2327" y="132"/>
                  <a:pt x="2303" y="118"/>
                </a:cubicBezTo>
                <a:cubicBezTo>
                  <a:pt x="2279" y="104"/>
                  <a:pt x="2213" y="71"/>
                  <a:pt x="2190" y="62"/>
                </a:cubicBezTo>
                <a:cubicBezTo>
                  <a:pt x="2167" y="53"/>
                  <a:pt x="2176" y="57"/>
                  <a:pt x="2162" y="62"/>
                </a:cubicBezTo>
                <a:cubicBezTo>
                  <a:pt x="2148" y="67"/>
                  <a:pt x="2121" y="83"/>
                  <a:pt x="2107" y="92"/>
                </a:cubicBezTo>
                <a:cubicBezTo>
                  <a:pt x="2093" y="101"/>
                  <a:pt x="2082" y="118"/>
                  <a:pt x="2077" y="118"/>
                </a:cubicBezTo>
                <a:cubicBezTo>
                  <a:pt x="2072" y="118"/>
                  <a:pt x="2072" y="99"/>
                  <a:pt x="2077" y="90"/>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31" name="Freeform 11">
            <a:extLst>
              <a:ext uri="{FF2B5EF4-FFF2-40B4-BE49-F238E27FC236}">
                <a16:creationId xmlns:a16="http://schemas.microsoft.com/office/drawing/2014/main" id="{5374D80C-2A58-4D5E-8FE7-6C012ED6E2CC}"/>
              </a:ext>
            </a:extLst>
          </p:cNvPr>
          <p:cNvSpPr>
            <a:spLocks/>
          </p:cNvSpPr>
          <p:nvPr/>
        </p:nvSpPr>
        <p:spPr bwMode="ltGray">
          <a:xfrm>
            <a:off x="3266158" y="2670647"/>
            <a:ext cx="398859" cy="242888"/>
          </a:xfrm>
          <a:custGeom>
            <a:avLst/>
            <a:gdLst>
              <a:gd name="T0" fmla="*/ 2147483646 w 335"/>
              <a:gd name="T1" fmla="*/ 2147483646 h 204"/>
              <a:gd name="T2" fmla="*/ 2147483646 w 335"/>
              <a:gd name="T3" fmla="*/ 2147483646 h 204"/>
              <a:gd name="T4" fmla="*/ 2147483646 w 335"/>
              <a:gd name="T5" fmla="*/ 2147483646 h 204"/>
              <a:gd name="T6" fmla="*/ 2147483646 w 335"/>
              <a:gd name="T7" fmla="*/ 2147483646 h 204"/>
              <a:gd name="T8" fmla="*/ 2147483646 w 335"/>
              <a:gd name="T9" fmla="*/ 2147483646 h 204"/>
              <a:gd name="T10" fmla="*/ 2147483646 w 335"/>
              <a:gd name="T11" fmla="*/ 2147483646 h 204"/>
              <a:gd name="T12" fmla="*/ 2147483646 w 335"/>
              <a:gd name="T13" fmla="*/ 2147483646 h 204"/>
              <a:gd name="T14" fmla="*/ 2147483646 w 335"/>
              <a:gd name="T15" fmla="*/ 2147483646 h 204"/>
              <a:gd name="T16" fmla="*/ 2147483646 w 335"/>
              <a:gd name="T17" fmla="*/ 2147483646 h 204"/>
              <a:gd name="T18" fmla="*/ 2147483646 w 335"/>
              <a:gd name="T19" fmla="*/ 2147483646 h 204"/>
              <a:gd name="T20" fmla="*/ 2147483646 w 335"/>
              <a:gd name="T21" fmla="*/ 2147483646 h 204"/>
              <a:gd name="T22" fmla="*/ 2147483646 w 335"/>
              <a:gd name="T23" fmla="*/ 2147483646 h 204"/>
              <a:gd name="T24" fmla="*/ 2147483646 w 335"/>
              <a:gd name="T25" fmla="*/ 2147483646 h 2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5"/>
              <a:gd name="T40" fmla="*/ 0 h 204"/>
              <a:gd name="T41" fmla="*/ 335 w 335"/>
              <a:gd name="T42" fmla="*/ 204 h 2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5" h="204">
                <a:moveTo>
                  <a:pt x="9" y="175"/>
                </a:moveTo>
                <a:cubicBezTo>
                  <a:pt x="28" y="189"/>
                  <a:pt x="50" y="202"/>
                  <a:pt x="66" y="203"/>
                </a:cubicBezTo>
                <a:cubicBezTo>
                  <a:pt x="82" y="204"/>
                  <a:pt x="91" y="188"/>
                  <a:pt x="103" y="179"/>
                </a:cubicBezTo>
                <a:cubicBezTo>
                  <a:pt x="115" y="170"/>
                  <a:pt x="128" y="154"/>
                  <a:pt x="139" y="147"/>
                </a:cubicBezTo>
                <a:cubicBezTo>
                  <a:pt x="150" y="140"/>
                  <a:pt x="155" y="134"/>
                  <a:pt x="171" y="139"/>
                </a:cubicBezTo>
                <a:cubicBezTo>
                  <a:pt x="187" y="144"/>
                  <a:pt x="211" y="188"/>
                  <a:pt x="236" y="175"/>
                </a:cubicBezTo>
                <a:cubicBezTo>
                  <a:pt x="261" y="162"/>
                  <a:pt x="307" y="85"/>
                  <a:pt x="321" y="61"/>
                </a:cubicBezTo>
                <a:cubicBezTo>
                  <a:pt x="335" y="37"/>
                  <a:pt x="335" y="42"/>
                  <a:pt x="321" y="33"/>
                </a:cubicBezTo>
                <a:cubicBezTo>
                  <a:pt x="307" y="24"/>
                  <a:pt x="260" y="0"/>
                  <a:pt x="236" y="5"/>
                </a:cubicBezTo>
                <a:cubicBezTo>
                  <a:pt x="212" y="10"/>
                  <a:pt x="203" y="56"/>
                  <a:pt x="179" y="61"/>
                </a:cubicBezTo>
                <a:cubicBezTo>
                  <a:pt x="155" y="66"/>
                  <a:pt x="122" y="19"/>
                  <a:pt x="94" y="33"/>
                </a:cubicBezTo>
                <a:cubicBezTo>
                  <a:pt x="66" y="47"/>
                  <a:pt x="18" y="118"/>
                  <a:pt x="9" y="146"/>
                </a:cubicBezTo>
                <a:cubicBezTo>
                  <a:pt x="0" y="174"/>
                  <a:pt x="19" y="188"/>
                  <a:pt x="38" y="203"/>
                </a:cubicBezTo>
              </a:path>
            </a:pathLst>
          </a:custGeom>
          <a:gradFill rotWithShape="1">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32" name="Freeform 12">
            <a:extLst>
              <a:ext uri="{FF2B5EF4-FFF2-40B4-BE49-F238E27FC236}">
                <a16:creationId xmlns:a16="http://schemas.microsoft.com/office/drawing/2014/main" id="{443E8EBF-8BAE-432F-8E3C-86FAB54C8DA8}"/>
              </a:ext>
            </a:extLst>
          </p:cNvPr>
          <p:cNvSpPr>
            <a:spLocks/>
          </p:cNvSpPr>
          <p:nvPr/>
        </p:nvSpPr>
        <p:spPr bwMode="ltGray">
          <a:xfrm>
            <a:off x="3547145" y="1528837"/>
            <a:ext cx="1033463" cy="1481138"/>
          </a:xfrm>
          <a:custGeom>
            <a:avLst/>
            <a:gdLst>
              <a:gd name="T0" fmla="*/ 2147483647 w 868"/>
              <a:gd name="T1" fmla="*/ 2147483647 h 1244"/>
              <a:gd name="T2" fmla="*/ 2147483647 w 868"/>
              <a:gd name="T3" fmla="*/ 2147483647 h 1244"/>
              <a:gd name="T4" fmla="*/ 2147483647 w 868"/>
              <a:gd name="T5" fmla="*/ 2147483647 h 1244"/>
              <a:gd name="T6" fmla="*/ 2147483647 w 868"/>
              <a:gd name="T7" fmla="*/ 2147483647 h 1244"/>
              <a:gd name="T8" fmla="*/ 2147483647 w 868"/>
              <a:gd name="T9" fmla="*/ 2147483647 h 1244"/>
              <a:gd name="T10" fmla="*/ 2147483647 w 868"/>
              <a:gd name="T11" fmla="*/ 2147483647 h 1244"/>
              <a:gd name="T12" fmla="*/ 2147483647 w 868"/>
              <a:gd name="T13" fmla="*/ 2147483647 h 1244"/>
              <a:gd name="T14" fmla="*/ 2147483647 w 868"/>
              <a:gd name="T15" fmla="*/ 2147483647 h 1244"/>
              <a:gd name="T16" fmla="*/ 2147483647 w 868"/>
              <a:gd name="T17" fmla="*/ 2147483647 h 1244"/>
              <a:gd name="T18" fmla="*/ 2147483647 w 868"/>
              <a:gd name="T19" fmla="*/ 2147483647 h 1244"/>
              <a:gd name="T20" fmla="*/ 2147483647 w 868"/>
              <a:gd name="T21" fmla="*/ 2147483647 h 1244"/>
              <a:gd name="T22" fmla="*/ 2147483647 w 868"/>
              <a:gd name="T23" fmla="*/ 2147483647 h 1244"/>
              <a:gd name="T24" fmla="*/ 2147483647 w 868"/>
              <a:gd name="T25" fmla="*/ 2147483647 h 1244"/>
              <a:gd name="T26" fmla="*/ 2147483647 w 868"/>
              <a:gd name="T27" fmla="*/ 2147483647 h 1244"/>
              <a:gd name="T28" fmla="*/ 2147483647 w 868"/>
              <a:gd name="T29" fmla="*/ 2147483647 h 1244"/>
              <a:gd name="T30" fmla="*/ 2147483647 w 868"/>
              <a:gd name="T31" fmla="*/ 2147483647 h 1244"/>
              <a:gd name="T32" fmla="*/ 2147483647 w 868"/>
              <a:gd name="T33" fmla="*/ 2147483647 h 1244"/>
              <a:gd name="T34" fmla="*/ 2147483647 w 868"/>
              <a:gd name="T35" fmla="*/ 2147483647 h 1244"/>
              <a:gd name="T36" fmla="*/ 2147483647 w 868"/>
              <a:gd name="T37" fmla="*/ 2147483647 h 1244"/>
              <a:gd name="T38" fmla="*/ 2147483647 w 868"/>
              <a:gd name="T39" fmla="*/ 2147483647 h 1244"/>
              <a:gd name="T40" fmla="*/ 2147483647 w 868"/>
              <a:gd name="T41" fmla="*/ 2147483647 h 1244"/>
              <a:gd name="T42" fmla="*/ 2147483647 w 868"/>
              <a:gd name="T43" fmla="*/ 2147483647 h 1244"/>
              <a:gd name="T44" fmla="*/ 2147483647 w 868"/>
              <a:gd name="T45" fmla="*/ 2147483647 h 1244"/>
              <a:gd name="T46" fmla="*/ 2147483647 w 868"/>
              <a:gd name="T47" fmla="*/ 2147483647 h 1244"/>
              <a:gd name="T48" fmla="*/ 2147483647 w 868"/>
              <a:gd name="T49" fmla="*/ 2147483647 h 1244"/>
              <a:gd name="T50" fmla="*/ 2147483647 w 868"/>
              <a:gd name="T51" fmla="*/ 2147483647 h 1244"/>
              <a:gd name="T52" fmla="*/ 2147483647 w 868"/>
              <a:gd name="T53" fmla="*/ 2147483647 h 1244"/>
              <a:gd name="T54" fmla="*/ 2147483647 w 868"/>
              <a:gd name="T55" fmla="*/ 2147483647 h 1244"/>
              <a:gd name="T56" fmla="*/ 2147483647 w 868"/>
              <a:gd name="T57" fmla="*/ 2147483647 h 1244"/>
              <a:gd name="T58" fmla="*/ 2147483647 w 868"/>
              <a:gd name="T59" fmla="*/ 2147483647 h 1244"/>
              <a:gd name="T60" fmla="*/ 2147483647 w 868"/>
              <a:gd name="T61" fmla="*/ 2147483647 h 1244"/>
              <a:gd name="T62" fmla="*/ 2147483647 w 868"/>
              <a:gd name="T63" fmla="*/ 2147483647 h 1244"/>
              <a:gd name="T64" fmla="*/ 2147483647 w 868"/>
              <a:gd name="T65" fmla="*/ 2147483647 h 1244"/>
              <a:gd name="T66" fmla="*/ 2147483647 w 868"/>
              <a:gd name="T67" fmla="*/ 2147483647 h 1244"/>
              <a:gd name="T68" fmla="*/ 2147483647 w 868"/>
              <a:gd name="T69" fmla="*/ 2147483647 h 1244"/>
              <a:gd name="T70" fmla="*/ 2147483647 w 868"/>
              <a:gd name="T71" fmla="*/ 2147483647 h 1244"/>
              <a:gd name="T72" fmla="*/ 2147483647 w 868"/>
              <a:gd name="T73" fmla="*/ 2147483647 h 1244"/>
              <a:gd name="T74" fmla="*/ 2147483647 w 868"/>
              <a:gd name="T75" fmla="*/ 2147483647 h 1244"/>
              <a:gd name="T76" fmla="*/ 2147483647 w 868"/>
              <a:gd name="T77" fmla="*/ 2147483647 h 1244"/>
              <a:gd name="T78" fmla="*/ 2147483647 w 868"/>
              <a:gd name="T79" fmla="*/ 2147483647 h 1244"/>
              <a:gd name="T80" fmla="*/ 2147483647 w 868"/>
              <a:gd name="T81" fmla="*/ 2147483647 h 1244"/>
              <a:gd name="T82" fmla="*/ 2147483647 w 868"/>
              <a:gd name="T83" fmla="*/ 2147483647 h 1244"/>
              <a:gd name="T84" fmla="*/ 2147483647 w 868"/>
              <a:gd name="T85" fmla="*/ 2147483647 h 1244"/>
              <a:gd name="T86" fmla="*/ 2147483647 w 868"/>
              <a:gd name="T87" fmla="*/ 2147483647 h 1244"/>
              <a:gd name="T88" fmla="*/ 2147483647 w 868"/>
              <a:gd name="T89" fmla="*/ 2147483647 h 1244"/>
              <a:gd name="T90" fmla="*/ 2147483647 w 868"/>
              <a:gd name="T91" fmla="*/ 2147483647 h 1244"/>
              <a:gd name="T92" fmla="*/ 2147483647 w 868"/>
              <a:gd name="T93" fmla="*/ 2147483647 h 1244"/>
              <a:gd name="T94" fmla="*/ 2147483647 w 868"/>
              <a:gd name="T95" fmla="*/ 2147483647 h 1244"/>
              <a:gd name="T96" fmla="*/ 2147483647 w 868"/>
              <a:gd name="T97" fmla="*/ 2147483647 h 1244"/>
              <a:gd name="T98" fmla="*/ 2147483647 w 868"/>
              <a:gd name="T99" fmla="*/ 2147483647 h 1244"/>
              <a:gd name="T100" fmla="*/ 2147483647 w 868"/>
              <a:gd name="T101" fmla="*/ 2147483647 h 1244"/>
              <a:gd name="T102" fmla="*/ 2147483647 w 868"/>
              <a:gd name="T103" fmla="*/ 2147483647 h 1244"/>
              <a:gd name="T104" fmla="*/ 2147483647 w 868"/>
              <a:gd name="T105" fmla="*/ 2147483647 h 1244"/>
              <a:gd name="T106" fmla="*/ 2147483647 w 868"/>
              <a:gd name="T107" fmla="*/ 2147483647 h 1244"/>
              <a:gd name="T108" fmla="*/ 2147483647 w 868"/>
              <a:gd name="T109" fmla="*/ 2147483647 h 1244"/>
              <a:gd name="T110" fmla="*/ 2147483647 w 868"/>
              <a:gd name="T111" fmla="*/ 2147483647 h 1244"/>
              <a:gd name="T112" fmla="*/ 2147483647 w 868"/>
              <a:gd name="T113" fmla="*/ 2147483647 h 1244"/>
              <a:gd name="T114" fmla="*/ 2147483647 w 868"/>
              <a:gd name="T115" fmla="*/ 2147483647 h 12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68"/>
              <a:gd name="T175" fmla="*/ 0 h 1244"/>
              <a:gd name="T176" fmla="*/ 868 w 868"/>
              <a:gd name="T177" fmla="*/ 1244 h 12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68" h="1244">
                <a:moveTo>
                  <a:pt x="556" y="415"/>
                </a:moveTo>
                <a:cubicBezTo>
                  <a:pt x="551" y="410"/>
                  <a:pt x="637" y="357"/>
                  <a:pt x="669" y="330"/>
                </a:cubicBezTo>
                <a:cubicBezTo>
                  <a:pt x="701" y="303"/>
                  <a:pt x="727" y="286"/>
                  <a:pt x="751" y="253"/>
                </a:cubicBezTo>
                <a:cubicBezTo>
                  <a:pt x="775" y="220"/>
                  <a:pt x="796" y="165"/>
                  <a:pt x="811" y="131"/>
                </a:cubicBezTo>
                <a:cubicBezTo>
                  <a:pt x="826" y="97"/>
                  <a:pt x="831" y="65"/>
                  <a:pt x="840" y="46"/>
                </a:cubicBezTo>
                <a:cubicBezTo>
                  <a:pt x="849" y="27"/>
                  <a:pt x="868" y="0"/>
                  <a:pt x="868" y="18"/>
                </a:cubicBezTo>
                <a:cubicBezTo>
                  <a:pt x="868" y="36"/>
                  <a:pt x="848" y="100"/>
                  <a:pt x="843" y="157"/>
                </a:cubicBezTo>
                <a:cubicBezTo>
                  <a:pt x="838" y="214"/>
                  <a:pt x="845" y="292"/>
                  <a:pt x="840" y="358"/>
                </a:cubicBezTo>
                <a:cubicBezTo>
                  <a:pt x="835" y="424"/>
                  <a:pt x="830" y="485"/>
                  <a:pt x="811" y="556"/>
                </a:cubicBezTo>
                <a:cubicBezTo>
                  <a:pt x="792" y="627"/>
                  <a:pt x="758" y="726"/>
                  <a:pt x="726" y="783"/>
                </a:cubicBezTo>
                <a:cubicBezTo>
                  <a:pt x="694" y="840"/>
                  <a:pt x="641" y="877"/>
                  <a:pt x="621" y="898"/>
                </a:cubicBezTo>
                <a:cubicBezTo>
                  <a:pt x="601" y="919"/>
                  <a:pt x="611" y="905"/>
                  <a:pt x="605" y="907"/>
                </a:cubicBezTo>
                <a:cubicBezTo>
                  <a:pt x="599" y="909"/>
                  <a:pt x="598" y="912"/>
                  <a:pt x="587" y="909"/>
                </a:cubicBezTo>
                <a:cubicBezTo>
                  <a:pt x="576" y="906"/>
                  <a:pt x="555" y="899"/>
                  <a:pt x="540" y="890"/>
                </a:cubicBezTo>
                <a:cubicBezTo>
                  <a:pt x="525" y="881"/>
                  <a:pt x="511" y="872"/>
                  <a:pt x="495" y="856"/>
                </a:cubicBezTo>
                <a:cubicBezTo>
                  <a:pt x="479" y="840"/>
                  <a:pt x="457" y="807"/>
                  <a:pt x="447" y="793"/>
                </a:cubicBezTo>
                <a:cubicBezTo>
                  <a:pt x="437" y="779"/>
                  <a:pt x="440" y="781"/>
                  <a:pt x="437" y="772"/>
                </a:cubicBezTo>
                <a:cubicBezTo>
                  <a:pt x="434" y="763"/>
                  <a:pt x="429" y="775"/>
                  <a:pt x="430" y="738"/>
                </a:cubicBezTo>
                <a:cubicBezTo>
                  <a:pt x="431" y="701"/>
                  <a:pt x="428" y="612"/>
                  <a:pt x="444" y="549"/>
                </a:cubicBezTo>
                <a:cubicBezTo>
                  <a:pt x="460" y="486"/>
                  <a:pt x="505" y="409"/>
                  <a:pt x="528" y="358"/>
                </a:cubicBezTo>
                <a:cubicBezTo>
                  <a:pt x="551" y="307"/>
                  <a:pt x="556" y="283"/>
                  <a:pt x="584" y="245"/>
                </a:cubicBezTo>
                <a:cubicBezTo>
                  <a:pt x="612" y="207"/>
                  <a:pt x="683" y="102"/>
                  <a:pt x="698" y="131"/>
                </a:cubicBezTo>
                <a:cubicBezTo>
                  <a:pt x="713" y="160"/>
                  <a:pt x="680" y="345"/>
                  <a:pt x="675" y="421"/>
                </a:cubicBezTo>
                <a:cubicBezTo>
                  <a:pt x="670" y="497"/>
                  <a:pt x="679" y="529"/>
                  <a:pt x="669" y="585"/>
                </a:cubicBezTo>
                <a:cubicBezTo>
                  <a:pt x="659" y="641"/>
                  <a:pt x="627" y="721"/>
                  <a:pt x="613" y="759"/>
                </a:cubicBezTo>
                <a:cubicBezTo>
                  <a:pt x="599" y="797"/>
                  <a:pt x="592" y="799"/>
                  <a:pt x="584" y="812"/>
                </a:cubicBezTo>
                <a:cubicBezTo>
                  <a:pt x="576" y="825"/>
                  <a:pt x="589" y="819"/>
                  <a:pt x="566" y="840"/>
                </a:cubicBezTo>
                <a:cubicBezTo>
                  <a:pt x="543" y="861"/>
                  <a:pt x="480" y="913"/>
                  <a:pt x="447" y="937"/>
                </a:cubicBezTo>
                <a:cubicBezTo>
                  <a:pt x="414" y="961"/>
                  <a:pt x="391" y="955"/>
                  <a:pt x="367" y="981"/>
                </a:cubicBezTo>
                <a:cubicBezTo>
                  <a:pt x="343" y="1007"/>
                  <a:pt x="326" y="1060"/>
                  <a:pt x="301" y="1095"/>
                </a:cubicBezTo>
                <a:cubicBezTo>
                  <a:pt x="276" y="1130"/>
                  <a:pt x="247" y="1165"/>
                  <a:pt x="219" y="1189"/>
                </a:cubicBezTo>
                <a:cubicBezTo>
                  <a:pt x="191" y="1213"/>
                  <a:pt x="166" y="1230"/>
                  <a:pt x="131" y="1237"/>
                </a:cubicBezTo>
                <a:cubicBezTo>
                  <a:pt x="96" y="1244"/>
                  <a:pt x="22" y="1235"/>
                  <a:pt x="11" y="1229"/>
                </a:cubicBezTo>
                <a:cubicBezTo>
                  <a:pt x="0" y="1223"/>
                  <a:pt x="39" y="1214"/>
                  <a:pt x="64" y="1199"/>
                </a:cubicBezTo>
                <a:cubicBezTo>
                  <a:pt x="89" y="1184"/>
                  <a:pt x="124" y="1172"/>
                  <a:pt x="159" y="1141"/>
                </a:cubicBezTo>
                <a:cubicBezTo>
                  <a:pt x="194" y="1110"/>
                  <a:pt x="237" y="1051"/>
                  <a:pt x="273" y="1010"/>
                </a:cubicBezTo>
                <a:cubicBezTo>
                  <a:pt x="309" y="969"/>
                  <a:pt x="341" y="924"/>
                  <a:pt x="375" y="893"/>
                </a:cubicBezTo>
                <a:cubicBezTo>
                  <a:pt x="409" y="862"/>
                  <a:pt x="449" y="840"/>
                  <a:pt x="475" y="825"/>
                </a:cubicBezTo>
                <a:cubicBezTo>
                  <a:pt x="501" y="810"/>
                  <a:pt x="510" y="825"/>
                  <a:pt x="531" y="805"/>
                </a:cubicBezTo>
                <a:cubicBezTo>
                  <a:pt x="552" y="785"/>
                  <a:pt x="583" y="756"/>
                  <a:pt x="600" y="705"/>
                </a:cubicBezTo>
                <a:cubicBezTo>
                  <a:pt x="617" y="654"/>
                  <a:pt x="624" y="559"/>
                  <a:pt x="631" y="501"/>
                </a:cubicBezTo>
                <a:cubicBezTo>
                  <a:pt x="638" y="443"/>
                  <a:pt x="636" y="402"/>
                  <a:pt x="641" y="358"/>
                </a:cubicBezTo>
                <a:cubicBezTo>
                  <a:pt x="646" y="314"/>
                  <a:pt x="663" y="254"/>
                  <a:pt x="659" y="237"/>
                </a:cubicBezTo>
                <a:cubicBezTo>
                  <a:pt x="655" y="220"/>
                  <a:pt x="643" y="219"/>
                  <a:pt x="619" y="257"/>
                </a:cubicBezTo>
                <a:cubicBezTo>
                  <a:pt x="595" y="295"/>
                  <a:pt x="537" y="403"/>
                  <a:pt x="512" y="467"/>
                </a:cubicBezTo>
                <a:cubicBezTo>
                  <a:pt x="487" y="531"/>
                  <a:pt x="477" y="589"/>
                  <a:pt x="471" y="641"/>
                </a:cubicBezTo>
                <a:cubicBezTo>
                  <a:pt x="465" y="693"/>
                  <a:pt x="473" y="743"/>
                  <a:pt x="479" y="777"/>
                </a:cubicBezTo>
                <a:cubicBezTo>
                  <a:pt x="485" y="811"/>
                  <a:pt x="501" y="835"/>
                  <a:pt x="507" y="848"/>
                </a:cubicBezTo>
                <a:cubicBezTo>
                  <a:pt x="513" y="861"/>
                  <a:pt x="514" y="855"/>
                  <a:pt x="518" y="856"/>
                </a:cubicBezTo>
                <a:cubicBezTo>
                  <a:pt x="522" y="857"/>
                  <a:pt x="512" y="861"/>
                  <a:pt x="532" y="854"/>
                </a:cubicBezTo>
                <a:cubicBezTo>
                  <a:pt x="552" y="847"/>
                  <a:pt x="609" y="843"/>
                  <a:pt x="641" y="812"/>
                </a:cubicBezTo>
                <a:cubicBezTo>
                  <a:pt x="673" y="781"/>
                  <a:pt x="702" y="722"/>
                  <a:pt x="726" y="670"/>
                </a:cubicBezTo>
                <a:cubicBezTo>
                  <a:pt x="750" y="618"/>
                  <a:pt x="772" y="557"/>
                  <a:pt x="783" y="500"/>
                </a:cubicBezTo>
                <a:cubicBezTo>
                  <a:pt x="794" y="443"/>
                  <a:pt x="790" y="367"/>
                  <a:pt x="791" y="325"/>
                </a:cubicBezTo>
                <a:cubicBezTo>
                  <a:pt x="792" y="283"/>
                  <a:pt x="794" y="249"/>
                  <a:pt x="787" y="249"/>
                </a:cubicBezTo>
                <a:cubicBezTo>
                  <a:pt x="780" y="249"/>
                  <a:pt x="761" y="307"/>
                  <a:pt x="747" y="325"/>
                </a:cubicBezTo>
                <a:cubicBezTo>
                  <a:pt x="733" y="343"/>
                  <a:pt x="735" y="342"/>
                  <a:pt x="703" y="357"/>
                </a:cubicBezTo>
                <a:cubicBezTo>
                  <a:pt x="671" y="372"/>
                  <a:pt x="587" y="403"/>
                  <a:pt x="556" y="415"/>
                </a:cubicBezTo>
                <a:close/>
              </a:path>
            </a:pathLst>
          </a:cu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r" rtl="1" eaLnBrk="1" fontAlgn="auto" hangingPunct="1">
              <a:spcBef>
                <a:spcPts val="0"/>
              </a:spcBef>
              <a:spcAft>
                <a:spcPts val="0"/>
              </a:spcAft>
              <a:defRPr/>
            </a:pPr>
            <a:endParaRPr lang="en-US" dirty="0">
              <a:solidFill>
                <a:prstClr val="white"/>
              </a:solidFill>
            </a:endParaRPr>
          </a:p>
        </p:txBody>
      </p:sp>
      <p:sp>
        <p:nvSpPr>
          <p:cNvPr id="261133" name="Freeform 13">
            <a:extLst>
              <a:ext uri="{FF2B5EF4-FFF2-40B4-BE49-F238E27FC236}">
                <a16:creationId xmlns:a16="http://schemas.microsoft.com/office/drawing/2014/main" id="{1C46F207-E3D5-4220-B808-BA371F1CCEB0}"/>
              </a:ext>
            </a:extLst>
          </p:cNvPr>
          <p:cNvSpPr>
            <a:spLocks/>
          </p:cNvSpPr>
          <p:nvPr/>
        </p:nvSpPr>
        <p:spPr bwMode="ltGray">
          <a:xfrm>
            <a:off x="4897314" y="2169394"/>
            <a:ext cx="136922" cy="17145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34" name="Freeform 14">
            <a:extLst>
              <a:ext uri="{FF2B5EF4-FFF2-40B4-BE49-F238E27FC236}">
                <a16:creationId xmlns:a16="http://schemas.microsoft.com/office/drawing/2014/main" id="{1CF5EFFF-B740-49EE-88E3-3CA5BBD63713}"/>
              </a:ext>
            </a:extLst>
          </p:cNvPr>
          <p:cNvSpPr>
            <a:spLocks/>
          </p:cNvSpPr>
          <p:nvPr/>
        </p:nvSpPr>
        <p:spPr bwMode="ltGray">
          <a:xfrm>
            <a:off x="4154364" y="1595512"/>
            <a:ext cx="136922" cy="171450"/>
          </a:xfrm>
          <a:custGeom>
            <a:avLst/>
            <a:gdLst>
              <a:gd name="T0" fmla="*/ 2147483646 w 115"/>
              <a:gd name="T1" fmla="*/ 2147483646 h 144"/>
              <a:gd name="T2" fmla="*/ 2147483646 w 115"/>
              <a:gd name="T3" fmla="*/ 2147483646 h 144"/>
              <a:gd name="T4" fmla="*/ 2147483646 w 115"/>
              <a:gd name="T5" fmla="*/ 2147483646 h 144"/>
              <a:gd name="T6" fmla="*/ 2147483646 w 115"/>
              <a:gd name="T7" fmla="*/ 2147483646 h 144"/>
              <a:gd name="T8" fmla="*/ 2147483646 w 115"/>
              <a:gd name="T9" fmla="*/ 2147483646 h 144"/>
              <a:gd name="T10" fmla="*/ 2147483646 w 115"/>
              <a:gd name="T11" fmla="*/ 2147483646 h 144"/>
              <a:gd name="T12" fmla="*/ 2147483646 w 115"/>
              <a:gd name="T13" fmla="*/ 2147483646 h 144"/>
              <a:gd name="T14" fmla="*/ 2147483646 w 115"/>
              <a:gd name="T15" fmla="*/ 2147483646 h 144"/>
              <a:gd name="T16" fmla="*/ 2147483646 w 115"/>
              <a:gd name="T17" fmla="*/ 2147483646 h 144"/>
              <a:gd name="T18" fmla="*/ 2147483646 w 115"/>
              <a:gd name="T19" fmla="*/ 2147483646 h 144"/>
              <a:gd name="T20" fmla="*/ 2147483646 w 115"/>
              <a:gd name="T21" fmla="*/ 2147483646 h 144"/>
              <a:gd name="T22" fmla="*/ 2147483646 w 115"/>
              <a:gd name="T23" fmla="*/ 2147483646 h 144"/>
              <a:gd name="T24" fmla="*/ 2147483646 w 115"/>
              <a:gd name="T25" fmla="*/ 2147483646 h 144"/>
              <a:gd name="T26" fmla="*/ 2147483646 w 115"/>
              <a:gd name="T27" fmla="*/ 2147483646 h 144"/>
              <a:gd name="T28" fmla="*/ 2147483646 w 115"/>
              <a:gd name="T29" fmla="*/ 2147483646 h 144"/>
              <a:gd name="T30" fmla="*/ 2147483646 w 115"/>
              <a:gd name="T31" fmla="*/ 2147483646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144"/>
              <a:gd name="T50" fmla="*/ 115 w 115"/>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144">
                <a:moveTo>
                  <a:pt x="87" y="2"/>
                </a:moveTo>
                <a:cubicBezTo>
                  <a:pt x="83" y="0"/>
                  <a:pt x="92" y="33"/>
                  <a:pt x="92" y="45"/>
                </a:cubicBezTo>
                <a:cubicBezTo>
                  <a:pt x="92" y="57"/>
                  <a:pt x="91" y="69"/>
                  <a:pt x="86" y="74"/>
                </a:cubicBezTo>
                <a:cubicBezTo>
                  <a:pt x="81" y="79"/>
                  <a:pt x="67" y="72"/>
                  <a:pt x="60" y="75"/>
                </a:cubicBezTo>
                <a:cubicBezTo>
                  <a:pt x="53" y="78"/>
                  <a:pt x="47" y="88"/>
                  <a:pt x="42" y="95"/>
                </a:cubicBezTo>
                <a:cubicBezTo>
                  <a:pt x="37" y="102"/>
                  <a:pt x="34" y="116"/>
                  <a:pt x="30" y="115"/>
                </a:cubicBezTo>
                <a:cubicBezTo>
                  <a:pt x="26" y="114"/>
                  <a:pt x="16" y="97"/>
                  <a:pt x="15" y="86"/>
                </a:cubicBezTo>
                <a:cubicBezTo>
                  <a:pt x="14" y="75"/>
                  <a:pt x="23" y="51"/>
                  <a:pt x="21" y="51"/>
                </a:cubicBezTo>
                <a:cubicBezTo>
                  <a:pt x="19" y="51"/>
                  <a:pt x="4" y="75"/>
                  <a:pt x="2" y="87"/>
                </a:cubicBezTo>
                <a:cubicBezTo>
                  <a:pt x="0" y="99"/>
                  <a:pt x="3" y="117"/>
                  <a:pt x="8" y="126"/>
                </a:cubicBezTo>
                <a:cubicBezTo>
                  <a:pt x="13" y="135"/>
                  <a:pt x="23" y="144"/>
                  <a:pt x="30" y="143"/>
                </a:cubicBezTo>
                <a:cubicBezTo>
                  <a:pt x="37" y="142"/>
                  <a:pt x="45" y="125"/>
                  <a:pt x="51" y="117"/>
                </a:cubicBezTo>
                <a:cubicBezTo>
                  <a:pt x="57" y="109"/>
                  <a:pt x="60" y="95"/>
                  <a:pt x="66" y="95"/>
                </a:cubicBezTo>
                <a:cubicBezTo>
                  <a:pt x="72" y="95"/>
                  <a:pt x="79" y="121"/>
                  <a:pt x="87" y="115"/>
                </a:cubicBezTo>
                <a:cubicBezTo>
                  <a:pt x="95" y="109"/>
                  <a:pt x="115" y="77"/>
                  <a:pt x="115" y="58"/>
                </a:cubicBezTo>
                <a:cubicBezTo>
                  <a:pt x="115" y="39"/>
                  <a:pt x="92" y="4"/>
                  <a:pt x="87" y="2"/>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sp>
        <p:nvSpPr>
          <p:cNvPr id="261135" name="Freeform 15">
            <a:extLst>
              <a:ext uri="{FF2B5EF4-FFF2-40B4-BE49-F238E27FC236}">
                <a16:creationId xmlns:a16="http://schemas.microsoft.com/office/drawing/2014/main" id="{E226EF79-C869-4754-B4DE-15332C15347C}"/>
              </a:ext>
            </a:extLst>
          </p:cNvPr>
          <p:cNvSpPr>
            <a:spLocks/>
          </p:cNvSpPr>
          <p:nvPr/>
        </p:nvSpPr>
        <p:spPr bwMode="ltGray">
          <a:xfrm>
            <a:off x="3428083" y="2921868"/>
            <a:ext cx="55959" cy="376238"/>
          </a:xfrm>
          <a:custGeom>
            <a:avLst/>
            <a:gdLst>
              <a:gd name="T0" fmla="*/ 2147483646 w 47"/>
              <a:gd name="T1" fmla="*/ 2147483646 h 316"/>
              <a:gd name="T2" fmla="*/ 2147483646 w 47"/>
              <a:gd name="T3" fmla="*/ 2147483646 h 316"/>
              <a:gd name="T4" fmla="*/ 2147483646 w 47"/>
              <a:gd name="T5" fmla="*/ 2147483646 h 316"/>
              <a:gd name="T6" fmla="*/ 2147483646 w 47"/>
              <a:gd name="T7" fmla="*/ 2147483646 h 316"/>
              <a:gd name="T8" fmla="*/ 2147483646 w 47"/>
              <a:gd name="T9" fmla="*/ 2147483646 h 316"/>
              <a:gd name="T10" fmla="*/ 2147483646 w 47"/>
              <a:gd name="T11" fmla="*/ 2147483646 h 316"/>
              <a:gd name="T12" fmla="*/ 2147483646 w 47"/>
              <a:gd name="T13" fmla="*/ 2147483646 h 316"/>
              <a:gd name="T14" fmla="*/ 2147483646 w 47"/>
              <a:gd name="T15" fmla="*/ 2147483646 h 316"/>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16"/>
              <a:gd name="T26" fmla="*/ 47 w 47"/>
              <a:gd name="T27" fmla="*/ 316 h 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16">
                <a:moveTo>
                  <a:pt x="15" y="20"/>
                </a:moveTo>
                <a:cubicBezTo>
                  <a:pt x="21" y="36"/>
                  <a:pt x="35" y="115"/>
                  <a:pt x="40" y="148"/>
                </a:cubicBezTo>
                <a:cubicBezTo>
                  <a:pt x="45" y="181"/>
                  <a:pt x="47" y="191"/>
                  <a:pt x="43" y="219"/>
                </a:cubicBezTo>
                <a:cubicBezTo>
                  <a:pt x="39" y="247"/>
                  <a:pt x="16" y="316"/>
                  <a:pt x="13" y="316"/>
                </a:cubicBezTo>
                <a:cubicBezTo>
                  <a:pt x="10" y="316"/>
                  <a:pt x="23" y="246"/>
                  <a:pt x="25" y="221"/>
                </a:cubicBezTo>
                <a:cubicBezTo>
                  <a:pt x="27" y="196"/>
                  <a:pt x="26" y="193"/>
                  <a:pt x="22" y="164"/>
                </a:cubicBezTo>
                <a:cubicBezTo>
                  <a:pt x="18" y="135"/>
                  <a:pt x="2" y="73"/>
                  <a:pt x="1" y="49"/>
                </a:cubicBezTo>
                <a:cubicBezTo>
                  <a:pt x="0" y="25"/>
                  <a:pt x="9" y="0"/>
                  <a:pt x="15" y="20"/>
                </a:cubicBezTo>
                <a:close/>
              </a:path>
            </a:pathLst>
          </a:cu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eaLnBrk="1" fontAlgn="auto" hangingPunct="1">
              <a:spcBef>
                <a:spcPts val="0"/>
              </a:spcBef>
              <a:spcAft>
                <a:spcPts val="0"/>
              </a:spcAft>
            </a:pPr>
            <a:endParaRPr lang="ar-AE">
              <a:solidFill>
                <a:prstClr val="black"/>
              </a:solidFill>
              <a:latin typeface="Calibri" panose="020F0502020204030204"/>
            </a:endParaRPr>
          </a:p>
        </p:txBody>
      </p:sp>
      <p:grpSp>
        <p:nvGrpSpPr>
          <p:cNvPr id="2" name="Group 16">
            <a:extLst>
              <a:ext uri="{FF2B5EF4-FFF2-40B4-BE49-F238E27FC236}">
                <a16:creationId xmlns:a16="http://schemas.microsoft.com/office/drawing/2014/main" id="{E54348D7-9975-4844-A875-F6461F2C86CC}"/>
              </a:ext>
            </a:extLst>
          </p:cNvPr>
          <p:cNvGrpSpPr>
            <a:grpSpLocks/>
          </p:cNvGrpSpPr>
          <p:nvPr/>
        </p:nvGrpSpPr>
        <p:grpSpPr bwMode="auto">
          <a:xfrm>
            <a:off x="4796112" y="4566122"/>
            <a:ext cx="798910" cy="665559"/>
            <a:chOff x="493" y="1555"/>
            <a:chExt cx="525" cy="480"/>
          </a:xfrm>
        </p:grpSpPr>
        <p:sp>
          <p:nvSpPr>
            <p:cNvPr id="20507" name="Freeform 17">
              <a:extLst>
                <a:ext uri="{FF2B5EF4-FFF2-40B4-BE49-F238E27FC236}">
                  <a16:creationId xmlns:a16="http://schemas.microsoft.com/office/drawing/2014/main" id="{300D4842-D4A3-47E0-95B8-2A027802060B}"/>
                </a:ext>
              </a:extLst>
            </p:cNvPr>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8" name="Freeform 18">
              <a:extLst>
                <a:ext uri="{FF2B5EF4-FFF2-40B4-BE49-F238E27FC236}">
                  <a16:creationId xmlns:a16="http://schemas.microsoft.com/office/drawing/2014/main" id="{118B5BDC-70CB-4492-B095-2038C6A95EE8}"/>
                </a:ext>
              </a:extLst>
            </p:cNvPr>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9" name="Freeform 19">
              <a:extLst>
                <a:ext uri="{FF2B5EF4-FFF2-40B4-BE49-F238E27FC236}">
                  <a16:creationId xmlns:a16="http://schemas.microsoft.com/office/drawing/2014/main" id="{4303A21B-2D7D-4461-9617-7CF8DA40C5E5}"/>
                </a:ext>
              </a:extLst>
            </p:cNvPr>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10" name="Freeform 20">
              <a:extLst>
                <a:ext uri="{FF2B5EF4-FFF2-40B4-BE49-F238E27FC236}">
                  <a16:creationId xmlns:a16="http://schemas.microsoft.com/office/drawing/2014/main" id="{4D2A6DA8-4591-4540-80A1-2FDAFFA9A597}"/>
                </a:ext>
              </a:extLst>
            </p:cNvPr>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grpSp>
      <p:grpSp>
        <p:nvGrpSpPr>
          <p:cNvPr id="3" name="Group 21">
            <a:extLst>
              <a:ext uri="{FF2B5EF4-FFF2-40B4-BE49-F238E27FC236}">
                <a16:creationId xmlns:a16="http://schemas.microsoft.com/office/drawing/2014/main" id="{1AA01372-C243-4CAA-9461-3FF8808B2A5F}"/>
              </a:ext>
            </a:extLst>
          </p:cNvPr>
          <p:cNvGrpSpPr>
            <a:grpSpLocks/>
          </p:cNvGrpSpPr>
          <p:nvPr/>
        </p:nvGrpSpPr>
        <p:grpSpPr bwMode="auto">
          <a:xfrm>
            <a:off x="1961233" y="3046885"/>
            <a:ext cx="798909" cy="665559"/>
            <a:chOff x="493" y="1555"/>
            <a:chExt cx="525" cy="480"/>
          </a:xfrm>
        </p:grpSpPr>
        <p:sp>
          <p:nvSpPr>
            <p:cNvPr id="20503" name="Freeform 22">
              <a:extLst>
                <a:ext uri="{FF2B5EF4-FFF2-40B4-BE49-F238E27FC236}">
                  <a16:creationId xmlns:a16="http://schemas.microsoft.com/office/drawing/2014/main" id="{A10D4E01-3954-4D3C-B737-618D8B39246B}"/>
                </a:ext>
              </a:extLst>
            </p:cNvPr>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4" name="Freeform 23">
              <a:extLst>
                <a:ext uri="{FF2B5EF4-FFF2-40B4-BE49-F238E27FC236}">
                  <a16:creationId xmlns:a16="http://schemas.microsoft.com/office/drawing/2014/main" id="{8A9BF2F5-A18D-4D60-BC83-F830FE29D83E}"/>
                </a:ext>
              </a:extLst>
            </p:cNvPr>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5" name="Freeform 24">
              <a:extLst>
                <a:ext uri="{FF2B5EF4-FFF2-40B4-BE49-F238E27FC236}">
                  <a16:creationId xmlns:a16="http://schemas.microsoft.com/office/drawing/2014/main" id="{1BC677EB-2751-4179-A712-5DC859AD4D9D}"/>
                </a:ext>
              </a:extLst>
            </p:cNvPr>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6" name="Freeform 25">
              <a:extLst>
                <a:ext uri="{FF2B5EF4-FFF2-40B4-BE49-F238E27FC236}">
                  <a16:creationId xmlns:a16="http://schemas.microsoft.com/office/drawing/2014/main" id="{C3711C91-3E70-48DB-ABB7-99ADC6C703DC}"/>
                </a:ext>
              </a:extLst>
            </p:cNvPr>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grpSp>
      <p:grpSp>
        <p:nvGrpSpPr>
          <p:cNvPr id="4" name="Group 26">
            <a:extLst>
              <a:ext uri="{FF2B5EF4-FFF2-40B4-BE49-F238E27FC236}">
                <a16:creationId xmlns:a16="http://schemas.microsoft.com/office/drawing/2014/main" id="{2444E6F8-CC9C-45FB-89A0-2FA7F45AF0ED}"/>
              </a:ext>
            </a:extLst>
          </p:cNvPr>
          <p:cNvGrpSpPr>
            <a:grpSpLocks/>
          </p:cNvGrpSpPr>
          <p:nvPr/>
        </p:nvGrpSpPr>
        <p:grpSpPr bwMode="auto">
          <a:xfrm>
            <a:off x="3007507" y="1260944"/>
            <a:ext cx="798910" cy="665560"/>
            <a:chOff x="493" y="1555"/>
            <a:chExt cx="525" cy="480"/>
          </a:xfrm>
        </p:grpSpPr>
        <p:sp>
          <p:nvSpPr>
            <p:cNvPr id="20499" name="Freeform 27">
              <a:extLst>
                <a:ext uri="{FF2B5EF4-FFF2-40B4-BE49-F238E27FC236}">
                  <a16:creationId xmlns:a16="http://schemas.microsoft.com/office/drawing/2014/main" id="{AC08314A-CF2B-4709-812E-E99AA2B05FCC}"/>
                </a:ext>
              </a:extLst>
            </p:cNvPr>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0" name="Freeform 28">
              <a:extLst>
                <a:ext uri="{FF2B5EF4-FFF2-40B4-BE49-F238E27FC236}">
                  <a16:creationId xmlns:a16="http://schemas.microsoft.com/office/drawing/2014/main" id="{A54262BE-F1ED-4BED-81F4-3B9F6B2949E7}"/>
                </a:ext>
              </a:extLst>
            </p:cNvPr>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1" name="Freeform 29">
              <a:extLst>
                <a:ext uri="{FF2B5EF4-FFF2-40B4-BE49-F238E27FC236}">
                  <a16:creationId xmlns:a16="http://schemas.microsoft.com/office/drawing/2014/main" id="{865A7A89-2279-424C-AE19-7A18E5675BF8}"/>
                </a:ext>
              </a:extLst>
            </p:cNvPr>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20502" name="Freeform 30">
              <a:extLst>
                <a:ext uri="{FF2B5EF4-FFF2-40B4-BE49-F238E27FC236}">
                  <a16:creationId xmlns:a16="http://schemas.microsoft.com/office/drawing/2014/main" id="{D199C413-9493-4A19-9C8C-FF6921D00ACE}"/>
                </a:ext>
              </a:extLst>
            </p:cNvPr>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grpSp>
      <p:grpSp>
        <p:nvGrpSpPr>
          <p:cNvPr id="31" name="Group 26">
            <a:extLst>
              <a:ext uri="{FF2B5EF4-FFF2-40B4-BE49-F238E27FC236}">
                <a16:creationId xmlns:a16="http://schemas.microsoft.com/office/drawing/2014/main" id="{2444E6F8-CC9C-45FB-89A0-2FA7F45AF0ED}"/>
              </a:ext>
            </a:extLst>
          </p:cNvPr>
          <p:cNvGrpSpPr>
            <a:grpSpLocks/>
          </p:cNvGrpSpPr>
          <p:nvPr/>
        </p:nvGrpSpPr>
        <p:grpSpPr bwMode="auto">
          <a:xfrm>
            <a:off x="6395863" y="2000326"/>
            <a:ext cx="798910" cy="665560"/>
            <a:chOff x="493" y="1555"/>
            <a:chExt cx="525" cy="480"/>
          </a:xfrm>
        </p:grpSpPr>
        <p:sp>
          <p:nvSpPr>
            <p:cNvPr id="32" name="Freeform 27">
              <a:extLst>
                <a:ext uri="{FF2B5EF4-FFF2-40B4-BE49-F238E27FC236}">
                  <a16:creationId xmlns:a16="http://schemas.microsoft.com/office/drawing/2014/main" id="{AC08314A-CF2B-4709-812E-E99AA2B05FCC}"/>
                </a:ext>
              </a:extLst>
            </p:cNvPr>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33" name="Freeform 28">
              <a:extLst>
                <a:ext uri="{FF2B5EF4-FFF2-40B4-BE49-F238E27FC236}">
                  <a16:creationId xmlns:a16="http://schemas.microsoft.com/office/drawing/2014/main" id="{A54262BE-F1ED-4BED-81F4-3B9F6B2949E7}"/>
                </a:ext>
              </a:extLst>
            </p:cNvPr>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34" name="Freeform 29">
              <a:extLst>
                <a:ext uri="{FF2B5EF4-FFF2-40B4-BE49-F238E27FC236}">
                  <a16:creationId xmlns:a16="http://schemas.microsoft.com/office/drawing/2014/main" id="{865A7A89-2279-424C-AE19-7A18E5675BF8}"/>
                </a:ext>
              </a:extLst>
            </p:cNvPr>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2"/>
                </a:gs>
              </a:gsLst>
              <a:path path="rect">
                <a:fillToRect l="50000" t="50000" r="50000" b="50000"/>
              </a:path>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sp>
          <p:nvSpPr>
            <p:cNvPr id="35" name="Freeform 30">
              <a:extLst>
                <a:ext uri="{FF2B5EF4-FFF2-40B4-BE49-F238E27FC236}">
                  <a16:creationId xmlns:a16="http://schemas.microsoft.com/office/drawing/2014/main" id="{D199C413-9493-4A19-9C8C-FF6921D00ACE}"/>
                </a:ext>
              </a:extLst>
            </p:cNvPr>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pPr eaLnBrk="1" fontAlgn="auto" hangingPunct="1">
                <a:spcBef>
                  <a:spcPts val="0"/>
                </a:spcBef>
                <a:spcAft>
                  <a:spcPts val="0"/>
                </a:spcAft>
              </a:pPr>
              <a:endParaRPr lang="ar-AE">
                <a:solidFill>
                  <a:prstClr val="black"/>
                </a:solidFill>
                <a:latin typeface="Calibri" panose="020F0502020204030204"/>
              </a:endParaRPr>
            </a:p>
          </p:txBody>
        </p:sp>
      </p:grpSp>
    </p:spTree>
    <p:extLst>
      <p:ext uri="{BB962C8B-B14F-4D97-AF65-F5344CB8AC3E}">
        <p14:creationId xmlns:p14="http://schemas.microsoft.com/office/powerpoint/2010/main" val="3050630223"/>
      </p:ext>
    </p:extLst>
  </p:cSld>
  <p:clrMapOvr>
    <a:masterClrMapping/>
  </p:clrMapOvr>
  <p:transition spd="slow" advClick="0" advTm="1000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261122"/>
                                        </p:tgtEl>
                                        <p:attrNameLst>
                                          <p:attrName>style.visibility</p:attrName>
                                        </p:attrNameLst>
                                      </p:cBhvr>
                                      <p:to>
                                        <p:strVal val="visible"/>
                                      </p:to>
                                    </p:set>
                                    <p:animEffect transition="in" filter="strips(downLeft)">
                                      <p:cBhvr>
                                        <p:cTn id="7" dur="1000"/>
                                        <p:tgtEl>
                                          <p:spTgt spid="261122"/>
                                        </p:tgtEl>
                                      </p:cBhvr>
                                    </p:animEffect>
                                  </p:childTnLst>
                                </p:cTn>
                              </p:par>
                              <p:par>
                                <p:cTn id="8" presetID="0" presetClass="path" presetSubtype="0" accel="50000" decel="50000" fill="remove" nodeType="withEffect">
                                  <p:stCondLst>
                                    <p:cond delay="0"/>
                                  </p:stCondLst>
                                  <p:iterate type="lt">
                                    <p:tmPct val="0"/>
                                  </p:iterate>
                                  <p:childTnLst>
                                    <p:animMotion origin="layout" path="M 0.1599 -0.07615 C 0.15538 -0.03449 0.15087 0.00718 0.12101 0.04236 C 0.09115 0.07755 0.03281 0.11991 -0.01927 0.13496 C -0.07135 0.15 -0.15625 0.12107 -0.19149 0.13311 C -0.22674 0.14514 -0.22292 0.17176 -0.23038 0.20718 C -0.23785 0.24236 -0.23472 0.31459 -0.23594 0.34422 C -0.23715 0.37385 -0.23715 0.37963 -0.23733 0.38496 " pathEditMode="relative" ptsTypes="aaaaaaA">
                                      <p:cBhvr>
                                        <p:cTn id="9" dur="1000" fill="hold"/>
                                        <p:tgtEl>
                                          <p:spTgt spid="4"/>
                                        </p:tgtEl>
                                        <p:attrNameLst>
                                          <p:attrName>ppt_x</p:attrName>
                                          <p:attrName>ppt_y</p:attrName>
                                        </p:attrNameLst>
                                      </p:cBhvr>
                                    </p:animMotion>
                                  </p:childTnLst>
                                </p:cTn>
                              </p:par>
                            </p:childTnLst>
                          </p:cTn>
                        </p:par>
                        <p:par>
                          <p:cTn id="10" fill="hold" nodeType="afterGroup">
                            <p:stCondLst>
                              <p:cond delay="1000"/>
                            </p:stCondLst>
                            <p:childTnLst>
                              <p:par>
                                <p:cTn id="11" presetID="18" presetClass="entr" presetSubtype="12" fill="hold" nodeType="afterEffect">
                                  <p:stCondLst>
                                    <p:cond delay="0"/>
                                  </p:stCondLst>
                                  <p:childTnLst>
                                    <p:set>
                                      <p:cBhvr>
                                        <p:cTn id="12" dur="1" fill="hold">
                                          <p:stCondLst>
                                            <p:cond delay="0"/>
                                          </p:stCondLst>
                                        </p:cTn>
                                        <p:tgtEl>
                                          <p:spTgt spid="261123"/>
                                        </p:tgtEl>
                                        <p:attrNameLst>
                                          <p:attrName>style.visibility</p:attrName>
                                        </p:attrNameLst>
                                      </p:cBhvr>
                                      <p:to>
                                        <p:strVal val="visible"/>
                                      </p:to>
                                    </p:set>
                                    <p:animEffect transition="in" filter="strips(downLeft)">
                                      <p:cBhvr>
                                        <p:cTn id="13" dur="500"/>
                                        <p:tgtEl>
                                          <p:spTgt spid="261123"/>
                                        </p:tgtEl>
                                      </p:cBhvr>
                                    </p:animEffect>
                                  </p:childTnLst>
                                </p:cTn>
                              </p:par>
                              <p:par>
                                <p:cTn id="14" presetID="42" presetClass="path" presetSubtype="0" accel="50000" decel="50000" fill="remove" nodeType="withEffect">
                                  <p:stCondLst>
                                    <p:cond delay="0"/>
                                  </p:stCondLst>
                                  <p:iterate type="lt">
                                    <p:tmPct val="0"/>
                                  </p:iterate>
                                  <p:childTnLst>
                                    <p:animMotion origin="layout" path="M 0.08455 0.11922 L 0.08455 0.15857 " pathEditMode="relative" rAng="0" ptsTypes="AA">
                                      <p:cBhvr>
                                        <p:cTn id="15" dur="500" fill="hold"/>
                                        <p:tgtEl>
                                          <p:spTgt spid="4"/>
                                        </p:tgtEl>
                                        <p:attrNameLst>
                                          <p:attrName>ppt_x</p:attrName>
                                          <p:attrName>ppt_y</p:attrName>
                                        </p:attrNameLst>
                                      </p:cBhvr>
                                      <p:rCtr x="0" y="20"/>
                                    </p:animMotion>
                                  </p:childTnLst>
                                </p:cTn>
                              </p:par>
                            </p:childTnLst>
                          </p:cTn>
                        </p:par>
                        <p:par>
                          <p:cTn id="16" fill="hold" nodeType="afterGroup">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61124"/>
                                        </p:tgtEl>
                                        <p:attrNameLst>
                                          <p:attrName>style.visibility</p:attrName>
                                        </p:attrNameLst>
                                      </p:cBhvr>
                                      <p:to>
                                        <p:strVal val="visible"/>
                                      </p:to>
                                    </p:set>
                                    <p:animEffect transition="in" filter="strips(downLeft)">
                                      <p:cBhvr>
                                        <p:cTn id="19" dur="1000"/>
                                        <p:tgtEl>
                                          <p:spTgt spid="261124"/>
                                        </p:tgtEl>
                                      </p:cBhvr>
                                    </p:animEffect>
                                  </p:childTnLst>
                                </p:cTn>
                              </p:par>
                              <p:par>
                                <p:cTn id="20" presetID="0" presetClass="path" presetSubtype="0" accel="50000" decel="50000" fill="remove" nodeType="withEffect">
                                  <p:stCondLst>
                                    <p:cond delay="0"/>
                                  </p:stCondLst>
                                  <p:iterate type="lt">
                                    <p:tmPct val="0"/>
                                  </p:iterate>
                                  <p:childTnLst>
                                    <p:animMotion origin="layout" path="M -0.06233 -0.14097 C -0.06406 -0.08564 -0.06563 -0.03009 -0.07205 -0.00023 C -0.07847 0.02963 -0.08177 0.02639 -0.10122 0.03866 C -0.12066 0.05093 -0.16042 0.04861 -0.18872 0.07385 C -0.21701 0.09908 -0.2408 0.16389 -0.27066 0.19051 C -0.30052 0.21713 -0.34688 0.23102 -0.36788 0.23311 C -0.38889 0.23519 -0.39167 0.21621 -0.39705 0.20348 C -0.40243 0.19074 -0.39931 0.16482 -0.39983 0.15718 " pathEditMode="fixed" ptsTypes="aaaaaaaA">
                                      <p:cBhvr>
                                        <p:cTn id="21" dur="1000" fill="hold"/>
                                        <p:tgtEl>
                                          <p:spTgt spid="4"/>
                                        </p:tgtEl>
                                        <p:attrNameLst>
                                          <p:attrName>ppt_x</p:attrName>
                                          <p:attrName>ppt_y</p:attrName>
                                        </p:attrNameLst>
                                      </p:cBhvr>
                                    </p:animMotion>
                                  </p:childTnLst>
                                </p:cTn>
                              </p:par>
                            </p:childTnLst>
                          </p:cTn>
                        </p:par>
                        <p:par>
                          <p:cTn id="22" fill="hold" nodeType="afterGroup">
                            <p:stCondLst>
                              <p:cond delay="2500"/>
                            </p:stCondLst>
                            <p:childTnLst>
                              <p:par>
                                <p:cTn id="23" presetID="18" presetClass="entr" presetSubtype="12" fill="hold" nodeType="afterEffect">
                                  <p:stCondLst>
                                    <p:cond delay="0"/>
                                  </p:stCondLst>
                                  <p:childTnLst>
                                    <p:set>
                                      <p:cBhvr>
                                        <p:cTn id="24" dur="1" fill="hold">
                                          <p:stCondLst>
                                            <p:cond delay="0"/>
                                          </p:stCondLst>
                                        </p:cTn>
                                        <p:tgtEl>
                                          <p:spTgt spid="261126"/>
                                        </p:tgtEl>
                                        <p:attrNameLst>
                                          <p:attrName>style.visibility</p:attrName>
                                        </p:attrNameLst>
                                      </p:cBhvr>
                                      <p:to>
                                        <p:strVal val="visible"/>
                                      </p:to>
                                    </p:set>
                                    <p:animEffect transition="in" filter="strips(downLeft)">
                                      <p:cBhvr>
                                        <p:cTn id="25" dur="500"/>
                                        <p:tgtEl>
                                          <p:spTgt spid="261126"/>
                                        </p:tgtEl>
                                      </p:cBhvr>
                                    </p:animEffect>
                                  </p:childTnLst>
                                </p:cTn>
                              </p:par>
                              <p:par>
                                <p:cTn id="26" presetID="0" presetClass="path" presetSubtype="0" accel="50000" decel="50000" fill="remove" nodeType="withEffect">
                                  <p:stCondLst>
                                    <p:cond delay="0"/>
                                  </p:stCondLst>
                                  <p:iterate type="lt">
                                    <p:tmPct val="0"/>
                                  </p:iterate>
                                  <p:childTnLst>
                                    <p:animMotion origin="layout" path="M -0.11927 -0.05949 C -0.12622 -0.05301 -0.13299 -0.04652 -0.13455 -0.04467 " pathEditMode="relative" ptsTypes="aA">
                                      <p:cBhvr>
                                        <p:cTn id="27" dur="500" fill="hold"/>
                                        <p:tgtEl>
                                          <p:spTgt spid="4"/>
                                        </p:tgtEl>
                                        <p:attrNameLst>
                                          <p:attrName>ppt_x</p:attrName>
                                          <p:attrName>ppt_y</p:attrName>
                                        </p:attrNameLst>
                                      </p:cBhvr>
                                    </p:animMotion>
                                  </p:childTnLst>
                                </p:cTn>
                              </p:par>
                            </p:childTnLst>
                          </p:cTn>
                        </p:par>
                        <p:par>
                          <p:cTn id="28" fill="hold" nodeType="afterGroup">
                            <p:stCondLst>
                              <p:cond delay="3000"/>
                            </p:stCondLst>
                            <p:childTnLst>
                              <p:par>
                                <p:cTn id="29" presetID="18" presetClass="entr" presetSubtype="12" fill="hold" nodeType="afterEffect">
                                  <p:stCondLst>
                                    <p:cond delay="0"/>
                                  </p:stCondLst>
                                  <p:childTnLst>
                                    <p:set>
                                      <p:cBhvr>
                                        <p:cTn id="30" dur="1" fill="hold">
                                          <p:stCondLst>
                                            <p:cond delay="0"/>
                                          </p:stCondLst>
                                        </p:cTn>
                                        <p:tgtEl>
                                          <p:spTgt spid="261125"/>
                                        </p:tgtEl>
                                        <p:attrNameLst>
                                          <p:attrName>style.visibility</p:attrName>
                                        </p:attrNameLst>
                                      </p:cBhvr>
                                      <p:to>
                                        <p:strVal val="visible"/>
                                      </p:to>
                                    </p:set>
                                    <p:animEffect transition="in" filter="strips(downLeft)">
                                      <p:cBhvr>
                                        <p:cTn id="31" dur="500"/>
                                        <p:tgtEl>
                                          <p:spTgt spid="261125"/>
                                        </p:tgtEl>
                                      </p:cBhvr>
                                    </p:animEffect>
                                  </p:childTnLst>
                                </p:cTn>
                              </p:par>
                              <p:par>
                                <p:cTn id="32" presetID="42" presetClass="path" presetSubtype="0" accel="50000" decel="50000" fill="remove" nodeType="withEffect">
                                  <p:stCondLst>
                                    <p:cond delay="0"/>
                                  </p:stCondLst>
                                  <p:iterate type="lt">
                                    <p:tmPct val="0"/>
                                  </p:iterate>
                                  <p:childTnLst>
                                    <p:animMotion origin="layout" path="M -0.12708 -0.10416 L -0.12708 -0.07777 " pathEditMode="relative" rAng="0" ptsTypes="AA">
                                      <p:cBhvr>
                                        <p:cTn id="33" dur="500" fill="hold"/>
                                        <p:tgtEl>
                                          <p:spTgt spid="4"/>
                                        </p:tgtEl>
                                        <p:attrNameLst>
                                          <p:attrName>ppt_x</p:attrName>
                                          <p:attrName>ppt_y</p:attrName>
                                        </p:attrNameLst>
                                      </p:cBhvr>
                                      <p:rCtr x="0" y="13"/>
                                    </p:animMotion>
                                  </p:childTnLst>
                                </p:cTn>
                              </p:par>
                            </p:childTnLst>
                          </p:cTn>
                        </p:par>
                        <p:par>
                          <p:cTn id="34" fill="hold" nodeType="afterGroup">
                            <p:stCondLst>
                              <p:cond delay="3500"/>
                            </p:stCondLst>
                            <p:childTnLst>
                              <p:par>
                                <p:cTn id="35" presetID="18" presetClass="entr" presetSubtype="12" fill="hold" nodeType="afterEffect">
                                  <p:stCondLst>
                                    <p:cond delay="0"/>
                                  </p:stCondLst>
                                  <p:childTnLst>
                                    <p:set>
                                      <p:cBhvr>
                                        <p:cTn id="36" dur="1" fill="hold">
                                          <p:stCondLst>
                                            <p:cond delay="0"/>
                                          </p:stCondLst>
                                        </p:cTn>
                                        <p:tgtEl>
                                          <p:spTgt spid="261127"/>
                                        </p:tgtEl>
                                        <p:attrNameLst>
                                          <p:attrName>style.visibility</p:attrName>
                                        </p:attrNameLst>
                                      </p:cBhvr>
                                      <p:to>
                                        <p:strVal val="visible"/>
                                      </p:to>
                                    </p:set>
                                    <p:animEffect transition="in" filter="strips(downLeft)">
                                      <p:cBhvr>
                                        <p:cTn id="37" dur="1000"/>
                                        <p:tgtEl>
                                          <p:spTgt spid="261127"/>
                                        </p:tgtEl>
                                      </p:cBhvr>
                                    </p:animEffect>
                                  </p:childTnLst>
                                </p:cTn>
                              </p:par>
                              <p:par>
                                <p:cTn id="38" presetID="0" presetClass="path" presetSubtype="0" accel="50000" decel="50000" fill="remove" nodeType="withEffect">
                                  <p:stCondLst>
                                    <p:cond delay="0"/>
                                  </p:stCondLst>
                                  <p:iterate type="lt">
                                    <p:tmPct val="0"/>
                                  </p:iterate>
                                  <p:childTnLst>
                                    <p:animMotion origin="layout" path="M -0.15399 -0.15578 C -0.15573 -0.11736 -0.15729 -0.0787 -0.16094 -0.05393 C -0.16458 -0.02916 -0.1651 -0.02129 -0.17622 -0.00764 C -0.18733 0.00602 -0.21424 0.01389 -0.2276 0.02755 C -0.24097 0.04121 -0.24722 0.05926 -0.25677 0.07385 C -0.26632 0.0882 -0.2776 0.10764 -0.28455 0.11459 C -0.29149 0.1213 -0.29497 0.11783 -0.29844 0.11459 " pathEditMode="relative" ptsTypes="aaaaaaA">
                                      <p:cBhvr>
                                        <p:cTn id="39" dur="1000" fill="hold"/>
                                        <p:tgtEl>
                                          <p:spTgt spid="4"/>
                                        </p:tgtEl>
                                        <p:attrNameLst>
                                          <p:attrName>ppt_x</p:attrName>
                                          <p:attrName>ppt_y</p:attrName>
                                        </p:attrNameLst>
                                      </p:cBhvr>
                                    </p:animMotion>
                                  </p:childTnLst>
                                </p:cTn>
                              </p:par>
                            </p:childTnLst>
                          </p:cTn>
                        </p:par>
                        <p:par>
                          <p:cTn id="40" fill="hold" nodeType="afterGroup">
                            <p:stCondLst>
                              <p:cond delay="4500"/>
                            </p:stCondLst>
                            <p:childTnLst>
                              <p:par>
                                <p:cTn id="41" presetID="18" presetClass="entr" presetSubtype="12" fill="hold" nodeType="afterEffect">
                                  <p:stCondLst>
                                    <p:cond delay="0"/>
                                  </p:stCondLst>
                                  <p:childTnLst>
                                    <p:set>
                                      <p:cBhvr>
                                        <p:cTn id="42" dur="1" fill="hold">
                                          <p:stCondLst>
                                            <p:cond delay="0"/>
                                          </p:stCondLst>
                                        </p:cTn>
                                        <p:tgtEl>
                                          <p:spTgt spid="261133"/>
                                        </p:tgtEl>
                                        <p:attrNameLst>
                                          <p:attrName>style.visibility</p:attrName>
                                        </p:attrNameLst>
                                      </p:cBhvr>
                                      <p:to>
                                        <p:strVal val="visible"/>
                                      </p:to>
                                    </p:set>
                                    <p:animEffect transition="in" filter="strips(downLeft)">
                                      <p:cBhvr>
                                        <p:cTn id="43" dur="500"/>
                                        <p:tgtEl>
                                          <p:spTgt spid="261133"/>
                                        </p:tgtEl>
                                      </p:cBhvr>
                                    </p:animEffect>
                                  </p:childTnLst>
                                </p:cTn>
                              </p:par>
                              <p:par>
                                <p:cTn id="44" presetID="35" presetClass="path" presetSubtype="0" accel="50000" decel="50000" fill="remove" nodeType="withEffect">
                                  <p:stCondLst>
                                    <p:cond delay="0"/>
                                  </p:stCondLst>
                                  <p:iterate type="lt">
                                    <p:tmPct val="0"/>
                                  </p:iterate>
                                  <p:childTnLst>
                                    <p:animMotion origin="layout" path="M -0.21649 -0.07777 L -0.23542 -0.07662 " pathEditMode="relative" rAng="0" ptsTypes="AA">
                                      <p:cBhvr>
                                        <p:cTn id="45" dur="500" fill="hold"/>
                                        <p:tgtEl>
                                          <p:spTgt spid="4"/>
                                        </p:tgtEl>
                                        <p:attrNameLst>
                                          <p:attrName>ppt_x</p:attrName>
                                          <p:attrName>ppt_y</p:attrName>
                                        </p:attrNameLst>
                                      </p:cBhvr>
                                      <p:rCtr x="-10" y="0"/>
                                    </p:animMotion>
                                  </p:childTnLst>
                                </p:cTn>
                              </p:par>
                            </p:childTnLst>
                          </p:cTn>
                        </p:par>
                        <p:par>
                          <p:cTn id="46" fill="hold" nodeType="afterGroup">
                            <p:stCondLst>
                              <p:cond delay="5000"/>
                            </p:stCondLst>
                            <p:childTnLst>
                              <p:par>
                                <p:cTn id="47" presetID="18" presetClass="entr" presetSubtype="12" fill="hold" nodeType="afterEffect">
                                  <p:stCondLst>
                                    <p:cond delay="0"/>
                                  </p:stCondLst>
                                  <p:childTnLst>
                                    <p:set>
                                      <p:cBhvr>
                                        <p:cTn id="48" dur="1" fill="hold">
                                          <p:stCondLst>
                                            <p:cond delay="0"/>
                                          </p:stCondLst>
                                        </p:cTn>
                                        <p:tgtEl>
                                          <p:spTgt spid="261128"/>
                                        </p:tgtEl>
                                        <p:attrNameLst>
                                          <p:attrName>style.visibility</p:attrName>
                                        </p:attrNameLst>
                                      </p:cBhvr>
                                      <p:to>
                                        <p:strVal val="visible"/>
                                      </p:to>
                                    </p:set>
                                    <p:animEffect transition="in" filter="strips(downLeft)">
                                      <p:cBhvr>
                                        <p:cTn id="49" dur="1000"/>
                                        <p:tgtEl>
                                          <p:spTgt spid="261128"/>
                                        </p:tgtEl>
                                      </p:cBhvr>
                                    </p:animEffect>
                                  </p:childTnLst>
                                </p:cTn>
                              </p:par>
                              <p:par>
                                <p:cTn id="50" presetID="0" presetClass="path" presetSubtype="0" accel="50000" decel="50000" fill="remove" nodeType="withEffect">
                                  <p:stCondLst>
                                    <p:cond delay="0"/>
                                  </p:stCondLst>
                                  <p:iterate type="lt">
                                    <p:tmPct val="0"/>
                                  </p:iterate>
                                  <p:childTnLst>
                                    <p:animMotion origin="layout" path="M -0.29358 -0.01319 C -0.28628 -0.02477 -0.27899 -0.03611 -0.26927 -0.03912 C -0.25955 -0.04213 -0.23333 -0.03935 -0.23524 -0.03171 C -0.23715 -0.02407 -0.27118 -0.00648 -0.28108 0.00625 C -0.29097 0.01898 -0.29306 0.03658 -0.29497 0.04422 C -0.29688 0.05186 -0.29375 0.05047 -0.29219 0.05162 C -0.29063 0.05278 -0.26858 0.04005 -0.28524 0.05162 C -0.30191 0.0632 -0.35295 0.08959 -0.39219 0.12107 C -0.43142 0.15255 -0.49028 0.19769 -0.52066 0.24051 C -0.55104 0.28334 -0.56684 0.33172 -0.57413 0.37848 C -0.58142 0.42523 -0.57865 0.4801 -0.56441 0.52107 C -0.55017 0.56204 -0.50104 0.60718 -0.48872 0.62477 " pathEditMode="relative" ptsTypes="aaaaaaaaaaaA">
                                      <p:cBhvr>
                                        <p:cTn id="51" dur="1000" fill="hold"/>
                                        <p:tgtEl>
                                          <p:spTgt spid="4"/>
                                        </p:tgtEl>
                                        <p:attrNameLst>
                                          <p:attrName>ppt_x</p:attrName>
                                          <p:attrName>ppt_y</p:attrName>
                                        </p:attrNameLst>
                                      </p:cBhvr>
                                    </p:animMotion>
                                  </p:childTnLst>
                                </p:cTn>
                              </p:par>
                            </p:childTnLst>
                          </p:cTn>
                        </p:par>
                        <p:par>
                          <p:cTn id="52" fill="hold" nodeType="afterGroup">
                            <p:stCondLst>
                              <p:cond delay="6000"/>
                            </p:stCondLst>
                            <p:childTnLst>
                              <p:par>
                                <p:cTn id="53" presetID="18" presetClass="entr" presetSubtype="12" fill="hold" nodeType="afterEffect">
                                  <p:stCondLst>
                                    <p:cond delay="0"/>
                                  </p:stCondLst>
                                  <p:childTnLst>
                                    <p:set>
                                      <p:cBhvr>
                                        <p:cTn id="54" dur="1" fill="hold">
                                          <p:stCondLst>
                                            <p:cond delay="0"/>
                                          </p:stCondLst>
                                        </p:cTn>
                                        <p:tgtEl>
                                          <p:spTgt spid="261129"/>
                                        </p:tgtEl>
                                        <p:attrNameLst>
                                          <p:attrName>style.visibility</p:attrName>
                                        </p:attrNameLst>
                                      </p:cBhvr>
                                      <p:to>
                                        <p:strVal val="visible"/>
                                      </p:to>
                                    </p:set>
                                    <p:animEffect transition="in" filter="strips(downLeft)">
                                      <p:cBhvr>
                                        <p:cTn id="55" dur="500"/>
                                        <p:tgtEl>
                                          <p:spTgt spid="261129"/>
                                        </p:tgtEl>
                                      </p:cBhvr>
                                    </p:animEffect>
                                  </p:childTnLst>
                                </p:cTn>
                              </p:par>
                              <p:par>
                                <p:cTn id="56" presetID="0" presetClass="path" presetSubtype="0" accel="50000" decel="50000" fill="remove" nodeType="withEffect">
                                  <p:stCondLst>
                                    <p:cond delay="0"/>
                                  </p:stCondLst>
                                  <p:iterate type="lt">
                                    <p:tmPct val="0"/>
                                  </p:iterate>
                                  <p:childTnLst>
                                    <p:animMotion origin="layout" path="M -0.3276 0.04051 C -0.33663 0.03773 -0.34531 0.03473 -0.34861 0.0338 " pathEditMode="relative" rAng="0" ptsTypes="aA">
                                      <p:cBhvr>
                                        <p:cTn id="57" dur="500" fill="hold"/>
                                        <p:tgtEl>
                                          <p:spTgt spid="4"/>
                                        </p:tgtEl>
                                        <p:attrNameLst>
                                          <p:attrName>ppt_x</p:attrName>
                                          <p:attrName>ppt_y</p:attrName>
                                        </p:attrNameLst>
                                      </p:cBhvr>
                                      <p:rCtr x="-11" y="-3"/>
                                    </p:animMotion>
                                  </p:childTnLst>
                                </p:cTn>
                              </p:par>
                            </p:childTnLst>
                          </p:cTn>
                        </p:par>
                        <p:par>
                          <p:cTn id="58" fill="hold" nodeType="afterGroup">
                            <p:stCondLst>
                              <p:cond delay="6500"/>
                            </p:stCondLst>
                            <p:childTnLst>
                              <p:par>
                                <p:cTn id="59" presetID="18" presetClass="entr" presetSubtype="12" fill="hold" nodeType="afterEffect">
                                  <p:stCondLst>
                                    <p:cond delay="0"/>
                                  </p:stCondLst>
                                  <p:childTnLst>
                                    <p:set>
                                      <p:cBhvr>
                                        <p:cTn id="60" dur="1" fill="hold">
                                          <p:stCondLst>
                                            <p:cond delay="0"/>
                                          </p:stCondLst>
                                        </p:cTn>
                                        <p:tgtEl>
                                          <p:spTgt spid="261132"/>
                                        </p:tgtEl>
                                        <p:attrNameLst>
                                          <p:attrName>style.visibility</p:attrName>
                                        </p:attrNameLst>
                                      </p:cBhvr>
                                      <p:to>
                                        <p:strVal val="visible"/>
                                      </p:to>
                                    </p:set>
                                    <p:animEffect transition="in" filter="strips(downLeft)">
                                      <p:cBhvr>
                                        <p:cTn id="61" dur="1000"/>
                                        <p:tgtEl>
                                          <p:spTgt spid="261132"/>
                                        </p:tgtEl>
                                      </p:cBhvr>
                                    </p:animEffect>
                                  </p:childTnLst>
                                </p:cTn>
                              </p:par>
                              <p:par>
                                <p:cTn id="62" presetID="0" presetClass="path" presetSubtype="0" accel="50000" decel="50000" fill="remove" nodeType="withEffect">
                                  <p:stCondLst>
                                    <p:cond delay="0"/>
                                  </p:stCondLst>
                                  <p:iterate type="lt">
                                    <p:tmPct val="0"/>
                                  </p:iterate>
                                  <p:childTnLst>
                                    <p:animMotion origin="layout" path="M -0.30816 -0.18541 C -0.31111 -0.16412 -0.31441 -0.08796 -0.32622 -0.05625 C -0.33802 -0.02453 -0.36563 -0.01319 -0.37899 0.00486 C -0.39236 0.02292 -0.39896 0.04352 -0.40608 0.05209 C -0.41319 0.06065 -0.4184 0.05533 -0.4217 0.05625 " pathEditMode="relative" rAng="0" ptsTypes="aaaaa">
                                      <p:cBhvr>
                                        <p:cTn id="63" dur="1000" fill="hold"/>
                                        <p:tgtEl>
                                          <p:spTgt spid="4"/>
                                        </p:tgtEl>
                                        <p:attrNameLst>
                                          <p:attrName>ppt_x</p:attrName>
                                          <p:attrName>ppt_y</p:attrName>
                                        </p:attrNameLst>
                                      </p:cBhvr>
                                      <p:rCtr x="-57" y="123"/>
                                    </p:animMotion>
                                  </p:childTnLst>
                                </p:cTn>
                              </p:par>
                            </p:childTnLst>
                          </p:cTn>
                        </p:par>
                        <p:par>
                          <p:cTn id="64" fill="hold" nodeType="afterGroup">
                            <p:stCondLst>
                              <p:cond delay="7500"/>
                            </p:stCondLst>
                            <p:childTnLst>
                              <p:par>
                                <p:cTn id="65" presetID="18" presetClass="entr" presetSubtype="12" fill="hold" nodeType="afterEffect">
                                  <p:stCondLst>
                                    <p:cond delay="0"/>
                                  </p:stCondLst>
                                  <p:childTnLst>
                                    <p:set>
                                      <p:cBhvr>
                                        <p:cTn id="66" dur="1" fill="hold">
                                          <p:stCondLst>
                                            <p:cond delay="0"/>
                                          </p:stCondLst>
                                        </p:cTn>
                                        <p:tgtEl>
                                          <p:spTgt spid="261134"/>
                                        </p:tgtEl>
                                        <p:attrNameLst>
                                          <p:attrName>style.visibility</p:attrName>
                                        </p:attrNameLst>
                                      </p:cBhvr>
                                      <p:to>
                                        <p:strVal val="visible"/>
                                      </p:to>
                                    </p:set>
                                    <p:animEffect transition="in" filter="strips(downLeft)">
                                      <p:cBhvr>
                                        <p:cTn id="67" dur="500"/>
                                        <p:tgtEl>
                                          <p:spTgt spid="261134"/>
                                        </p:tgtEl>
                                      </p:cBhvr>
                                    </p:animEffect>
                                  </p:childTnLst>
                                </p:cTn>
                              </p:par>
                              <p:par>
                                <p:cTn id="68" presetID="0" presetClass="path" presetSubtype="0" accel="50000" decel="50000" fill="remove" nodeType="withEffect">
                                  <p:stCondLst>
                                    <p:cond delay="0"/>
                                  </p:stCondLst>
                                  <p:iterate type="lt">
                                    <p:tmPct val="0"/>
                                  </p:iterate>
                                  <p:childTnLst>
                                    <p:animMotion origin="layout" path="M -0.32795 -0.20069 C -0.33021 -0.19953 -0.33924 -0.1949 -0.34149 -0.19375 " pathEditMode="relative" rAng="0" ptsTypes="aa">
                                      <p:cBhvr>
                                        <p:cTn id="69" dur="500" fill="hold"/>
                                        <p:tgtEl>
                                          <p:spTgt spid="4"/>
                                        </p:tgtEl>
                                        <p:attrNameLst>
                                          <p:attrName>ppt_x</p:attrName>
                                          <p:attrName>ppt_y</p:attrName>
                                        </p:attrNameLst>
                                      </p:cBhvr>
                                      <p:rCtr x="-7" y="3"/>
                                    </p:animMotion>
                                  </p:childTnLst>
                                </p:cTn>
                              </p:par>
                            </p:childTnLst>
                          </p:cTn>
                        </p:par>
                        <p:par>
                          <p:cTn id="70" fill="hold" nodeType="afterGroup">
                            <p:stCondLst>
                              <p:cond delay="8000"/>
                            </p:stCondLst>
                            <p:childTnLst>
                              <p:par>
                                <p:cTn id="71" presetID="18" presetClass="entr" presetSubtype="12" fill="hold" nodeType="afterEffect">
                                  <p:stCondLst>
                                    <p:cond delay="0"/>
                                  </p:stCondLst>
                                  <p:childTnLst>
                                    <p:set>
                                      <p:cBhvr>
                                        <p:cTn id="72" dur="1" fill="hold">
                                          <p:stCondLst>
                                            <p:cond delay="0"/>
                                          </p:stCondLst>
                                        </p:cTn>
                                        <p:tgtEl>
                                          <p:spTgt spid="261130"/>
                                        </p:tgtEl>
                                        <p:attrNameLst>
                                          <p:attrName>style.visibility</p:attrName>
                                        </p:attrNameLst>
                                      </p:cBhvr>
                                      <p:to>
                                        <p:strVal val="visible"/>
                                      </p:to>
                                    </p:set>
                                    <p:animEffect transition="in" filter="strips(downLeft)">
                                      <p:cBhvr>
                                        <p:cTn id="73" dur="1000"/>
                                        <p:tgtEl>
                                          <p:spTgt spid="261130"/>
                                        </p:tgtEl>
                                      </p:cBhvr>
                                    </p:animEffect>
                                  </p:childTnLst>
                                </p:cTn>
                              </p:par>
                              <p:par>
                                <p:cTn id="74" presetID="0" presetClass="path" presetSubtype="0" accel="50000" decel="50000" fill="remove" nodeType="withEffect">
                                  <p:stCondLst>
                                    <p:cond delay="0"/>
                                  </p:stCondLst>
                                  <p:iterate type="lt">
                                    <p:tmPct val="0"/>
                                  </p:iterate>
                                  <p:childTnLst>
                                    <p:animMotion origin="layout" path="M -0.2092 -0.19375 C -0.20382 -0.2037 -0.19844 -0.21365 -0.18733 -0.21319 C -0.17622 -0.21273 -0.12292 -0.21551 -0.14253 -0.19097 C -0.16215 -0.16643 -0.25122 -0.08588 -0.30503 -0.06597 C -0.35885 -0.04606 -0.4349 -0.07152 -0.46545 -0.07176 C -0.49601 -0.07199 -0.48333 -0.07662 -0.48837 -0.06736 C -0.4934 -0.0581 -0.48576 -0.02916 -0.49566 -0.01597 C -0.50556 -0.00277 -0.53542 -0.02986 -0.54774 0.01181 C -0.56007 0.05324 -0.56493 0.14375 -0.56962 0.23403 " pathEditMode="relative" ptsTypes="aaaaaaaaA">
                                      <p:cBhvr>
                                        <p:cTn id="75" dur="1000" fill="hold"/>
                                        <p:tgtEl>
                                          <p:spTgt spid="4"/>
                                        </p:tgtEl>
                                        <p:attrNameLst>
                                          <p:attrName>ppt_x</p:attrName>
                                          <p:attrName>ppt_y</p:attrName>
                                        </p:attrNameLst>
                                      </p:cBhvr>
                                    </p:animMotion>
                                  </p:childTnLst>
                                </p:cTn>
                              </p:par>
                            </p:childTnLst>
                          </p:cTn>
                        </p:par>
                        <p:par>
                          <p:cTn id="76" fill="hold" nodeType="afterGroup">
                            <p:stCondLst>
                              <p:cond delay="9000"/>
                            </p:stCondLst>
                            <p:childTnLst>
                              <p:par>
                                <p:cTn id="77" presetID="18" presetClass="entr" presetSubtype="12" fill="hold" nodeType="afterEffect">
                                  <p:stCondLst>
                                    <p:cond delay="0"/>
                                  </p:stCondLst>
                                  <p:childTnLst>
                                    <p:set>
                                      <p:cBhvr>
                                        <p:cTn id="78" dur="1" fill="hold">
                                          <p:stCondLst>
                                            <p:cond delay="0"/>
                                          </p:stCondLst>
                                        </p:cTn>
                                        <p:tgtEl>
                                          <p:spTgt spid="261131"/>
                                        </p:tgtEl>
                                        <p:attrNameLst>
                                          <p:attrName>style.visibility</p:attrName>
                                        </p:attrNameLst>
                                      </p:cBhvr>
                                      <p:to>
                                        <p:strVal val="visible"/>
                                      </p:to>
                                    </p:set>
                                    <p:animEffect transition="in" filter="strips(downLeft)">
                                      <p:cBhvr>
                                        <p:cTn id="79" dur="500"/>
                                        <p:tgtEl>
                                          <p:spTgt spid="261131"/>
                                        </p:tgtEl>
                                      </p:cBhvr>
                                    </p:animEffect>
                                  </p:childTnLst>
                                </p:cTn>
                              </p:par>
                              <p:par>
                                <p:cTn id="80" presetID="0" presetClass="path" presetSubtype="0" accel="50000" decel="50000" fill="remove" nodeType="withEffect">
                                  <p:stCondLst>
                                    <p:cond delay="0"/>
                                  </p:stCondLst>
                                  <p:iterate type="lt">
                                    <p:tmPct val="0"/>
                                  </p:iterate>
                                  <p:childTnLst>
                                    <p:animMotion origin="layout" path="M -0.42483 0.0132 C -0.44045 0.01945 -0.45608 0.02593 -0.46233 0.02848 " pathEditMode="relative" ptsTypes="aA">
                                      <p:cBhvr>
                                        <p:cTn id="81" dur="500" fill="hold"/>
                                        <p:tgtEl>
                                          <p:spTgt spid="4"/>
                                        </p:tgtEl>
                                        <p:attrNameLst>
                                          <p:attrName>ppt_x</p:attrName>
                                          <p:attrName>ppt_y</p:attrName>
                                        </p:attrNameLst>
                                      </p:cBhvr>
                                    </p:animMotion>
                                  </p:childTnLst>
                                </p:cTn>
                              </p:par>
                            </p:childTnLst>
                          </p:cTn>
                        </p:par>
                        <p:par>
                          <p:cTn id="82" fill="hold" nodeType="afterGroup">
                            <p:stCondLst>
                              <p:cond delay="9500"/>
                            </p:stCondLst>
                            <p:childTnLst>
                              <p:par>
                                <p:cTn id="83" presetID="18" presetClass="entr" presetSubtype="12" fill="hold" nodeType="afterEffect">
                                  <p:stCondLst>
                                    <p:cond delay="0"/>
                                  </p:stCondLst>
                                  <p:childTnLst>
                                    <p:set>
                                      <p:cBhvr>
                                        <p:cTn id="84" dur="1" fill="hold">
                                          <p:stCondLst>
                                            <p:cond delay="0"/>
                                          </p:stCondLst>
                                        </p:cTn>
                                        <p:tgtEl>
                                          <p:spTgt spid="261135"/>
                                        </p:tgtEl>
                                        <p:attrNameLst>
                                          <p:attrName>style.visibility</p:attrName>
                                        </p:attrNameLst>
                                      </p:cBhvr>
                                      <p:to>
                                        <p:strVal val="visible"/>
                                      </p:to>
                                    </p:set>
                                    <p:animEffect transition="in" filter="strips(downLeft)">
                                      <p:cBhvr>
                                        <p:cTn id="85" dur="500"/>
                                        <p:tgtEl>
                                          <p:spTgt spid="261135"/>
                                        </p:tgtEl>
                                      </p:cBhvr>
                                    </p:animEffect>
                                  </p:childTnLst>
                                </p:cTn>
                              </p:par>
                              <p:par>
                                <p:cTn id="86" presetID="0" presetClass="path" presetSubtype="0" accel="50000" decel="50000" fill="remove" nodeType="withEffect">
                                  <p:stCondLst>
                                    <p:cond delay="0"/>
                                  </p:stCondLst>
                                  <p:iterate type="lt">
                                    <p:tmPct val="0"/>
                                  </p:iterate>
                                  <p:childTnLst>
                                    <p:animMotion origin="layout" path="M -0.44705 0.06459 C -0.44705 0.08264 -0.44688 0.10093 -0.44705 0.10903 " pathEditMode="relative" rAng="0" ptsTypes="aA">
                                      <p:cBhvr>
                                        <p:cTn id="87" dur="500" fill="hold"/>
                                        <p:tgtEl>
                                          <p:spTgt spid="4"/>
                                        </p:tgtEl>
                                        <p:attrNameLst>
                                          <p:attrName>ppt_x</p:attrName>
                                          <p:attrName>ppt_y</p:attrName>
                                        </p:attrNameLst>
                                      </p:cBhvr>
                                      <p:rCtr x="0" y="22"/>
                                    </p:animMotion>
                                  </p:childTnLst>
                                </p:cTn>
                              </p:par>
                            </p:childTnLst>
                          </p:cTn>
                        </p:par>
                        <p:par>
                          <p:cTn id="88" fill="hold" nodeType="afterGroup">
                            <p:stCondLst>
                              <p:cond delay="10000"/>
                            </p:stCondLst>
                            <p:childTnLst>
                              <p:par>
                                <p:cTn id="89" presetID="31" presetClass="entr" presetSubtype="0" fill="remove" nodeType="afterEffect">
                                  <p:stCondLst>
                                    <p:cond delay="0"/>
                                  </p:stCondLst>
                                  <p:iterate type="lt">
                                    <p:tmPct val="5000"/>
                                  </p:iterate>
                                  <p:childTnLst>
                                    <p:set>
                                      <p:cBhvr>
                                        <p:cTn id="90" dur="1" fill="hold">
                                          <p:stCondLst>
                                            <p:cond delay="0"/>
                                          </p:stCondLst>
                                        </p:cTn>
                                        <p:tgtEl>
                                          <p:spTgt spid="4"/>
                                        </p:tgtEl>
                                        <p:attrNameLst>
                                          <p:attrName>style.visibility</p:attrName>
                                        </p:attrNameLst>
                                      </p:cBhvr>
                                      <p:to>
                                        <p:strVal val="visible"/>
                                      </p:to>
                                    </p:set>
                                    <p:anim calcmode="lin" valueType="num">
                                      <p:cBhvr>
                                        <p:cTn id="91" dur="1000" fill="hold"/>
                                        <p:tgtEl>
                                          <p:spTgt spid="4"/>
                                        </p:tgtEl>
                                        <p:attrNameLst>
                                          <p:attrName>ppt_w</p:attrName>
                                        </p:attrNameLst>
                                      </p:cBhvr>
                                      <p:tavLst>
                                        <p:tav tm="0">
                                          <p:val>
                                            <p:fltVal val="0"/>
                                          </p:val>
                                        </p:tav>
                                        <p:tav tm="100000">
                                          <p:val>
                                            <p:strVal val="#ppt_w"/>
                                          </p:val>
                                        </p:tav>
                                      </p:tavLst>
                                    </p:anim>
                                    <p:anim calcmode="lin" valueType="num">
                                      <p:cBhvr>
                                        <p:cTn id="92" dur="1000" fill="hold"/>
                                        <p:tgtEl>
                                          <p:spTgt spid="4"/>
                                        </p:tgtEl>
                                        <p:attrNameLst>
                                          <p:attrName>ppt_h</p:attrName>
                                        </p:attrNameLst>
                                      </p:cBhvr>
                                      <p:tavLst>
                                        <p:tav tm="0">
                                          <p:val>
                                            <p:fltVal val="0"/>
                                          </p:val>
                                        </p:tav>
                                        <p:tav tm="100000">
                                          <p:val>
                                            <p:strVal val="#ppt_h"/>
                                          </p:val>
                                        </p:tav>
                                      </p:tavLst>
                                    </p:anim>
                                    <p:anim calcmode="lin" valueType="num">
                                      <p:cBhvr>
                                        <p:cTn id="93" dur="1000" fill="hold"/>
                                        <p:tgtEl>
                                          <p:spTgt spid="4"/>
                                        </p:tgtEl>
                                        <p:attrNameLst>
                                          <p:attrName>style.rotation</p:attrName>
                                        </p:attrNameLst>
                                      </p:cBhvr>
                                      <p:tavLst>
                                        <p:tav tm="0">
                                          <p:val>
                                            <p:fltVal val="90"/>
                                          </p:val>
                                        </p:tav>
                                        <p:tav tm="100000">
                                          <p:val>
                                            <p:fltVal val="0"/>
                                          </p:val>
                                        </p:tav>
                                      </p:tavLst>
                                    </p:anim>
                                    <p:animEffect transition="in" filter="fade">
                                      <p:cBhvr>
                                        <p:cTn id="94" dur="1000"/>
                                        <p:tgtEl>
                                          <p:spTgt spid="4"/>
                                        </p:tgtEl>
                                      </p:cBhvr>
                                    </p:animEffect>
                                  </p:childTnLst>
                                  <p:subTnLst>
                                    <p:set>
                                      <p:cBhvr override="childStyle">
                                        <p:cTn dur="1" fill="hold" display="0" masterRel="sameClick" afterEffect="1">
                                          <p:stCondLst>
                                            <p:cond evt="end" delay="0">
                                              <p:tn val="89"/>
                                            </p:cond>
                                          </p:stCondLst>
                                        </p:cTn>
                                        <p:tgtEl>
                                          <p:spTgt spid="4"/>
                                        </p:tgtEl>
                                        <p:attrNameLst>
                                          <p:attrName>style.visibility</p:attrName>
                                        </p:attrNameLst>
                                      </p:cBhvr>
                                      <p:to>
                                        <p:strVal val="hidden"/>
                                      </p:to>
                                    </p:set>
                                  </p:subTnLst>
                                </p:cTn>
                              </p:par>
                            </p:childTnLst>
                          </p:cTn>
                        </p:par>
                        <p:par>
                          <p:cTn id="95" fill="hold" nodeType="afterGroup">
                            <p:stCondLst>
                              <p:cond delay="11000"/>
                            </p:stCondLst>
                            <p:childTnLst>
                              <p:par>
                                <p:cTn id="96" presetID="31" presetClass="entr" presetSubtype="0" fill="hold" nodeType="afterEffect">
                                  <p:stCondLst>
                                    <p:cond delay="0"/>
                                  </p:stCondLst>
                                  <p:iterate type="lt">
                                    <p:tmPct val="5000"/>
                                  </p:iterate>
                                  <p:childTnLst>
                                    <p:set>
                                      <p:cBhvr>
                                        <p:cTn id="97" dur="1" fill="hold">
                                          <p:stCondLst>
                                            <p:cond delay="0"/>
                                          </p:stCondLst>
                                        </p:cTn>
                                        <p:tgtEl>
                                          <p:spTgt spid="3"/>
                                        </p:tgtEl>
                                        <p:attrNameLst>
                                          <p:attrName>style.visibility</p:attrName>
                                        </p:attrNameLst>
                                      </p:cBhvr>
                                      <p:to>
                                        <p:strVal val="visible"/>
                                      </p:to>
                                    </p:set>
                                    <p:anim calcmode="lin" valueType="num">
                                      <p:cBhvr>
                                        <p:cTn id="98" dur="1000" fill="hold"/>
                                        <p:tgtEl>
                                          <p:spTgt spid="3"/>
                                        </p:tgtEl>
                                        <p:attrNameLst>
                                          <p:attrName>ppt_w</p:attrName>
                                        </p:attrNameLst>
                                      </p:cBhvr>
                                      <p:tavLst>
                                        <p:tav tm="0">
                                          <p:val>
                                            <p:fltVal val="0"/>
                                          </p:val>
                                        </p:tav>
                                        <p:tav tm="100000">
                                          <p:val>
                                            <p:strVal val="#ppt_w"/>
                                          </p:val>
                                        </p:tav>
                                      </p:tavLst>
                                    </p:anim>
                                    <p:anim calcmode="lin" valueType="num">
                                      <p:cBhvr>
                                        <p:cTn id="99" dur="1000" fill="hold"/>
                                        <p:tgtEl>
                                          <p:spTgt spid="3"/>
                                        </p:tgtEl>
                                        <p:attrNameLst>
                                          <p:attrName>ppt_h</p:attrName>
                                        </p:attrNameLst>
                                      </p:cBhvr>
                                      <p:tavLst>
                                        <p:tav tm="0">
                                          <p:val>
                                            <p:fltVal val="0"/>
                                          </p:val>
                                        </p:tav>
                                        <p:tav tm="100000">
                                          <p:val>
                                            <p:strVal val="#ppt_h"/>
                                          </p:val>
                                        </p:tav>
                                      </p:tavLst>
                                    </p:anim>
                                    <p:anim calcmode="lin" valueType="num">
                                      <p:cBhvr>
                                        <p:cTn id="100" dur="1000" fill="hold"/>
                                        <p:tgtEl>
                                          <p:spTgt spid="3"/>
                                        </p:tgtEl>
                                        <p:attrNameLst>
                                          <p:attrName>style.rotation</p:attrName>
                                        </p:attrNameLst>
                                      </p:cBhvr>
                                      <p:tavLst>
                                        <p:tav tm="0">
                                          <p:val>
                                            <p:fltVal val="90"/>
                                          </p:val>
                                        </p:tav>
                                        <p:tav tm="100000">
                                          <p:val>
                                            <p:fltVal val="0"/>
                                          </p:val>
                                        </p:tav>
                                      </p:tavLst>
                                    </p:anim>
                                    <p:animEffect transition="in" filter="fade">
                                      <p:cBhvr>
                                        <p:cTn id="101" dur="1000"/>
                                        <p:tgtEl>
                                          <p:spTgt spid="3"/>
                                        </p:tgtEl>
                                      </p:cBhvr>
                                    </p:animEffect>
                                  </p:childTnLst>
                                  <p:subTnLst>
                                    <p:set>
                                      <p:cBhvr override="childStyle">
                                        <p:cTn dur="1" fill="hold" display="0" masterRel="sameClick" afterEffect="1">
                                          <p:stCondLst>
                                            <p:cond evt="end" delay="0">
                                              <p:tn val="96"/>
                                            </p:cond>
                                          </p:stCondLst>
                                        </p:cTn>
                                        <p:tgtEl>
                                          <p:spTgt spid="3"/>
                                        </p:tgtEl>
                                        <p:attrNameLst>
                                          <p:attrName>style.visibility</p:attrName>
                                        </p:attrNameLst>
                                      </p:cBhvr>
                                      <p:to>
                                        <p:strVal val="hidden"/>
                                      </p:to>
                                    </p:set>
                                  </p:subTnLst>
                                </p:cTn>
                              </p:par>
                            </p:childTnLst>
                          </p:cTn>
                        </p:par>
                        <p:par>
                          <p:cTn id="102" fill="hold" nodeType="afterGroup">
                            <p:stCondLst>
                              <p:cond delay="12000"/>
                            </p:stCondLst>
                            <p:childTnLst>
                              <p:par>
                                <p:cTn id="103" presetID="31" presetClass="entr" presetSubtype="0" fill="hold" nodeType="afterEffect">
                                  <p:stCondLst>
                                    <p:cond delay="0"/>
                                  </p:stCondLst>
                                  <p:iterate type="lt">
                                    <p:tmPct val="5000"/>
                                  </p:iterate>
                                  <p:childTnLst>
                                    <p:set>
                                      <p:cBhvr>
                                        <p:cTn id="104" dur="1" fill="hold">
                                          <p:stCondLst>
                                            <p:cond delay="0"/>
                                          </p:stCondLst>
                                        </p:cTn>
                                        <p:tgtEl>
                                          <p:spTgt spid="2"/>
                                        </p:tgtEl>
                                        <p:attrNameLst>
                                          <p:attrName>style.visibility</p:attrName>
                                        </p:attrNameLst>
                                      </p:cBhvr>
                                      <p:to>
                                        <p:strVal val="visible"/>
                                      </p:to>
                                    </p:set>
                                    <p:anim calcmode="lin" valueType="num">
                                      <p:cBhvr>
                                        <p:cTn id="105" dur="1000" fill="hold"/>
                                        <p:tgtEl>
                                          <p:spTgt spid="2"/>
                                        </p:tgtEl>
                                        <p:attrNameLst>
                                          <p:attrName>ppt_w</p:attrName>
                                        </p:attrNameLst>
                                      </p:cBhvr>
                                      <p:tavLst>
                                        <p:tav tm="0">
                                          <p:val>
                                            <p:fltVal val="0"/>
                                          </p:val>
                                        </p:tav>
                                        <p:tav tm="100000">
                                          <p:val>
                                            <p:strVal val="#ppt_w"/>
                                          </p:val>
                                        </p:tav>
                                      </p:tavLst>
                                    </p:anim>
                                    <p:anim calcmode="lin" valueType="num">
                                      <p:cBhvr>
                                        <p:cTn id="106" dur="1000" fill="hold"/>
                                        <p:tgtEl>
                                          <p:spTgt spid="2"/>
                                        </p:tgtEl>
                                        <p:attrNameLst>
                                          <p:attrName>ppt_h</p:attrName>
                                        </p:attrNameLst>
                                      </p:cBhvr>
                                      <p:tavLst>
                                        <p:tav tm="0">
                                          <p:val>
                                            <p:fltVal val="0"/>
                                          </p:val>
                                        </p:tav>
                                        <p:tav tm="100000">
                                          <p:val>
                                            <p:strVal val="#ppt_h"/>
                                          </p:val>
                                        </p:tav>
                                      </p:tavLst>
                                    </p:anim>
                                    <p:anim calcmode="lin" valueType="num">
                                      <p:cBhvr>
                                        <p:cTn id="107" dur="1000" fill="hold"/>
                                        <p:tgtEl>
                                          <p:spTgt spid="2"/>
                                        </p:tgtEl>
                                        <p:attrNameLst>
                                          <p:attrName>style.rotation</p:attrName>
                                        </p:attrNameLst>
                                      </p:cBhvr>
                                      <p:tavLst>
                                        <p:tav tm="0">
                                          <p:val>
                                            <p:fltVal val="90"/>
                                          </p:val>
                                        </p:tav>
                                        <p:tav tm="100000">
                                          <p:val>
                                            <p:fltVal val="0"/>
                                          </p:val>
                                        </p:tav>
                                      </p:tavLst>
                                    </p:anim>
                                    <p:animEffect transition="in" filter="fade">
                                      <p:cBhvr>
                                        <p:cTn id="108" dur="1000"/>
                                        <p:tgtEl>
                                          <p:spTgt spid="2"/>
                                        </p:tgtEl>
                                      </p:cBhvr>
                                    </p:animEffect>
                                  </p:childTnLst>
                                  <p:subTnLst>
                                    <p:set>
                                      <p:cBhvr override="childStyle">
                                        <p:cTn dur="1" fill="hold" display="0" masterRel="sameClick" afterEffect="1">
                                          <p:stCondLst>
                                            <p:cond evt="end" delay="0">
                                              <p:tn val="103"/>
                                            </p:cond>
                                          </p:stCondLst>
                                        </p:cTn>
                                        <p:tgtEl>
                                          <p:spTgt spid="2"/>
                                        </p:tgtEl>
                                        <p:attrNameLst>
                                          <p:attrName>style.visibility</p:attrName>
                                        </p:attrNameLst>
                                      </p:cBhvr>
                                      <p:to>
                                        <p:strVal val="hidden"/>
                                      </p:to>
                                    </p:set>
                                  </p:subTnLst>
                                </p:cTn>
                              </p:par>
                              <p:par>
                                <p:cTn id="109" presetID="0" presetClass="path" presetSubtype="0" accel="50000" decel="50000" fill="remove" nodeType="withEffect">
                                  <p:stCondLst>
                                    <p:cond delay="0"/>
                                  </p:stCondLst>
                                  <p:iterate type="lt">
                                    <p:tmPct val="0"/>
                                  </p:iterate>
                                  <p:childTnLst>
                                    <p:animMotion origin="layout" path="M 0.1599 -0.07615 C 0.15538 -0.03449 0.15087 0.00718 0.12101 0.04236 C 0.09115 0.07755 0.03281 0.11991 -0.01927 0.13496 C -0.07135 0.15 -0.15625 0.12107 -0.19149 0.13311 C -0.22674 0.14514 -0.22292 0.17176 -0.23038 0.20718 C -0.23785 0.24236 -0.23472 0.31459 -0.23594 0.34422 C -0.23715 0.37385 -0.23715 0.37963 -0.23733 0.38496 " pathEditMode="relative" ptsTypes="aaaaaaA">
                                      <p:cBhvr>
                                        <p:cTn id="110" dur="1000" fill="hold"/>
                                        <p:tgtEl>
                                          <p:spTgt spid="31"/>
                                        </p:tgtEl>
                                        <p:attrNameLst>
                                          <p:attrName>ppt_x</p:attrName>
                                          <p:attrName>ppt_y</p:attrName>
                                        </p:attrNameLst>
                                      </p:cBhvr>
                                    </p:animMotion>
                                  </p:childTnLst>
                                </p:cTn>
                              </p:par>
                              <p:par>
                                <p:cTn id="111" presetID="42" presetClass="path" presetSubtype="0" accel="50000" decel="50000" fill="remove" nodeType="withEffect">
                                  <p:stCondLst>
                                    <p:cond delay="0"/>
                                  </p:stCondLst>
                                  <p:iterate type="lt">
                                    <p:tmPct val="0"/>
                                  </p:iterate>
                                  <p:childTnLst>
                                    <p:animMotion origin="layout" path="M 0.08455 0.11922 L 0.08455 0.15857 " pathEditMode="relative" rAng="0" ptsTypes="AA">
                                      <p:cBhvr>
                                        <p:cTn id="112" dur="500" fill="hold"/>
                                        <p:tgtEl>
                                          <p:spTgt spid="31"/>
                                        </p:tgtEl>
                                        <p:attrNameLst>
                                          <p:attrName>ppt_x</p:attrName>
                                          <p:attrName>ppt_y</p:attrName>
                                        </p:attrNameLst>
                                      </p:cBhvr>
                                      <p:rCtr x="0" y="20"/>
                                    </p:animMotion>
                                  </p:childTnLst>
                                </p:cTn>
                              </p:par>
                              <p:par>
                                <p:cTn id="113" presetID="0" presetClass="path" presetSubtype="0" accel="50000" decel="50000" fill="remove" nodeType="withEffect">
                                  <p:stCondLst>
                                    <p:cond delay="0"/>
                                  </p:stCondLst>
                                  <p:iterate type="lt">
                                    <p:tmPct val="0"/>
                                  </p:iterate>
                                  <p:childTnLst>
                                    <p:animMotion origin="layout" path="M -0.06233 -0.14097 C -0.06406 -0.08564 -0.06563 -0.03009 -0.07205 -0.00023 C -0.07847 0.02963 -0.08177 0.02639 -0.10122 0.03866 C -0.12066 0.05093 -0.16042 0.04861 -0.18872 0.07385 C -0.21701 0.09908 -0.2408 0.16389 -0.27066 0.19051 C -0.30052 0.21713 -0.34688 0.23102 -0.36788 0.23311 C -0.38889 0.23519 -0.39167 0.21621 -0.39705 0.20348 C -0.40243 0.19074 -0.39931 0.16482 -0.39983 0.15718 " pathEditMode="fixed" ptsTypes="aaaaaaaA">
                                      <p:cBhvr>
                                        <p:cTn id="114" dur="1000" fill="hold"/>
                                        <p:tgtEl>
                                          <p:spTgt spid="31"/>
                                        </p:tgtEl>
                                        <p:attrNameLst>
                                          <p:attrName>ppt_x</p:attrName>
                                          <p:attrName>ppt_y</p:attrName>
                                        </p:attrNameLst>
                                      </p:cBhvr>
                                    </p:animMotion>
                                  </p:childTnLst>
                                </p:cTn>
                              </p:par>
                              <p:par>
                                <p:cTn id="115" presetID="0" presetClass="path" presetSubtype="0" accel="50000" decel="50000" fill="remove" nodeType="withEffect">
                                  <p:stCondLst>
                                    <p:cond delay="0"/>
                                  </p:stCondLst>
                                  <p:iterate type="lt">
                                    <p:tmPct val="0"/>
                                  </p:iterate>
                                  <p:childTnLst>
                                    <p:animMotion origin="layout" path="M -0.11927 -0.05949 C -0.12622 -0.05301 -0.13299 -0.04652 -0.13455 -0.04467 " pathEditMode="relative" ptsTypes="aA">
                                      <p:cBhvr>
                                        <p:cTn id="116" dur="500" fill="hold"/>
                                        <p:tgtEl>
                                          <p:spTgt spid="31"/>
                                        </p:tgtEl>
                                        <p:attrNameLst>
                                          <p:attrName>ppt_x</p:attrName>
                                          <p:attrName>ppt_y</p:attrName>
                                        </p:attrNameLst>
                                      </p:cBhvr>
                                    </p:animMotion>
                                  </p:childTnLst>
                                </p:cTn>
                              </p:par>
                              <p:par>
                                <p:cTn id="117" presetID="42" presetClass="path" presetSubtype="0" accel="50000" decel="50000" fill="remove" nodeType="withEffect">
                                  <p:stCondLst>
                                    <p:cond delay="0"/>
                                  </p:stCondLst>
                                  <p:iterate type="lt">
                                    <p:tmPct val="0"/>
                                  </p:iterate>
                                  <p:childTnLst>
                                    <p:animMotion origin="layout" path="M -0.12708 -0.10416 L -0.12708 -0.07777 " pathEditMode="relative" rAng="0" ptsTypes="AA">
                                      <p:cBhvr>
                                        <p:cTn id="118" dur="500" fill="hold"/>
                                        <p:tgtEl>
                                          <p:spTgt spid="31"/>
                                        </p:tgtEl>
                                        <p:attrNameLst>
                                          <p:attrName>ppt_x</p:attrName>
                                          <p:attrName>ppt_y</p:attrName>
                                        </p:attrNameLst>
                                      </p:cBhvr>
                                      <p:rCtr x="0" y="13"/>
                                    </p:animMotion>
                                  </p:childTnLst>
                                </p:cTn>
                              </p:par>
                              <p:par>
                                <p:cTn id="119" presetID="0" presetClass="path" presetSubtype="0" accel="50000" decel="50000" fill="remove" nodeType="withEffect">
                                  <p:stCondLst>
                                    <p:cond delay="0"/>
                                  </p:stCondLst>
                                  <p:iterate type="lt">
                                    <p:tmPct val="0"/>
                                  </p:iterate>
                                  <p:childTnLst>
                                    <p:animMotion origin="layout" path="M -0.15399 -0.15578 C -0.15573 -0.11736 -0.15729 -0.0787 -0.16094 -0.05393 C -0.16458 -0.02916 -0.1651 -0.02129 -0.17622 -0.00764 C -0.18733 0.00602 -0.21424 0.01389 -0.2276 0.02755 C -0.24097 0.04121 -0.24722 0.05926 -0.25677 0.07385 C -0.26632 0.0882 -0.2776 0.10764 -0.28455 0.11459 C -0.29149 0.1213 -0.29497 0.11783 -0.29844 0.11459 " pathEditMode="relative" ptsTypes="aaaaaaA">
                                      <p:cBhvr>
                                        <p:cTn id="120" dur="1000" fill="hold"/>
                                        <p:tgtEl>
                                          <p:spTgt spid="31"/>
                                        </p:tgtEl>
                                        <p:attrNameLst>
                                          <p:attrName>ppt_x</p:attrName>
                                          <p:attrName>ppt_y</p:attrName>
                                        </p:attrNameLst>
                                      </p:cBhvr>
                                    </p:animMotion>
                                  </p:childTnLst>
                                </p:cTn>
                              </p:par>
                              <p:par>
                                <p:cTn id="121" presetID="35" presetClass="path" presetSubtype="0" accel="50000" decel="50000" fill="remove" nodeType="withEffect">
                                  <p:stCondLst>
                                    <p:cond delay="0"/>
                                  </p:stCondLst>
                                  <p:iterate type="lt">
                                    <p:tmPct val="0"/>
                                  </p:iterate>
                                  <p:childTnLst>
                                    <p:animMotion origin="layout" path="M -0.21649 -0.07777 L -0.23542 -0.07662 " pathEditMode="relative" rAng="0" ptsTypes="AA">
                                      <p:cBhvr>
                                        <p:cTn id="122" dur="500" fill="hold"/>
                                        <p:tgtEl>
                                          <p:spTgt spid="31"/>
                                        </p:tgtEl>
                                        <p:attrNameLst>
                                          <p:attrName>ppt_x</p:attrName>
                                          <p:attrName>ppt_y</p:attrName>
                                        </p:attrNameLst>
                                      </p:cBhvr>
                                      <p:rCtr x="-10" y="0"/>
                                    </p:animMotion>
                                  </p:childTnLst>
                                </p:cTn>
                              </p:par>
                              <p:par>
                                <p:cTn id="123" presetID="0" presetClass="path" presetSubtype="0" accel="50000" decel="50000" fill="remove" nodeType="withEffect">
                                  <p:stCondLst>
                                    <p:cond delay="0"/>
                                  </p:stCondLst>
                                  <p:iterate type="lt">
                                    <p:tmPct val="0"/>
                                  </p:iterate>
                                  <p:childTnLst>
                                    <p:animMotion origin="layout" path="M -0.29358 -0.01319 C -0.28628 -0.02477 -0.27899 -0.03611 -0.26927 -0.03912 C -0.25955 -0.04213 -0.23333 -0.03935 -0.23524 -0.03171 C -0.23715 -0.02407 -0.27118 -0.00648 -0.28108 0.00625 C -0.29097 0.01898 -0.29306 0.03658 -0.29497 0.04422 C -0.29688 0.05186 -0.29375 0.05047 -0.29219 0.05162 C -0.29063 0.05278 -0.26858 0.04005 -0.28524 0.05162 C -0.30191 0.0632 -0.35295 0.08959 -0.39219 0.12107 C -0.43142 0.15255 -0.49028 0.19769 -0.52066 0.24051 C -0.55104 0.28334 -0.56684 0.33172 -0.57413 0.37848 C -0.58142 0.42523 -0.57865 0.4801 -0.56441 0.52107 C -0.55017 0.56204 -0.50104 0.60718 -0.48872 0.62477 " pathEditMode="relative" ptsTypes="aaaaaaaaaaaA">
                                      <p:cBhvr>
                                        <p:cTn id="124" dur="1000" fill="hold"/>
                                        <p:tgtEl>
                                          <p:spTgt spid="31"/>
                                        </p:tgtEl>
                                        <p:attrNameLst>
                                          <p:attrName>ppt_x</p:attrName>
                                          <p:attrName>ppt_y</p:attrName>
                                        </p:attrNameLst>
                                      </p:cBhvr>
                                    </p:animMotion>
                                  </p:childTnLst>
                                </p:cTn>
                              </p:par>
                              <p:par>
                                <p:cTn id="125" presetID="0" presetClass="path" presetSubtype="0" accel="50000" decel="50000" fill="remove" nodeType="withEffect">
                                  <p:stCondLst>
                                    <p:cond delay="0"/>
                                  </p:stCondLst>
                                  <p:iterate type="lt">
                                    <p:tmPct val="0"/>
                                  </p:iterate>
                                  <p:childTnLst>
                                    <p:animMotion origin="layout" path="M -0.3276 0.04051 C -0.33663 0.03773 -0.34531 0.03473 -0.34861 0.0338 " pathEditMode="relative" rAng="0" ptsTypes="aA">
                                      <p:cBhvr>
                                        <p:cTn id="126" dur="500" fill="hold"/>
                                        <p:tgtEl>
                                          <p:spTgt spid="31"/>
                                        </p:tgtEl>
                                        <p:attrNameLst>
                                          <p:attrName>ppt_x</p:attrName>
                                          <p:attrName>ppt_y</p:attrName>
                                        </p:attrNameLst>
                                      </p:cBhvr>
                                      <p:rCtr x="-11" y="-3"/>
                                    </p:animMotion>
                                  </p:childTnLst>
                                </p:cTn>
                              </p:par>
                              <p:par>
                                <p:cTn id="127" presetID="0" presetClass="path" presetSubtype="0" accel="50000" decel="50000" fill="remove" nodeType="withEffect">
                                  <p:stCondLst>
                                    <p:cond delay="0"/>
                                  </p:stCondLst>
                                  <p:iterate type="lt">
                                    <p:tmPct val="0"/>
                                  </p:iterate>
                                  <p:childTnLst>
                                    <p:animMotion origin="layout" path="M -0.30816 -0.18541 C -0.31111 -0.16412 -0.31441 -0.08796 -0.32622 -0.05625 C -0.33802 -0.02453 -0.36563 -0.01319 -0.37899 0.00486 C -0.39236 0.02292 -0.39896 0.04352 -0.40608 0.05209 C -0.41319 0.06065 -0.4184 0.05533 -0.4217 0.05625 " pathEditMode="relative" rAng="0" ptsTypes="aaaaa">
                                      <p:cBhvr>
                                        <p:cTn id="128" dur="1000" fill="hold"/>
                                        <p:tgtEl>
                                          <p:spTgt spid="31"/>
                                        </p:tgtEl>
                                        <p:attrNameLst>
                                          <p:attrName>ppt_x</p:attrName>
                                          <p:attrName>ppt_y</p:attrName>
                                        </p:attrNameLst>
                                      </p:cBhvr>
                                      <p:rCtr x="-57" y="123"/>
                                    </p:animMotion>
                                  </p:childTnLst>
                                </p:cTn>
                              </p:par>
                              <p:par>
                                <p:cTn id="129" presetID="0" presetClass="path" presetSubtype="0" accel="50000" decel="50000" fill="remove" nodeType="withEffect">
                                  <p:stCondLst>
                                    <p:cond delay="0"/>
                                  </p:stCondLst>
                                  <p:iterate type="lt">
                                    <p:tmPct val="0"/>
                                  </p:iterate>
                                  <p:childTnLst>
                                    <p:animMotion origin="layout" path="M -0.32795 -0.20069 C -0.33021 -0.19953 -0.33924 -0.1949 -0.34149 -0.19375 " pathEditMode="relative" rAng="0" ptsTypes="aa">
                                      <p:cBhvr>
                                        <p:cTn id="130" dur="500" fill="hold"/>
                                        <p:tgtEl>
                                          <p:spTgt spid="31"/>
                                        </p:tgtEl>
                                        <p:attrNameLst>
                                          <p:attrName>ppt_x</p:attrName>
                                          <p:attrName>ppt_y</p:attrName>
                                        </p:attrNameLst>
                                      </p:cBhvr>
                                      <p:rCtr x="-7" y="3"/>
                                    </p:animMotion>
                                  </p:childTnLst>
                                </p:cTn>
                              </p:par>
                              <p:par>
                                <p:cTn id="131" presetID="0" presetClass="path" presetSubtype="0" accel="50000" decel="50000" fill="remove" nodeType="withEffect">
                                  <p:stCondLst>
                                    <p:cond delay="0"/>
                                  </p:stCondLst>
                                  <p:iterate type="lt">
                                    <p:tmPct val="0"/>
                                  </p:iterate>
                                  <p:childTnLst>
                                    <p:animMotion origin="layout" path="M -0.2092 -0.19375 C -0.20382 -0.2037 -0.19844 -0.21365 -0.18733 -0.21319 C -0.17622 -0.21273 -0.12292 -0.21551 -0.14253 -0.19097 C -0.16215 -0.16643 -0.25122 -0.08588 -0.30503 -0.06597 C -0.35885 -0.04606 -0.4349 -0.07152 -0.46545 -0.07176 C -0.49601 -0.07199 -0.48333 -0.07662 -0.48837 -0.06736 C -0.4934 -0.0581 -0.48576 -0.02916 -0.49566 -0.01597 C -0.50556 -0.00277 -0.53542 -0.02986 -0.54774 0.01181 C -0.56007 0.05324 -0.56493 0.14375 -0.56962 0.23403 " pathEditMode="relative" ptsTypes="aaaaaaaaA">
                                      <p:cBhvr>
                                        <p:cTn id="132" dur="1000" fill="hold"/>
                                        <p:tgtEl>
                                          <p:spTgt spid="31"/>
                                        </p:tgtEl>
                                        <p:attrNameLst>
                                          <p:attrName>ppt_x</p:attrName>
                                          <p:attrName>ppt_y</p:attrName>
                                        </p:attrNameLst>
                                      </p:cBhvr>
                                    </p:animMotion>
                                  </p:childTnLst>
                                </p:cTn>
                              </p:par>
                              <p:par>
                                <p:cTn id="133" presetID="0" presetClass="path" presetSubtype="0" accel="50000" decel="50000" fill="remove" nodeType="withEffect">
                                  <p:stCondLst>
                                    <p:cond delay="0"/>
                                  </p:stCondLst>
                                  <p:iterate type="lt">
                                    <p:tmPct val="0"/>
                                  </p:iterate>
                                  <p:childTnLst>
                                    <p:animMotion origin="layout" path="M -0.42483 0.0132 C -0.44045 0.01945 -0.45608 0.02593 -0.46233 0.02848 " pathEditMode="relative" ptsTypes="aA">
                                      <p:cBhvr>
                                        <p:cTn id="134" dur="500" fill="hold"/>
                                        <p:tgtEl>
                                          <p:spTgt spid="31"/>
                                        </p:tgtEl>
                                        <p:attrNameLst>
                                          <p:attrName>ppt_x</p:attrName>
                                          <p:attrName>ppt_y</p:attrName>
                                        </p:attrNameLst>
                                      </p:cBhvr>
                                    </p:animMotion>
                                  </p:childTnLst>
                                </p:cTn>
                              </p:par>
                              <p:par>
                                <p:cTn id="135" presetID="0" presetClass="path" presetSubtype="0" accel="50000" decel="50000" fill="remove" nodeType="withEffect">
                                  <p:stCondLst>
                                    <p:cond delay="0"/>
                                  </p:stCondLst>
                                  <p:iterate type="lt">
                                    <p:tmPct val="0"/>
                                  </p:iterate>
                                  <p:childTnLst>
                                    <p:animMotion origin="layout" path="M -0.44705 0.06459 C -0.44705 0.08264 -0.44688 0.10093 -0.44705 0.10903 " pathEditMode="relative" rAng="0" ptsTypes="aA">
                                      <p:cBhvr>
                                        <p:cTn id="136" dur="500" fill="hold"/>
                                        <p:tgtEl>
                                          <p:spTgt spid="31"/>
                                        </p:tgtEl>
                                        <p:attrNameLst>
                                          <p:attrName>ppt_x</p:attrName>
                                          <p:attrName>ppt_y</p:attrName>
                                        </p:attrNameLst>
                                      </p:cBhvr>
                                      <p:rCtr x="0" y="22"/>
                                    </p:animMotion>
                                  </p:childTnLst>
                                </p:cTn>
                              </p:par>
                            </p:childTnLst>
                          </p:cTn>
                        </p:par>
                        <p:par>
                          <p:cTn id="137" fill="hold">
                            <p:stCondLst>
                              <p:cond delay="13000"/>
                            </p:stCondLst>
                            <p:childTnLst>
                              <p:par>
                                <p:cTn id="138" presetID="31" presetClass="entr" presetSubtype="0" fill="remove" nodeType="afterEffect">
                                  <p:stCondLst>
                                    <p:cond delay="0"/>
                                  </p:stCondLst>
                                  <p:iterate type="lt">
                                    <p:tmPct val="5000"/>
                                  </p:iterate>
                                  <p:childTnLst>
                                    <p:set>
                                      <p:cBhvr>
                                        <p:cTn id="139" dur="1" fill="hold">
                                          <p:stCondLst>
                                            <p:cond delay="0"/>
                                          </p:stCondLst>
                                        </p:cTn>
                                        <p:tgtEl>
                                          <p:spTgt spid="31"/>
                                        </p:tgtEl>
                                        <p:attrNameLst>
                                          <p:attrName>style.visibility</p:attrName>
                                        </p:attrNameLst>
                                      </p:cBhvr>
                                      <p:to>
                                        <p:strVal val="visible"/>
                                      </p:to>
                                    </p:set>
                                    <p:anim calcmode="lin" valueType="num">
                                      <p:cBhvr>
                                        <p:cTn id="140" dur="1000" fill="hold"/>
                                        <p:tgtEl>
                                          <p:spTgt spid="31"/>
                                        </p:tgtEl>
                                        <p:attrNameLst>
                                          <p:attrName>ppt_w</p:attrName>
                                        </p:attrNameLst>
                                      </p:cBhvr>
                                      <p:tavLst>
                                        <p:tav tm="0">
                                          <p:val>
                                            <p:fltVal val="0"/>
                                          </p:val>
                                        </p:tav>
                                        <p:tav tm="100000">
                                          <p:val>
                                            <p:strVal val="#ppt_w"/>
                                          </p:val>
                                        </p:tav>
                                      </p:tavLst>
                                    </p:anim>
                                    <p:anim calcmode="lin" valueType="num">
                                      <p:cBhvr>
                                        <p:cTn id="141" dur="1000" fill="hold"/>
                                        <p:tgtEl>
                                          <p:spTgt spid="31"/>
                                        </p:tgtEl>
                                        <p:attrNameLst>
                                          <p:attrName>ppt_h</p:attrName>
                                        </p:attrNameLst>
                                      </p:cBhvr>
                                      <p:tavLst>
                                        <p:tav tm="0">
                                          <p:val>
                                            <p:fltVal val="0"/>
                                          </p:val>
                                        </p:tav>
                                        <p:tav tm="100000">
                                          <p:val>
                                            <p:strVal val="#ppt_h"/>
                                          </p:val>
                                        </p:tav>
                                      </p:tavLst>
                                    </p:anim>
                                    <p:anim calcmode="lin" valueType="num">
                                      <p:cBhvr>
                                        <p:cTn id="142" dur="1000" fill="hold"/>
                                        <p:tgtEl>
                                          <p:spTgt spid="31"/>
                                        </p:tgtEl>
                                        <p:attrNameLst>
                                          <p:attrName>style.rotation</p:attrName>
                                        </p:attrNameLst>
                                      </p:cBhvr>
                                      <p:tavLst>
                                        <p:tav tm="0">
                                          <p:val>
                                            <p:fltVal val="90"/>
                                          </p:val>
                                        </p:tav>
                                        <p:tav tm="100000">
                                          <p:val>
                                            <p:fltVal val="0"/>
                                          </p:val>
                                        </p:tav>
                                      </p:tavLst>
                                    </p:anim>
                                    <p:animEffect transition="in" filter="fade">
                                      <p:cBhvr>
                                        <p:cTn id="143" dur="1000"/>
                                        <p:tgtEl>
                                          <p:spTgt spid="31"/>
                                        </p:tgtEl>
                                      </p:cBhvr>
                                    </p:animEffect>
                                  </p:childTnLst>
                                  <p:subTnLst>
                                    <p:set>
                                      <p:cBhvr override="childStyle">
                                        <p:cTn dur="1" fill="hold" display="0" masterRel="sameClick" afterEffect="1">
                                          <p:stCondLst>
                                            <p:cond evt="end" delay="0">
                                              <p:tn val="138"/>
                                            </p:cond>
                                          </p:stCondLst>
                                        </p:cTn>
                                        <p:tgtEl>
                                          <p:spTgt spid="3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384784" y="72803"/>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eaLnBrk="1" fontAlgn="auto" hangingPunct="1">
              <a:lnSpc>
                <a:spcPct val="100000"/>
              </a:lnSpc>
              <a:spcBef>
                <a:spcPct val="0"/>
              </a:spcBef>
              <a:spcAft>
                <a:spcPts val="0"/>
              </a:spcAft>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پیشینه تحقیق</a:t>
            </a:r>
          </a:p>
        </p:txBody>
      </p:sp>
      <p:sp>
        <p:nvSpPr>
          <p:cNvPr id="4" name="Rectangle 3"/>
          <p:cNvSpPr>
            <a:spLocks noChangeArrowheads="1"/>
          </p:cNvSpPr>
          <p:nvPr/>
        </p:nvSpPr>
        <p:spPr bwMode="auto">
          <a:xfrm>
            <a:off x="429232" y="1296169"/>
            <a:ext cx="80724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defTabSz="457200" rtl="1" eaLnBrk="1" fontAlgn="auto" hangingPunct="1">
              <a:lnSpc>
                <a:spcPct val="150000"/>
              </a:lnSpc>
              <a:spcBef>
                <a:spcPct val="0"/>
              </a:spcBef>
              <a:spcAft>
                <a:spcPts val="0"/>
              </a:spcAft>
              <a:buClrTx/>
              <a:buFontTx/>
              <a:buNone/>
            </a:pPr>
            <a:r>
              <a:rPr lang="fa-IR" altLang="en-US" sz="2200">
                <a:solidFill>
                  <a:prstClr val="black"/>
                </a:solidFill>
                <a:latin typeface="Century Gothic" panose="020B0502020202020204" pitchFamily="34" charset="0"/>
                <a:cs typeface="B Zar" panose="00000400000000000000" pitchFamily="2" charset="-78"/>
              </a:rPr>
              <a:t> </a:t>
            </a:r>
          </a:p>
        </p:txBody>
      </p:sp>
      <p:sp>
        <p:nvSpPr>
          <p:cNvPr id="3" name="Rectangle 2"/>
          <p:cNvSpPr/>
          <p:nvPr/>
        </p:nvSpPr>
        <p:spPr>
          <a:xfrm>
            <a:off x="683568" y="248861"/>
            <a:ext cx="7992888" cy="1077218"/>
          </a:xfrm>
          <a:prstGeom prst="rect">
            <a:avLst/>
          </a:prstGeom>
        </p:spPr>
        <p:txBody>
          <a:bodyPr wrap="square">
            <a:spAutoFit/>
          </a:bodyPr>
          <a:lstStyle/>
          <a:p>
            <a:pPr algn="justLow" defTabSz="457200" rtl="1" eaLnBrk="1" fontAlgn="auto" hangingPunct="1">
              <a:spcBef>
                <a:spcPts val="0"/>
              </a:spcBef>
              <a:spcAft>
                <a:spcPts val="600"/>
              </a:spcAft>
            </a:pPr>
            <a:endParaRPr lang="fa-IR" dirty="0">
              <a:latin typeface="Gill Sans MT" panose="020B0502020104020203"/>
              <a:cs typeface="2  Lotus" panose="00000400000000000000" pitchFamily="2" charset="-78"/>
            </a:endParaRPr>
          </a:p>
          <a:p>
            <a:pPr algn="justLow" defTabSz="457200" rtl="1" eaLnBrk="1" fontAlgn="auto" hangingPunct="1">
              <a:spcBef>
                <a:spcPts val="0"/>
              </a:spcBef>
              <a:spcAft>
                <a:spcPts val="600"/>
              </a:spcAft>
            </a:pPr>
            <a:r>
              <a:rPr lang="fa-IR" b="1" dirty="0">
                <a:solidFill>
                  <a:schemeClr val="accent1"/>
                </a:solidFill>
                <a:ea typeface="Majalla UI"/>
                <a:cs typeface="B Titr" panose="00000700000000000000" pitchFamily="2" charset="-78"/>
              </a:rPr>
              <a:t>پیشینه خارجی</a:t>
            </a:r>
          </a:p>
          <a:p>
            <a:pPr algn="justLow" defTabSz="457200" rtl="1" eaLnBrk="1" fontAlgn="auto" hangingPunct="1">
              <a:spcBef>
                <a:spcPts val="0"/>
              </a:spcBef>
              <a:spcAft>
                <a:spcPts val="600"/>
              </a:spcAft>
            </a:pPr>
            <a:endParaRPr lang="fa-IR" b="1" dirty="0">
              <a:solidFill>
                <a:schemeClr val="accent1"/>
              </a:solidFill>
              <a:ea typeface="Majalla UI"/>
              <a:cs typeface="B Titr" panose="000007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715277189"/>
              </p:ext>
            </p:extLst>
          </p:nvPr>
        </p:nvGraphicFramePr>
        <p:xfrm>
          <a:off x="683568" y="1124744"/>
          <a:ext cx="7848873" cy="4557455"/>
        </p:xfrm>
        <a:graphic>
          <a:graphicData uri="http://schemas.openxmlformats.org/drawingml/2006/table">
            <a:tbl>
              <a:tblPr firstRow="1" firstCol="1" bandRow="1">
                <a:tableStyleId>{5C22544A-7EE6-4342-B048-85BDC9FD1C3A}</a:tableStyleId>
              </a:tblPr>
              <a:tblGrid>
                <a:gridCol w="4392488">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1296145">
                  <a:extLst>
                    <a:ext uri="{9D8B030D-6E8A-4147-A177-3AD203B41FA5}">
                      <a16:colId xmlns:a16="http://schemas.microsoft.com/office/drawing/2014/main" val="20002"/>
                    </a:ext>
                  </a:extLst>
                </a:gridCol>
              </a:tblGrid>
              <a:tr h="448370">
                <a:tc>
                  <a:txBody>
                    <a:bodyPr/>
                    <a:lstStyle/>
                    <a:p>
                      <a:pPr algn="r" rtl="1">
                        <a:lnSpc>
                          <a:spcPct val="107000"/>
                        </a:lnSpc>
                        <a:spcAft>
                          <a:spcPts val="0"/>
                        </a:spcAft>
                      </a:pPr>
                      <a:r>
                        <a:rPr lang="ar-SA" sz="1400" dirty="0">
                          <a:effectLst/>
                          <a:cs typeface="2  Lotus" panose="00000400000000000000" pitchFamily="2" charset="-78"/>
                        </a:rPr>
                        <a:t>نتایج</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dirty="0">
                          <a:effectLst/>
                          <a:cs typeface="2  Lotus" panose="00000400000000000000" pitchFamily="2" charset="-78"/>
                        </a:rPr>
                        <a:t>عنوان </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dirty="0">
                          <a:effectLst/>
                          <a:cs typeface="2  Lotus" panose="00000400000000000000" pitchFamily="2" charset="-78"/>
                        </a:rPr>
                        <a:t>محقق</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0"/>
                  </a:ext>
                </a:extLst>
              </a:tr>
              <a:tr h="1198033">
                <a:tc>
                  <a:txBody>
                    <a:bodyPr/>
                    <a:lstStyle/>
                    <a:p>
                      <a:pPr algn="r" rtl="1">
                        <a:lnSpc>
                          <a:spcPct val="107000"/>
                        </a:lnSpc>
                        <a:spcAft>
                          <a:spcPts val="0"/>
                        </a:spcAft>
                      </a:pPr>
                      <a:r>
                        <a:rPr lang="ar-SA" sz="1400" dirty="0">
                          <a:effectLst/>
                          <a:cs typeface="2  Lotus" panose="00000400000000000000" pitchFamily="2" charset="-78"/>
                        </a:rPr>
                        <a:t>هدف اول این بود که به بررسی تأثیر یک مداخله با ترکیب ارائه بازخورد به تیم و رهبری عاطفی تیم-های مجازی پرداخته شود. هدف دوم این بود که نقش میانجی گری طفره روی اجتماعی ادراک شده در این رابطه بررسی شود. نتایج آزمایشی با 54 تیم به طور تصادفی نشان داد که طفره روی اجتماعی درک شده به طور کامل بر انسجام گروهی تأثیر می بخشد و همچنین تأثیر آن بر رضایت از تیم و رضایت از شغل نیز تایید شد. همچنین</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nSpc>
                          <a:spcPct val="107000"/>
                        </a:lnSpc>
                        <a:spcAft>
                          <a:spcPts val="0"/>
                        </a:spcAft>
                      </a:pPr>
                      <a:r>
                        <a:rPr lang="ar-SA" sz="1400" dirty="0">
                          <a:effectLst/>
                          <a:cs typeface="2  Lotus" panose="00000400000000000000" pitchFamily="2" charset="-78"/>
                        </a:rPr>
                        <a:t>بررسی کاهش ترک خدمت مجازی</a:t>
                      </a:r>
                      <a:endParaRPr lang="en-US" sz="1400" dirty="0">
                        <a:effectLst/>
                        <a:cs typeface="2  Lotus" panose="00000400000000000000" pitchFamily="2" charset="-78"/>
                      </a:endParaRPr>
                    </a:p>
                    <a:p>
                      <a:pPr algn="r" rtl="1">
                        <a:lnSpc>
                          <a:spcPct val="107000"/>
                        </a:lnSpc>
                        <a:spcAft>
                          <a:spcPts val="0"/>
                        </a:spcAft>
                      </a:pPr>
                      <a:r>
                        <a:rPr lang="ar-SA" sz="1400" dirty="0">
                          <a:effectLst/>
                          <a:cs typeface="2  Lotus" panose="00000400000000000000" pitchFamily="2" charset="-78"/>
                        </a:rPr>
                        <a:t> در سازمان</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dirty="0">
                          <a:effectLst/>
                          <a:cs typeface="2  Lotus" panose="00000400000000000000" pitchFamily="2" charset="-78"/>
                        </a:rPr>
                        <a:t>پناروجا، اورنگو و زورنوزا  (2017)</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1"/>
                  </a:ext>
                </a:extLst>
              </a:tr>
              <a:tr h="748771">
                <a:tc>
                  <a:txBody>
                    <a:bodyPr/>
                    <a:lstStyle/>
                    <a:p>
                      <a:pPr algn="r" rtl="1">
                        <a:lnSpc>
                          <a:spcPct val="107000"/>
                        </a:lnSpc>
                        <a:spcAft>
                          <a:spcPts val="0"/>
                        </a:spcAft>
                      </a:pPr>
                      <a:r>
                        <a:rPr lang="ar-SA" sz="1400" dirty="0">
                          <a:effectLst/>
                          <a:cs typeface="2  Lotus" panose="00000400000000000000" pitchFamily="2" charset="-78"/>
                        </a:rPr>
                        <a:t>نتایج پژوهش آنها نشان داد که پرداخت، ارتقاء، سرپرستی، مزایای جانبی، پاداش ها، رویه های عملیاتی، همکاران، ماهیت شغل و ارتباطات از عوامل موثر بر رضایت شغلی و ترک خدمت پرستاران میباشد. همچنین رضایت شغلی نیز به طور منفی بر قصد ترک خدمت پرستاران تاثیر می گذارد.</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a:effectLst/>
                          <a:cs typeface="2  Lotus" panose="00000400000000000000" pitchFamily="2" charset="-78"/>
                        </a:rPr>
                        <a:t>رضایت شغلی پرستاران اردنی و قصد ترک خدمت آنها</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fa-IR" sz="1400" dirty="0">
                          <a:effectLst/>
                          <a:cs typeface="2  Lotus" panose="00000400000000000000" pitchFamily="2" charset="-78"/>
                        </a:rPr>
                        <a:t>راداها و دیگران  (۲۰۱٤)</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2"/>
                  </a:ext>
                </a:extLst>
              </a:tr>
              <a:tr h="449262">
                <a:tc>
                  <a:txBody>
                    <a:bodyPr/>
                    <a:lstStyle/>
                    <a:p>
                      <a:pPr algn="r" rtl="1">
                        <a:lnSpc>
                          <a:spcPct val="107000"/>
                        </a:lnSpc>
                        <a:spcAft>
                          <a:spcPts val="0"/>
                        </a:spcAft>
                      </a:pPr>
                      <a:r>
                        <a:rPr lang="ar-SA" sz="1400">
                          <a:effectLst/>
                          <a:cs typeface="2  Lotus" panose="00000400000000000000" pitchFamily="2" charset="-78"/>
                        </a:rPr>
                        <a:t>نتیجه پژوهش آنها نشان داد که رابطه قوی بین رفتار رهبری ، جو کاری ، رضایت شغلی و قصد ترک خدت پرستاران وجود دارد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a:effectLst/>
                          <a:cs typeface="2  Lotus" panose="00000400000000000000" pitchFamily="2" charset="-78"/>
                        </a:rPr>
                        <a:t>ترک خدمت کارکنان بخش پرستاری ، یارهبری مهم است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dirty="0">
                          <a:effectLst/>
                          <a:cs typeface="2  Lotus" panose="00000400000000000000" pitchFamily="2" charset="-78"/>
                        </a:rPr>
                        <a:t>سلگرن و همکارن  (2014)</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3"/>
                  </a:ext>
                </a:extLst>
              </a:tr>
              <a:tr h="449262">
                <a:tc>
                  <a:txBody>
                    <a:bodyPr/>
                    <a:lstStyle/>
                    <a:p>
                      <a:pPr marL="18415" indent="1905" algn="just" rtl="1">
                        <a:lnSpc>
                          <a:spcPct val="107000"/>
                        </a:lnSpc>
                        <a:spcAft>
                          <a:spcPts val="0"/>
                        </a:spcAft>
                        <a:tabLst>
                          <a:tab pos="5735320" algn="r"/>
                        </a:tabLst>
                      </a:pPr>
                      <a:r>
                        <a:rPr lang="ar-SA" sz="1400">
                          <a:effectLst/>
                          <a:cs typeface="2  Lotus" panose="00000400000000000000" pitchFamily="2" charset="-78"/>
                        </a:rPr>
                        <a:t>علت اصلی نامرئی شدن کارکنان در سازمن های دولتی ، عدم شایسته سالاری و سیستم نظارت و کنترل ضعیف در این سازمان ها می باشد</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a:effectLst/>
                          <a:cs typeface="2  Lotus" panose="00000400000000000000" pitchFamily="2" charset="-78"/>
                        </a:rPr>
                        <a:t>علل نامرئی شدن کارکنان</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fa-IR" sz="1400" dirty="0">
                          <a:effectLst/>
                          <a:cs typeface="2  Lotus" panose="00000400000000000000" pitchFamily="2" charset="-78"/>
                        </a:rPr>
                        <a:t>مارشال (2012)</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4"/>
                  </a:ext>
                </a:extLst>
              </a:tr>
              <a:tr h="599017">
                <a:tc>
                  <a:txBody>
                    <a:bodyPr/>
                    <a:lstStyle/>
                    <a:p>
                      <a:pPr marL="18415" indent="1905" algn="just" rtl="1">
                        <a:lnSpc>
                          <a:spcPct val="107000"/>
                        </a:lnSpc>
                        <a:spcAft>
                          <a:spcPts val="0"/>
                        </a:spcAft>
                        <a:tabLst>
                          <a:tab pos="5735320" algn="r"/>
                        </a:tabLst>
                      </a:pPr>
                      <a:r>
                        <a:rPr lang="ar-SA" sz="1400" dirty="0">
                          <a:effectLst/>
                          <a:cs typeface="2  Lotus" panose="00000400000000000000" pitchFamily="2" charset="-78"/>
                        </a:rPr>
                        <a:t>تمایل بالا به ترک خدمت، مهمترین عامل تایید کننده عمل به ترک خدمت در میان فروشندگان بوده و عواملی چون جو اخلاقی سازمان و هویت سازمانی می تواند این تمایل را تعدیل نماید. </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r" rtl="1">
                        <a:lnSpc>
                          <a:spcPct val="107000"/>
                        </a:lnSpc>
                        <a:spcAft>
                          <a:spcPts val="0"/>
                        </a:spcAft>
                      </a:pPr>
                      <a:r>
                        <a:rPr lang="ar-SA" sz="1400" dirty="0">
                          <a:effectLst/>
                          <a:cs typeface="2  Lotus" panose="00000400000000000000" pitchFamily="2" charset="-78"/>
                        </a:rPr>
                        <a:t>مطالعه عوامل موثر بر ترک خدمت مجازی فروشندگان چند شعبه فروشگاه های زنجیره ای سراسری در ایالات متحده</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tc>
                  <a:txBody>
                    <a:bodyPr/>
                    <a:lstStyle/>
                    <a:p>
                      <a:pPr algn="ctr" rtl="1">
                        <a:lnSpc>
                          <a:spcPct val="107000"/>
                        </a:lnSpc>
                        <a:spcAft>
                          <a:spcPts val="0"/>
                        </a:spcAft>
                      </a:pPr>
                      <a:r>
                        <a:rPr lang="ar-SA" sz="1400" dirty="0">
                          <a:effectLst/>
                          <a:cs typeface="2  Lotus" panose="00000400000000000000" pitchFamily="2" charset="-78"/>
                        </a:rPr>
                        <a:t>شوپکر  (2011)</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2477" marR="52477"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0326161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083125" y="380923"/>
            <a:ext cx="187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r>
              <a:rPr lang="fa-IR" altLang="en-US" sz="2400" dirty="0">
                <a:solidFill>
                  <a:schemeClr val="accent1"/>
                </a:solidFill>
                <a:latin typeface="Century Gothic" panose="020B0502020202020204" pitchFamily="34" charset="0"/>
                <a:cs typeface="B Titr" panose="00000700000000000000" pitchFamily="2" charset="-78"/>
              </a:rPr>
              <a:t>روش پژوهش </a:t>
            </a:r>
            <a:endParaRPr lang="en-US" altLang="en-US" sz="2400" dirty="0">
              <a:solidFill>
                <a:schemeClr val="accent1"/>
              </a:solidFill>
              <a:latin typeface="Century Gothic" panose="020B0502020202020204" pitchFamily="34" charset="0"/>
              <a:cs typeface="B Titr" panose="00000700000000000000" pitchFamily="2" charset="-78"/>
            </a:endParaRPr>
          </a:p>
        </p:txBody>
      </p:sp>
      <p:sp>
        <p:nvSpPr>
          <p:cNvPr id="5" name="Rectangle 4"/>
          <p:cNvSpPr>
            <a:spLocks noChangeArrowheads="1"/>
          </p:cNvSpPr>
          <p:nvPr/>
        </p:nvSpPr>
        <p:spPr bwMode="auto">
          <a:xfrm>
            <a:off x="755576" y="1268760"/>
            <a:ext cx="7920880" cy="35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buClrTx/>
              <a:buFontTx/>
              <a:buNone/>
            </a:pPr>
            <a:r>
              <a:rPr lang="fa-IR" sz="1800" dirty="0">
                <a:solidFill>
                  <a:schemeClr val="tx1"/>
                </a:solidFill>
                <a:cs typeface="2  Lotus" panose="00000400000000000000" pitchFamily="2" charset="-78"/>
              </a:rPr>
              <a:t> این پژوهش، از نظر هدف کاربردی و از لحاظ گردآوری اطلاعات از نوع توصیفی، پیمایشی است. گردآوری اطلاعات در پژوهش با بهره گیری از روشهای پیمایشی صورت گرفت. برای شناسایی عوامل موثر بر نامرئی شدن کارکنان، پیشینه ی پژوهش مطالعه شده و با استفاده از روش دلفی، پرسشنامه ای در مقیاس5 گزینه ای لیكرت و تعدادی پرسش جمعیت  شناختی طراحی می شود. جامعه ی آماری پژوهش شامل خبرگان در بخش پرسشنامه توسط کارکنان شهرداری منطقه 1 ، اطلاعات گردآوری می شود. </a:t>
            </a:r>
          </a:p>
          <a:p>
            <a:pPr algn="just" rtl="1">
              <a:lnSpc>
                <a:spcPct val="150000"/>
              </a:lnSpc>
              <a:spcBef>
                <a:spcPct val="0"/>
              </a:spcBef>
              <a:buClrTx/>
              <a:buFontTx/>
              <a:buNone/>
            </a:pPr>
            <a:r>
              <a:rPr lang="fa-IR" sz="1800" dirty="0">
                <a:solidFill>
                  <a:schemeClr val="tx1"/>
                </a:solidFill>
                <a:cs typeface="2  Lotus" panose="00000400000000000000" pitchFamily="2" charset="-78"/>
              </a:rPr>
              <a:t> برای تجزیه و تحلیل داده ها، بعد از استخراج عوامل از ادبیات پژوهش توسط روش دلفی، عوامل</a:t>
            </a:r>
          </a:p>
          <a:p>
            <a:pPr algn="just" rtl="1">
              <a:lnSpc>
                <a:spcPct val="150000"/>
              </a:lnSpc>
              <a:spcBef>
                <a:spcPct val="0"/>
              </a:spcBef>
              <a:buClrTx/>
              <a:buFontTx/>
              <a:buNone/>
            </a:pPr>
            <a:r>
              <a:rPr lang="fa-IR" sz="1800" dirty="0">
                <a:solidFill>
                  <a:schemeClr val="tx1"/>
                </a:solidFill>
                <a:cs typeface="2  Lotus" panose="00000400000000000000" pitchFamily="2" charset="-78"/>
              </a:rPr>
              <a:t>مؤثر بر نامرئی شدن کارکنان شناسایی و سپس پرسشنامه ی طراحی شده در جامعه ی مورد نظر (کارکنان شهرداری منطقه 1) جهت سنجش وضعيت جامعه توزيع می شود.</a:t>
            </a:r>
          </a:p>
        </p:txBody>
      </p:sp>
      <p:sp>
        <p:nvSpPr>
          <p:cNvPr id="6" name="Oval 5"/>
          <p:cNvSpPr/>
          <p:nvPr/>
        </p:nvSpPr>
        <p:spPr>
          <a:xfrm>
            <a:off x="7956376" y="266700"/>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0095" y="328891"/>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001527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8" presetClass="emph" presetSubtype="0" fill="hold" nodeType="withEffect">
                                  <p:stCondLst>
                                    <p:cond delay="0"/>
                                  </p:stCondLst>
                                  <p:childTnLst>
                                    <p:animRot by="21600000">
                                      <p:cBhvr>
                                        <p:cTn id="1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225430" y="214826"/>
            <a:ext cx="187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r>
              <a:rPr lang="fa-IR" altLang="en-US" sz="2400" dirty="0">
                <a:solidFill>
                  <a:schemeClr val="accent1"/>
                </a:solidFill>
                <a:latin typeface="Century Gothic" panose="020B0502020202020204" pitchFamily="34" charset="0"/>
                <a:cs typeface="B Titr" panose="00000700000000000000" pitchFamily="2" charset="-78"/>
              </a:rPr>
              <a:t>روش پژوهش </a:t>
            </a:r>
            <a:endParaRPr lang="en-US" altLang="en-US" sz="2400" dirty="0">
              <a:solidFill>
                <a:schemeClr val="accent1"/>
              </a:solidFill>
              <a:latin typeface="Century Gothic" panose="020B0502020202020204" pitchFamily="34" charset="0"/>
              <a:cs typeface="B Titr" panose="00000700000000000000" pitchFamily="2" charset="-78"/>
            </a:endParaRPr>
          </a:p>
        </p:txBody>
      </p:sp>
      <p:sp>
        <p:nvSpPr>
          <p:cNvPr id="5" name="Rectangle 4"/>
          <p:cNvSpPr>
            <a:spLocks noChangeArrowheads="1"/>
          </p:cNvSpPr>
          <p:nvPr/>
        </p:nvSpPr>
        <p:spPr bwMode="auto">
          <a:xfrm>
            <a:off x="899592" y="756196"/>
            <a:ext cx="7920880" cy="451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buClrTx/>
              <a:buFontTx/>
              <a:buNone/>
            </a:pPr>
            <a:r>
              <a:rPr lang="fa-IR" altLang="en-US" b="1" dirty="0">
                <a:solidFill>
                  <a:schemeClr val="accent1"/>
                </a:solidFill>
                <a:latin typeface="Century Gothic" panose="020B0502020202020204" pitchFamily="34" charset="0"/>
                <a:cs typeface="B Titr" panose="00000700000000000000" pitchFamily="2" charset="-78"/>
              </a:rPr>
              <a:t> جامعه آماری</a:t>
            </a:r>
            <a:endParaRPr lang="fa-IR" altLang="en-US" dirty="0">
              <a:solidFill>
                <a:schemeClr val="accent1"/>
              </a:solidFill>
              <a:latin typeface="Century Gothic" panose="020B0502020202020204" pitchFamily="34" charset="0"/>
              <a:cs typeface="2  Zar" panose="00000400000000000000" pitchFamily="2" charset="-78"/>
            </a:endParaRPr>
          </a:p>
          <a:p>
            <a:pPr algn="just" rtl="1">
              <a:lnSpc>
                <a:spcPct val="150000"/>
              </a:lnSpc>
              <a:buNone/>
            </a:pPr>
            <a:r>
              <a:rPr lang="ar-SA" sz="1800" dirty="0">
                <a:solidFill>
                  <a:schemeClr val="tx1"/>
                </a:solidFill>
                <a:cs typeface="2  Lotus" panose="00000400000000000000" pitchFamily="2" charset="-78"/>
              </a:rPr>
              <a:t> جامعه ی آماري عبارتست از کليه ی عناصر و افرادي که در يک مقياس جغرافيايي مشخص داراي يک يا چند صفت مشترک باشند. هرچه جامعه ی آماري کوچکتر باشد ميتوان آنرا دقيقتر از يک جامعه ی آماري بزرگتر مطالعه نمود. با توجه به تعريف فوق، جامعه آماري پژوهش از کارشناسان، اساتید و خبرگان برای طراحی پرسشنامه محقق ساخته دلفی ، و برای تعیین وضعیت جامعه کارکنان شهرداری منطقه 1 مشهد خواهد بود.</a:t>
            </a:r>
            <a:endParaRPr lang="fa-IR" sz="1800" dirty="0">
              <a:solidFill>
                <a:schemeClr val="tx1"/>
              </a:solidFill>
              <a:cs typeface="2  Lotus" panose="00000400000000000000" pitchFamily="2" charset="-78"/>
            </a:endParaRPr>
          </a:p>
          <a:p>
            <a:pPr algn="just" rtl="1">
              <a:lnSpc>
                <a:spcPct val="150000"/>
              </a:lnSpc>
              <a:buNone/>
            </a:pPr>
            <a:r>
              <a:rPr lang="fa-IR" altLang="en-US" b="1" dirty="0">
                <a:solidFill>
                  <a:schemeClr val="accent1"/>
                </a:solidFill>
                <a:latin typeface="Century Gothic" panose="020B0502020202020204" pitchFamily="34" charset="0"/>
                <a:cs typeface="B Titr" panose="00000700000000000000" pitchFamily="2" charset="-78"/>
              </a:rPr>
              <a:t>نمونه آماری</a:t>
            </a:r>
          </a:p>
          <a:p>
            <a:pPr algn="just" rtl="1">
              <a:lnSpc>
                <a:spcPct val="150000"/>
              </a:lnSpc>
              <a:spcBef>
                <a:spcPct val="0"/>
              </a:spcBef>
              <a:buClrTx/>
              <a:buFontTx/>
              <a:buNone/>
            </a:pPr>
            <a:r>
              <a:rPr lang="fa-IR" altLang="en-US" sz="1800" dirty="0">
                <a:solidFill>
                  <a:schemeClr val="tx1"/>
                </a:solidFill>
                <a:cs typeface="2  Lotus" panose="00000400000000000000" pitchFamily="2" charset="-78"/>
              </a:rPr>
              <a:t>با توجه به اینکه جامعه آماری خبرگان در شهرداری منطقه 1 مشهد به صورت محدود است نمونه آماری به صورت سر شماری 11 نفر در نظر گرفته شد .</a:t>
            </a:r>
          </a:p>
          <a:p>
            <a:pPr algn="just" rtl="1">
              <a:lnSpc>
                <a:spcPct val="150000"/>
              </a:lnSpc>
              <a:spcBef>
                <a:spcPct val="0"/>
              </a:spcBef>
              <a:buClrTx/>
              <a:buFontTx/>
              <a:buNone/>
            </a:pPr>
            <a:r>
              <a:rPr lang="fa-IR" altLang="en-US" sz="1800" dirty="0">
                <a:solidFill>
                  <a:schemeClr val="tx1"/>
                </a:solidFill>
                <a:cs typeface="2  Lotus" panose="00000400000000000000" pitchFamily="2" charset="-78"/>
              </a:rPr>
              <a:t>حجم نمونه برای تعیین وضعیت با استفاده از فرمول کوکران به روش تصادفی ساده از 135 نفر 103 نفر انتخاب شد.</a:t>
            </a:r>
          </a:p>
        </p:txBody>
      </p:sp>
      <p:sp>
        <p:nvSpPr>
          <p:cNvPr id="6" name="Oval 5"/>
          <p:cNvSpPr/>
          <p:nvPr/>
        </p:nvSpPr>
        <p:spPr>
          <a:xfrm>
            <a:off x="8098680" y="214826"/>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72400" y="277018"/>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656668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8" presetClass="emph" presetSubtype="0" fill="hold" nodeType="withEffect">
                                  <p:stCondLst>
                                    <p:cond delay="0"/>
                                  </p:stCondLst>
                                  <p:childTnLst>
                                    <p:animRot by="21600000">
                                      <p:cBhvr>
                                        <p:cTn id="1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332656"/>
            <a:ext cx="7542584" cy="3323987"/>
          </a:xfrm>
          <a:prstGeom prst="rect">
            <a:avLst/>
          </a:prstGeom>
        </p:spPr>
        <p:txBody>
          <a:bodyPr wrap="square">
            <a:spAutoFit/>
          </a:bodyPr>
          <a:lstStyle/>
          <a:p>
            <a:pPr algn="just" rtl="1">
              <a:lnSpc>
                <a:spcPct val="150000"/>
              </a:lnSpc>
              <a:spcAft>
                <a:spcPts val="0"/>
              </a:spcAft>
            </a:pPr>
            <a:r>
              <a:rPr lang="ar-SA" sz="2000" b="1" dirty="0">
                <a:ea typeface="Majalla UI"/>
                <a:cs typeface="B Titr" panose="00000700000000000000" pitchFamily="2" charset="-78"/>
              </a:rPr>
              <a:t>روش تجزيه و تحليل داده ها </a:t>
            </a:r>
            <a:endParaRPr lang="fa-IR" sz="2000" b="1" dirty="0">
              <a:ea typeface="Majalla UI"/>
              <a:cs typeface="B Titr" panose="00000700000000000000" pitchFamily="2" charset="-78"/>
            </a:endParaRPr>
          </a:p>
          <a:p>
            <a:pPr algn="just" rtl="1">
              <a:lnSpc>
                <a:spcPct val="150000"/>
              </a:lnSpc>
              <a:spcAft>
                <a:spcPts val="0"/>
              </a:spcAft>
            </a:pPr>
            <a:r>
              <a:rPr lang="fa-IR" sz="2000" dirty="0">
                <a:ea typeface="Majalla UI"/>
                <a:cs typeface="B Zar" panose="00000400000000000000" pitchFamily="2" charset="-78"/>
              </a:rPr>
              <a:t>در اين پژوهش تجزيه و تحليل آماري در دو مرحله انجام شده است، در بخش توصيفي ابتدا براي مشخصات عمومي افراد نمونه مورد مطالعه، جداول فراواني به همراه نمودار آماري رسم شده و تا حدودي نمونه هاي مورد مطالعه مورد توصيف قرار گرفته اند. سپس براي سوالات مربوط به هر فرضيه، جداول توزيع فراواني تشکيل شده، که در اين جداول فراواني پاسخ هاي مربوط به هر سوال به همراه ميانگين درج شده است. جهت طراحي عوامل موثر بر  نامرئی شدن کارکنان از روش هاي دلفي, آزمون تي و فريدمن با استفاده از نرم افزارهاي اکسل و </a:t>
            </a:r>
            <a:r>
              <a:rPr lang="en-US" sz="2000" dirty="0" err="1">
                <a:ea typeface="Majalla UI"/>
                <a:cs typeface="B Zar" panose="00000400000000000000" pitchFamily="2" charset="-78"/>
              </a:rPr>
              <a:t>Spss</a:t>
            </a:r>
            <a:r>
              <a:rPr lang="en-US" sz="2000" dirty="0">
                <a:ea typeface="Majalla UI"/>
                <a:cs typeface="B Zar" panose="00000400000000000000" pitchFamily="2" charset="-78"/>
              </a:rPr>
              <a:t> </a:t>
            </a:r>
            <a:r>
              <a:rPr lang="fa-IR" sz="2000" dirty="0">
                <a:ea typeface="Majalla UI"/>
                <a:cs typeface="B Zar" panose="00000400000000000000" pitchFamily="2" charset="-78"/>
              </a:rPr>
              <a:t>استفاده شده است. </a:t>
            </a:r>
            <a:endParaRPr lang="fa-IR" dirty="0">
              <a:latin typeface="Calibri" panose="020F0502020204030204" pitchFamily="34" charset="0"/>
              <a:ea typeface="Calibri" panose="020F0502020204030204" pitchFamily="34" charset="0"/>
              <a:cs typeface="B Zar" panose="00000400000000000000" pitchFamily="2" charset="-78"/>
            </a:endParaRPr>
          </a:p>
        </p:txBody>
      </p:sp>
    </p:spTree>
    <p:extLst>
      <p:ext uri="{BB962C8B-B14F-4D97-AF65-F5344CB8AC3E}">
        <p14:creationId xmlns:p14="http://schemas.microsoft.com/office/powerpoint/2010/main" val="1985405577"/>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907704" y="54221"/>
            <a:ext cx="56166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r>
              <a:rPr lang="fa-IR" altLang="en-US" sz="2400" dirty="0">
                <a:solidFill>
                  <a:schemeClr val="accent1"/>
                </a:solidFill>
                <a:latin typeface="Century Gothic" panose="020B0502020202020204" pitchFamily="34" charset="0"/>
                <a:cs typeface="B Titr" panose="00000700000000000000" pitchFamily="2" charset="-78"/>
              </a:rPr>
              <a:t>شناسایی عوامل موثر بر  نامرئی شدن کارکنان</a:t>
            </a:r>
            <a:endParaRPr lang="en-US" altLang="en-US" sz="2400" dirty="0">
              <a:solidFill>
                <a:schemeClr val="accent1"/>
              </a:solidFill>
              <a:latin typeface="Century Gothic" panose="020B0502020202020204" pitchFamily="34" charset="0"/>
              <a:cs typeface="B Titr" panose="00000700000000000000" pitchFamily="2" charset="-78"/>
            </a:endParaRPr>
          </a:p>
        </p:txBody>
      </p:sp>
      <p:sp>
        <p:nvSpPr>
          <p:cNvPr id="6" name="Oval 5"/>
          <p:cNvSpPr/>
          <p:nvPr/>
        </p:nvSpPr>
        <p:spPr>
          <a:xfrm>
            <a:off x="8028384" y="262214"/>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5034" y="330171"/>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7"/>
          <p:cNvSpPr>
            <a:spLocks noChangeArrowheads="1"/>
          </p:cNvSpPr>
          <p:nvPr/>
        </p:nvSpPr>
        <p:spPr bwMode="auto">
          <a:xfrm>
            <a:off x="2555776" y="180989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fa-IR" sz="1800" b="0" i="0" u="none" strike="noStrike" cap="none" normalizeH="0" baseline="0">
                <a:ln>
                  <a:noFill/>
                </a:ln>
                <a:solidFill>
                  <a:schemeClr val="tx1"/>
                </a:solidFill>
                <a:effectLst/>
                <a:latin typeface="Arial" panose="020B0604020202020204" pitchFamily="34" charset="0"/>
              </a:rPr>
            </a:br>
            <a:endParaRPr kumimoji="0" lang="en-US" altLang="fa-IR" sz="1800" b="0" i="0" u="none" strike="noStrike" cap="none" normalizeH="0" baseline="0">
              <a:ln>
                <a:noFill/>
              </a:ln>
              <a:solidFill>
                <a:schemeClr val="tx1"/>
              </a:solidFill>
              <a:effectLst/>
              <a:latin typeface="Arial" panose="020B0604020202020204" pitchFamily="34" charset="0"/>
            </a:endParaRPr>
          </a:p>
        </p:txBody>
      </p:sp>
      <p:graphicFrame>
        <p:nvGraphicFramePr>
          <p:cNvPr id="21" name="Table 20"/>
          <p:cNvGraphicFramePr>
            <a:graphicFrameLocks noGrp="1"/>
          </p:cNvGraphicFramePr>
          <p:nvPr>
            <p:extLst>
              <p:ext uri="{D42A27DB-BD31-4B8C-83A1-F6EECF244321}">
                <p14:modId xmlns:p14="http://schemas.microsoft.com/office/powerpoint/2010/main" val="3171072359"/>
              </p:ext>
            </p:extLst>
          </p:nvPr>
        </p:nvGraphicFramePr>
        <p:xfrm>
          <a:off x="1835696" y="620688"/>
          <a:ext cx="5440232" cy="6133358"/>
        </p:xfrm>
        <a:graphic>
          <a:graphicData uri="http://schemas.openxmlformats.org/drawingml/2006/table">
            <a:tbl>
              <a:tblPr rtl="1" firstRow="1" firstCol="1" bandRow="1">
                <a:tableStyleId>{5C22544A-7EE6-4342-B048-85BDC9FD1C3A}</a:tableStyleId>
              </a:tblPr>
              <a:tblGrid>
                <a:gridCol w="485296">
                  <a:extLst>
                    <a:ext uri="{9D8B030D-6E8A-4147-A177-3AD203B41FA5}">
                      <a16:colId xmlns:a16="http://schemas.microsoft.com/office/drawing/2014/main" val="20000"/>
                    </a:ext>
                  </a:extLst>
                </a:gridCol>
                <a:gridCol w="1935293">
                  <a:extLst>
                    <a:ext uri="{9D8B030D-6E8A-4147-A177-3AD203B41FA5}">
                      <a16:colId xmlns:a16="http://schemas.microsoft.com/office/drawing/2014/main" val="20001"/>
                    </a:ext>
                  </a:extLst>
                </a:gridCol>
                <a:gridCol w="3019643">
                  <a:extLst>
                    <a:ext uri="{9D8B030D-6E8A-4147-A177-3AD203B41FA5}">
                      <a16:colId xmlns:a16="http://schemas.microsoft.com/office/drawing/2014/main" val="20002"/>
                    </a:ext>
                  </a:extLst>
                </a:gridCol>
              </a:tblGrid>
              <a:tr h="216024">
                <a:tc>
                  <a:txBody>
                    <a:bodyPr/>
                    <a:lstStyle/>
                    <a:p>
                      <a:pPr marL="228600" algn="ctr" rtl="1">
                        <a:lnSpc>
                          <a:spcPct val="115000"/>
                        </a:lnSpc>
                        <a:spcAft>
                          <a:spcPts val="0"/>
                        </a:spcAft>
                      </a:pPr>
                      <a:r>
                        <a:rPr lang="fa-IR" sz="800" dirty="0">
                          <a:effectLst/>
                        </a:rPr>
                        <a:t>رديف</a:t>
                      </a:r>
                      <a:endParaRPr lang="en-US" sz="700" dirty="0">
                        <a:effectLst/>
                        <a:latin typeface="Calibri" panose="020F0502020204030204" pitchFamily="34" charset="0"/>
                        <a:ea typeface="Calibri" panose="020F0502020204030204" pitchFamily="34" charset="0"/>
                        <a:cs typeface="Arial" panose="020B0604020202020204" pitchFamily="34" charset="0"/>
                      </a:endParaRPr>
                    </a:p>
                  </a:txBody>
                  <a:tcPr marL="14904" marR="14904" marT="0" marB="0" anchor="ctr"/>
                </a:tc>
                <a:tc>
                  <a:txBody>
                    <a:bodyPr/>
                    <a:lstStyle/>
                    <a:p>
                      <a:pPr algn="ctr" rtl="1">
                        <a:lnSpc>
                          <a:spcPct val="115000"/>
                        </a:lnSpc>
                        <a:spcAft>
                          <a:spcPts val="0"/>
                        </a:spcAft>
                      </a:pPr>
                      <a:r>
                        <a:rPr lang="fa-IR" sz="800" dirty="0">
                          <a:effectLst/>
                          <a:cs typeface="2  Lotus" panose="00000400000000000000" pitchFamily="2" charset="-78"/>
                        </a:rPr>
                        <a:t>عامل مؤثر</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fa-IR" sz="800">
                          <a:effectLst/>
                          <a:cs typeface="2  Lotus" panose="00000400000000000000" pitchFamily="2" charset="-78"/>
                        </a:rPr>
                        <a:t>محقق</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0"/>
                  </a:ext>
                </a:extLst>
              </a:tr>
              <a:tr h="139258">
                <a:tc>
                  <a:txBody>
                    <a:bodyPr/>
                    <a:lstStyle/>
                    <a:p>
                      <a:pPr marL="0" lvl="0" indent="0" algn="ctr" rtl="1">
                        <a:lnSpc>
                          <a:spcPct val="107000"/>
                        </a:lnSpc>
                        <a:spcAft>
                          <a:spcPts val="0"/>
                        </a:spcAft>
                        <a:buFont typeface="+mj-lt"/>
                        <a:buNone/>
                      </a:pPr>
                      <a:r>
                        <a:rPr lang="fa-IR" sz="800" dirty="0">
                          <a:effectLst/>
                        </a:rPr>
                        <a:t>1 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dirty="0">
                          <a:effectLst/>
                          <a:cs typeface="2  Lotus" panose="00000400000000000000" pitchFamily="2" charset="-78"/>
                        </a:rPr>
                        <a:t>تعارض بین اهداف فردى و اهداف سازمان</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(اصفهانی، عباس زاده و نوروززاده، ۱۳۹۲: 6).</a:t>
                      </a:r>
                      <a:endParaRPr lang="en-US" sz="700">
                        <a:effectLst/>
                        <a:cs typeface="2  Lotus" panose="00000400000000000000" pitchFamily="2" charset="-78"/>
                      </a:endParaRPr>
                    </a:p>
                    <a:p>
                      <a:pPr algn="ctr" rtl="0">
                        <a:lnSpc>
                          <a:spcPct val="115000"/>
                        </a:lnSpc>
                        <a:spcAft>
                          <a:spcPts val="0"/>
                        </a:spcAft>
                      </a:pPr>
                      <a:r>
                        <a:rPr lang="ar-SA" sz="800">
                          <a:effectLst/>
                          <a:cs typeface="2  Lotus" panose="00000400000000000000" pitchFamily="2" charset="-78"/>
                        </a:rPr>
                        <a:t>(براتی گلخندان، ۱۳۹۴: 3)</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1"/>
                  </a:ext>
                </a:extLst>
              </a:tr>
              <a:tr h="270121">
                <a:tc>
                  <a:txBody>
                    <a:bodyPr/>
                    <a:lstStyle/>
                    <a:p>
                      <a:pPr marL="0" lvl="0" indent="0" algn="ctr" rtl="1">
                        <a:lnSpc>
                          <a:spcPct val="107000"/>
                        </a:lnSpc>
                        <a:spcAft>
                          <a:spcPts val="0"/>
                        </a:spcAft>
                        <a:buFont typeface="+mj-lt"/>
                        <a:buNone/>
                      </a:pPr>
                      <a:r>
                        <a:rPr lang="fa-IR" sz="800" dirty="0">
                          <a:effectLst/>
                        </a:rPr>
                        <a:t>2 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تلاشهاى ناموفق  کارکنان براى دستیابى به برابرى نتیجه</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0">
                        <a:lnSpc>
                          <a:spcPct val="115000"/>
                        </a:lnSpc>
                        <a:spcAft>
                          <a:spcPts val="0"/>
                        </a:spcAft>
                      </a:pPr>
                      <a:r>
                        <a:rPr lang="ar-SA" sz="800">
                          <a:effectLst/>
                          <a:cs typeface="2  Lotus" panose="00000400000000000000" pitchFamily="2" charset="-78"/>
                        </a:rPr>
                        <a:t>(اصفهانی، عباس زاده و نوروززاده، ۱۳۹۲: 5).</a:t>
                      </a:r>
                      <a:endParaRPr lang="en-US" sz="700">
                        <a:effectLst/>
                        <a:cs typeface="2  Lotus" panose="00000400000000000000" pitchFamily="2" charset="-78"/>
                      </a:endParaRPr>
                    </a:p>
                    <a:p>
                      <a:pPr algn="ctr" rtl="1">
                        <a:lnSpc>
                          <a:spcPct val="115000"/>
                        </a:lnSpc>
                        <a:spcAft>
                          <a:spcPts val="0"/>
                        </a:spcAft>
                      </a:pPr>
                      <a:r>
                        <a:rPr lang="fa-IR" sz="800">
                          <a:effectLst/>
                          <a:cs typeface="2  Lotus" panose="00000400000000000000" pitchFamily="2" charset="-78"/>
                        </a:rPr>
                        <a:t> </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2"/>
                  </a:ext>
                </a:extLst>
              </a:tr>
              <a:tr h="129504">
                <a:tc>
                  <a:txBody>
                    <a:bodyPr/>
                    <a:lstStyle/>
                    <a:p>
                      <a:pPr marL="0" lvl="0" indent="0" algn="ctr" rtl="1">
                        <a:lnSpc>
                          <a:spcPct val="107000"/>
                        </a:lnSpc>
                        <a:spcAft>
                          <a:spcPts val="0"/>
                        </a:spcAft>
                        <a:buFont typeface="+mj-lt"/>
                        <a:buNone/>
                      </a:pPr>
                      <a:r>
                        <a:rPr lang="fa-IR" sz="800" dirty="0">
                          <a:effectLst/>
                        </a:rPr>
                        <a:t>3 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dirty="0">
                          <a:effectLst/>
                          <a:cs typeface="2  Lotus" panose="00000400000000000000" pitchFamily="2" charset="-78"/>
                        </a:rPr>
                        <a:t>عدم تناسب شغل و شاغل</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(فیاضی، 1385)</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3"/>
                  </a:ext>
                </a:extLst>
              </a:tr>
              <a:tr h="129504">
                <a:tc>
                  <a:txBody>
                    <a:bodyPr/>
                    <a:lstStyle/>
                    <a:p>
                      <a:pPr marL="0" lvl="0" indent="0" algn="ctr" rtl="1">
                        <a:lnSpc>
                          <a:spcPct val="107000"/>
                        </a:lnSpc>
                        <a:spcAft>
                          <a:spcPts val="0"/>
                        </a:spcAft>
                        <a:buFont typeface="+mj-lt"/>
                        <a:buNone/>
                      </a:pPr>
                      <a:r>
                        <a:rPr lang="fa-IR" sz="800" dirty="0">
                          <a:effectLst/>
                        </a:rPr>
                        <a:t>4 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فشارهاي رواني در محيط کار</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(ساگر، 1994  ؛ جکسونو راندال، 1985 ؛ فيشرو گيتلسون،1983 )</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4"/>
                  </a:ext>
                </a:extLst>
              </a:tr>
              <a:tr h="129504">
                <a:tc>
                  <a:txBody>
                    <a:bodyPr/>
                    <a:lstStyle/>
                    <a:p>
                      <a:pPr marL="0" lvl="0" indent="0" algn="ctr" rtl="1">
                        <a:lnSpc>
                          <a:spcPct val="107000"/>
                        </a:lnSpc>
                        <a:spcAft>
                          <a:spcPts val="0"/>
                        </a:spcAft>
                        <a:buFont typeface="+mj-lt"/>
                        <a:buNone/>
                      </a:pPr>
                      <a:r>
                        <a:rPr lang="fa-IR" sz="800" dirty="0">
                          <a:effectLst/>
                        </a:rPr>
                        <a:t>5 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dirty="0">
                          <a:effectLst/>
                          <a:cs typeface="2  Lotus" panose="00000400000000000000" pitchFamily="2" charset="-78"/>
                        </a:rPr>
                        <a:t>نامشخص بودن نقشها و مسئولیتهای افراد</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فیاضی و نیک زاد ،1385 و نعمتی شهاب ، 1394</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5"/>
                  </a:ext>
                </a:extLst>
              </a:tr>
              <a:tr h="129504">
                <a:tc>
                  <a:txBody>
                    <a:bodyPr/>
                    <a:lstStyle/>
                    <a:p>
                      <a:pPr marL="0" lvl="0" indent="0" algn="ctr" rtl="1">
                        <a:lnSpc>
                          <a:spcPct val="107000"/>
                        </a:lnSpc>
                        <a:spcAft>
                          <a:spcPts val="0"/>
                        </a:spcAft>
                        <a:buFont typeface="+mj-lt"/>
                        <a:buNone/>
                      </a:pPr>
                      <a:r>
                        <a:rPr lang="fa-IR" sz="800" dirty="0">
                          <a:effectLst/>
                        </a:rPr>
                        <a:t>6 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ابهام در سیاست­ها و خط مشی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باب ویپل</a:t>
                      </a:r>
                      <a:r>
                        <a:rPr lang="ar-SA" sz="800" baseline="30000" dirty="0">
                          <a:effectLst/>
                          <a:cs typeface="2  Lotus" panose="00000400000000000000" pitchFamily="2" charset="-78"/>
                        </a:rPr>
                        <a:t> </a:t>
                      </a:r>
                      <a:r>
                        <a:rPr lang="ar-SA" sz="800" dirty="0">
                          <a:effectLst/>
                          <a:cs typeface="2  Lotus" panose="00000400000000000000" pitchFamily="2" charset="-78"/>
                        </a:rPr>
                        <a:t>(2012)</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6"/>
                  </a:ext>
                </a:extLst>
              </a:tr>
              <a:tr h="129504">
                <a:tc>
                  <a:txBody>
                    <a:bodyPr/>
                    <a:lstStyle/>
                    <a:p>
                      <a:pPr marL="0" lvl="0" indent="0" algn="ctr" rtl="1">
                        <a:lnSpc>
                          <a:spcPct val="107000"/>
                        </a:lnSpc>
                        <a:spcAft>
                          <a:spcPts val="0"/>
                        </a:spcAft>
                        <a:buFont typeface="+mj-lt"/>
                        <a:buNone/>
                      </a:pPr>
                      <a:r>
                        <a:rPr lang="fa-IR" sz="800" dirty="0">
                          <a:effectLst/>
                        </a:rPr>
                        <a:t>7 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نداشتن ارزشهای محوری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(چشم­براه، 1394: 7).</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7"/>
                  </a:ext>
                </a:extLst>
              </a:tr>
              <a:tr h="278517">
                <a:tc>
                  <a:txBody>
                    <a:bodyPr/>
                    <a:lstStyle/>
                    <a:p>
                      <a:pPr marL="0" lvl="0" indent="0" algn="ctr" rtl="1">
                        <a:lnSpc>
                          <a:spcPct val="107000"/>
                        </a:lnSpc>
                        <a:spcAft>
                          <a:spcPts val="0"/>
                        </a:spcAft>
                        <a:buFont typeface="+mj-lt"/>
                        <a:buNone/>
                      </a:pPr>
                      <a:r>
                        <a:rPr lang="fa-IR" sz="800" dirty="0">
                          <a:effectLst/>
                        </a:rPr>
                        <a:t>8 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احساس بی عدالتی در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(اصفهانی، عباس زاده و نوروززاده، ۱۳۹۲: 6).</a:t>
                      </a:r>
                      <a:r>
                        <a:rPr lang="fa-IR" sz="800" dirty="0">
                          <a:effectLst/>
                          <a:cs typeface="2  Lotus" panose="00000400000000000000" pitchFamily="2" charset="-78"/>
                        </a:rPr>
                        <a:t> </a:t>
                      </a:r>
                      <a:r>
                        <a:rPr lang="ar-SA" sz="800" dirty="0">
                          <a:effectLst/>
                          <a:cs typeface="2  Lotus" panose="00000400000000000000" pitchFamily="2" charset="-78"/>
                        </a:rPr>
                        <a:t>(رضایی، کلیدبری و سلیمی، ۱۳۸۷: 11).</a:t>
                      </a:r>
                      <a:r>
                        <a:rPr lang="en-US" sz="700" dirty="0">
                          <a:effectLst/>
                          <a:cs typeface="2  Lotus" panose="00000400000000000000" pitchFamily="2" charset="-78"/>
                        </a:rPr>
                        <a:t> </a:t>
                      </a:r>
                      <a:r>
                        <a:rPr lang="ar-SA" sz="800" dirty="0">
                          <a:effectLst/>
                          <a:cs typeface="2  Lotus" panose="00000400000000000000" pitchFamily="2" charset="-78"/>
                        </a:rPr>
                        <a:t>ابراهیمی و شمسی (1397)</a:t>
                      </a:r>
                      <a:r>
                        <a:rPr lang="fa-IR" sz="800" dirty="0">
                          <a:effectLst/>
                          <a:cs typeface="2  Lotus" panose="00000400000000000000" pitchFamily="2" charset="-78"/>
                        </a:rPr>
                        <a:t> </a:t>
                      </a:r>
                      <a:r>
                        <a:rPr lang="ar-SA" sz="800" dirty="0">
                          <a:effectLst/>
                          <a:cs typeface="2  Lotus" panose="00000400000000000000" pitchFamily="2" charset="-78"/>
                        </a:rPr>
                        <a:t>لین و چانگ (2009)</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8"/>
                  </a:ext>
                </a:extLst>
              </a:tr>
              <a:tr h="129504">
                <a:tc>
                  <a:txBody>
                    <a:bodyPr/>
                    <a:lstStyle/>
                    <a:p>
                      <a:pPr marL="0" lvl="0" indent="0" algn="ctr" rtl="1">
                        <a:lnSpc>
                          <a:spcPct val="107000"/>
                        </a:lnSpc>
                        <a:spcAft>
                          <a:spcPts val="0"/>
                        </a:spcAft>
                        <a:buFont typeface="+mj-lt"/>
                        <a:buNone/>
                      </a:pPr>
                      <a:r>
                        <a:rPr lang="fa-IR" sz="800" dirty="0">
                          <a:effectLst/>
                        </a:rPr>
                        <a:t>9 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بی توجهی به نظرات و تصمیمات سازمانی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ریچارد دی وایت</a:t>
                      </a:r>
                      <a:r>
                        <a:rPr lang="ar-SA" sz="800" baseline="30000">
                          <a:effectLst/>
                          <a:cs typeface="2  Lotus" panose="00000400000000000000" pitchFamily="2" charset="-78"/>
                        </a:rPr>
                        <a:t> </a:t>
                      </a:r>
                      <a:r>
                        <a:rPr lang="ar-SA" sz="800">
                          <a:effectLst/>
                          <a:cs typeface="2  Lotus" panose="00000400000000000000" pitchFamily="2" charset="-78"/>
                        </a:rPr>
                        <a:t>(2016) امیرتیموری ، 1394</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09"/>
                  </a:ext>
                </a:extLst>
              </a:tr>
              <a:tr h="129504">
                <a:tc>
                  <a:txBody>
                    <a:bodyPr/>
                    <a:lstStyle/>
                    <a:p>
                      <a:pPr marL="0" lvl="0" indent="0" algn="ctr" rtl="1">
                        <a:lnSpc>
                          <a:spcPct val="107000"/>
                        </a:lnSpc>
                        <a:spcAft>
                          <a:spcPts val="0"/>
                        </a:spcAft>
                        <a:buFont typeface="+mj-lt"/>
                        <a:buNone/>
                      </a:pPr>
                      <a:r>
                        <a:rPr lang="fa-IR" sz="800" dirty="0">
                          <a:effectLst/>
                        </a:rPr>
                        <a:t>10 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dirty="0">
                          <a:effectLst/>
                          <a:cs typeface="2  Lotus" panose="00000400000000000000" pitchFamily="2" charset="-78"/>
                        </a:rPr>
                        <a:t>عدم توجه به شایسته سالاری</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ابراهیمی و شمسی (1397)</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0"/>
                  </a:ext>
                </a:extLst>
              </a:tr>
              <a:tr h="201391">
                <a:tc>
                  <a:txBody>
                    <a:bodyPr/>
                    <a:lstStyle/>
                    <a:p>
                      <a:pPr marL="0" lvl="0" indent="0" algn="ctr" rtl="1">
                        <a:lnSpc>
                          <a:spcPct val="107000"/>
                        </a:lnSpc>
                        <a:spcAft>
                          <a:spcPts val="0"/>
                        </a:spcAft>
                        <a:buFont typeface="+mj-lt"/>
                        <a:buNone/>
                      </a:pPr>
                      <a:r>
                        <a:rPr lang="fa-IR" sz="800" dirty="0">
                          <a:effectLst/>
                        </a:rPr>
                        <a:t>11 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dirty="0">
                          <a:effectLst/>
                          <a:cs typeface="2  Lotus" panose="00000400000000000000" pitchFamily="2" charset="-78"/>
                        </a:rPr>
                        <a:t>بزرگ بودن اندازه سازمان</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0">
                        <a:lnSpc>
                          <a:spcPct val="115000"/>
                        </a:lnSpc>
                        <a:spcAft>
                          <a:spcPts val="0"/>
                        </a:spcAft>
                        <a:tabLst>
                          <a:tab pos="294005" algn="l"/>
                        </a:tabLst>
                      </a:pPr>
                      <a:r>
                        <a:rPr lang="ar-SA" sz="800">
                          <a:effectLst/>
                          <a:cs typeface="2  Lotus" panose="00000400000000000000" pitchFamily="2" charset="-78"/>
                        </a:rPr>
                        <a:t>هارست (2012)،مباشری و بابایی (1396)</a:t>
                      </a:r>
                      <a:endParaRPr lang="en-US" sz="700">
                        <a:effectLst/>
                        <a:cs typeface="2  Lotus" panose="00000400000000000000" pitchFamily="2" charset="-78"/>
                      </a:endParaRPr>
                    </a:p>
                    <a:p>
                      <a:pPr algn="ctr" rtl="1">
                        <a:lnSpc>
                          <a:spcPct val="115000"/>
                        </a:lnSpc>
                        <a:spcAft>
                          <a:spcPts val="0"/>
                        </a:spcAft>
                      </a:pPr>
                      <a:r>
                        <a:rPr lang="en-US" sz="800">
                          <a:effectLst/>
                          <a:cs typeface="2  Lotus" panose="00000400000000000000" pitchFamily="2" charset="-78"/>
                        </a:rPr>
                        <a:t> </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1"/>
                  </a:ext>
                </a:extLst>
              </a:tr>
              <a:tr h="129504">
                <a:tc>
                  <a:txBody>
                    <a:bodyPr/>
                    <a:lstStyle/>
                    <a:p>
                      <a:pPr marL="0" lvl="0" indent="0" algn="ctr" rtl="1">
                        <a:lnSpc>
                          <a:spcPct val="107000"/>
                        </a:lnSpc>
                        <a:spcAft>
                          <a:spcPts val="0"/>
                        </a:spcAft>
                        <a:buFont typeface="+mj-lt"/>
                        <a:buNone/>
                      </a:pPr>
                      <a:r>
                        <a:rPr lang="fa-IR" sz="800" dirty="0">
                          <a:effectLst/>
                        </a:rPr>
                        <a:t>12 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روحیه تمرکز گرایی در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مشرفی زنوزی ومالدار(1393)</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2"/>
                  </a:ext>
                </a:extLst>
              </a:tr>
              <a:tr h="186586">
                <a:tc>
                  <a:txBody>
                    <a:bodyPr/>
                    <a:lstStyle/>
                    <a:p>
                      <a:pPr marL="0" lvl="0" indent="0" algn="ctr" rtl="1">
                        <a:lnSpc>
                          <a:spcPct val="107000"/>
                        </a:lnSpc>
                        <a:spcAft>
                          <a:spcPts val="0"/>
                        </a:spcAft>
                        <a:buFont typeface="+mj-lt"/>
                        <a:buNone/>
                      </a:pPr>
                      <a:r>
                        <a:rPr lang="fa-IR" sz="800" dirty="0">
                          <a:effectLst/>
                        </a:rPr>
                        <a:t>13 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جو غیر اخلاقی حاکم بر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باورصاد و چکامه( ۱۳۹۴)</a:t>
                      </a:r>
                      <a:r>
                        <a:rPr lang="fa-IR" sz="800" dirty="0">
                          <a:effectLst/>
                          <a:cs typeface="2  Lotus" panose="00000400000000000000" pitchFamily="2" charset="-78"/>
                        </a:rPr>
                        <a:t> </a:t>
                      </a:r>
                      <a:r>
                        <a:rPr lang="ar-SA" sz="800" dirty="0">
                          <a:effectLst/>
                          <a:cs typeface="2  Lotus" panose="00000400000000000000" pitchFamily="2" charset="-78"/>
                        </a:rPr>
                        <a:t>شوپکر (2011)</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3"/>
                  </a:ext>
                </a:extLst>
              </a:tr>
              <a:tr h="129504">
                <a:tc>
                  <a:txBody>
                    <a:bodyPr/>
                    <a:lstStyle/>
                    <a:p>
                      <a:pPr marL="0" lvl="0" indent="0" algn="ctr" rtl="1">
                        <a:lnSpc>
                          <a:spcPct val="107000"/>
                        </a:lnSpc>
                        <a:spcAft>
                          <a:spcPts val="0"/>
                        </a:spcAft>
                        <a:buFont typeface="+mj-lt"/>
                        <a:buNone/>
                      </a:pPr>
                      <a:r>
                        <a:rPr lang="fa-IR" sz="800" dirty="0">
                          <a:effectLst/>
                        </a:rPr>
                        <a:t>14 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رفتارهای انحرافی مدیران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لیدن و واینه  (2015)</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4"/>
                  </a:ext>
                </a:extLst>
              </a:tr>
              <a:tr h="129504">
                <a:tc>
                  <a:txBody>
                    <a:bodyPr/>
                    <a:lstStyle/>
                    <a:p>
                      <a:pPr marL="0" lvl="0" indent="0" algn="ctr" rtl="1">
                        <a:lnSpc>
                          <a:spcPct val="107000"/>
                        </a:lnSpc>
                        <a:spcAft>
                          <a:spcPts val="0"/>
                        </a:spcAft>
                        <a:buFont typeface="+mj-lt"/>
                        <a:buNone/>
                      </a:pPr>
                      <a:r>
                        <a:rPr lang="fa-IR" sz="800" dirty="0">
                          <a:effectLst/>
                        </a:rPr>
                        <a:t>15 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بی کفایتی مدیران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باب ویپل</a:t>
                      </a:r>
                      <a:r>
                        <a:rPr lang="ar-SA" sz="800" baseline="30000">
                          <a:effectLst/>
                          <a:cs typeface="2  Lotus" panose="00000400000000000000" pitchFamily="2" charset="-78"/>
                        </a:rPr>
                        <a:t> </a:t>
                      </a:r>
                      <a:r>
                        <a:rPr lang="ar-SA" sz="800">
                          <a:effectLst/>
                          <a:cs typeface="2  Lotus" panose="00000400000000000000" pitchFamily="2" charset="-78"/>
                        </a:rPr>
                        <a:t>(2012)</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5"/>
                  </a:ext>
                </a:extLst>
              </a:tr>
              <a:tr h="129504">
                <a:tc>
                  <a:txBody>
                    <a:bodyPr/>
                    <a:lstStyle/>
                    <a:p>
                      <a:pPr marL="0" lvl="0" indent="0" algn="ctr" rtl="1">
                        <a:lnSpc>
                          <a:spcPct val="107000"/>
                        </a:lnSpc>
                        <a:spcAft>
                          <a:spcPts val="0"/>
                        </a:spcAft>
                        <a:buFont typeface="+mj-lt"/>
                        <a:buNone/>
                      </a:pPr>
                      <a:r>
                        <a:rPr lang="fa-IR" sz="800" dirty="0">
                          <a:effectLst/>
                        </a:rPr>
                        <a:t>16 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توانمندی کارمند</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کارتر (2001) و  هاشمی و پور امین زاد(1390)</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6"/>
                  </a:ext>
                </a:extLst>
              </a:tr>
              <a:tr h="129504">
                <a:tc>
                  <a:txBody>
                    <a:bodyPr/>
                    <a:lstStyle/>
                    <a:p>
                      <a:pPr marL="0" lvl="0" indent="0" algn="ctr" rtl="1">
                        <a:lnSpc>
                          <a:spcPct val="107000"/>
                        </a:lnSpc>
                        <a:spcAft>
                          <a:spcPts val="0"/>
                        </a:spcAft>
                        <a:buFont typeface="+mj-lt"/>
                        <a:buNone/>
                      </a:pPr>
                      <a:r>
                        <a:rPr lang="fa-IR" sz="800" dirty="0">
                          <a:effectLst/>
                        </a:rPr>
                        <a:t>17 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شخصیت خجالتی و کم رو</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چشم براه (1394)</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7"/>
                  </a:ext>
                </a:extLst>
              </a:tr>
              <a:tr h="129504">
                <a:tc>
                  <a:txBody>
                    <a:bodyPr/>
                    <a:lstStyle/>
                    <a:p>
                      <a:pPr marL="0" lvl="0" indent="0" algn="ctr" rtl="1">
                        <a:lnSpc>
                          <a:spcPct val="107000"/>
                        </a:lnSpc>
                        <a:spcAft>
                          <a:spcPts val="0"/>
                        </a:spcAft>
                        <a:buFont typeface="+mj-lt"/>
                        <a:buNone/>
                      </a:pPr>
                      <a:r>
                        <a:rPr lang="fa-IR" sz="800" dirty="0">
                          <a:effectLst/>
                        </a:rPr>
                        <a:t>18 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نداشتن سیستم ارزیابی و عملکرد</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هاشمی و پور امین زاد(1390)</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8"/>
                  </a:ext>
                </a:extLst>
              </a:tr>
              <a:tr h="129504">
                <a:tc>
                  <a:txBody>
                    <a:bodyPr/>
                    <a:lstStyle/>
                    <a:p>
                      <a:pPr marL="0" lvl="0" indent="0" algn="ctr" rtl="1">
                        <a:lnSpc>
                          <a:spcPct val="107000"/>
                        </a:lnSpc>
                        <a:spcAft>
                          <a:spcPts val="0"/>
                        </a:spcAft>
                        <a:buFont typeface="+mj-lt"/>
                        <a:buNone/>
                      </a:pPr>
                      <a:r>
                        <a:rPr lang="fa-IR" sz="800" dirty="0">
                          <a:effectLst/>
                        </a:rPr>
                        <a:t>19 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روحیه مشارکت و همکاری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پور قاسمی (1393) وهاشمی و پور امین زاد(1390)</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19"/>
                  </a:ext>
                </a:extLst>
              </a:tr>
              <a:tr h="129504">
                <a:tc>
                  <a:txBody>
                    <a:bodyPr/>
                    <a:lstStyle/>
                    <a:p>
                      <a:pPr marL="0" lvl="0" indent="0" algn="ctr" rtl="1">
                        <a:lnSpc>
                          <a:spcPct val="107000"/>
                        </a:lnSpc>
                        <a:spcAft>
                          <a:spcPts val="0"/>
                        </a:spcAft>
                        <a:buFont typeface="+mj-lt"/>
                        <a:buNone/>
                      </a:pPr>
                      <a:r>
                        <a:rPr lang="fa-IR" sz="800" dirty="0">
                          <a:effectLst/>
                        </a:rPr>
                        <a:t>20 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هوش هیجانی پایین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چشم براه (1394)</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0"/>
                  </a:ext>
                </a:extLst>
              </a:tr>
              <a:tr h="129504">
                <a:tc>
                  <a:txBody>
                    <a:bodyPr/>
                    <a:lstStyle/>
                    <a:p>
                      <a:pPr marL="0" lvl="0" indent="0" algn="ctr" rtl="1">
                        <a:lnSpc>
                          <a:spcPct val="107000"/>
                        </a:lnSpc>
                        <a:spcAft>
                          <a:spcPts val="0"/>
                        </a:spcAft>
                        <a:buFont typeface="+mj-lt"/>
                        <a:buNone/>
                      </a:pPr>
                      <a:r>
                        <a:rPr lang="fa-IR" sz="800" dirty="0">
                          <a:effectLst/>
                        </a:rPr>
                        <a:t>21 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اشنا نبودن مدیر با محدودیت های کاری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باب ویپل</a:t>
                      </a:r>
                      <a:r>
                        <a:rPr lang="ar-SA" sz="800" baseline="30000" dirty="0">
                          <a:effectLst/>
                          <a:cs typeface="2  Lotus" panose="00000400000000000000" pitchFamily="2" charset="-78"/>
                        </a:rPr>
                        <a:t> </a:t>
                      </a:r>
                      <a:r>
                        <a:rPr lang="ar-SA" sz="800" dirty="0">
                          <a:effectLst/>
                          <a:cs typeface="2  Lotus" panose="00000400000000000000" pitchFamily="2" charset="-78"/>
                        </a:rPr>
                        <a:t>(2012)</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1"/>
                  </a:ext>
                </a:extLst>
              </a:tr>
              <a:tr h="129504">
                <a:tc>
                  <a:txBody>
                    <a:bodyPr/>
                    <a:lstStyle/>
                    <a:p>
                      <a:pPr marL="0" lvl="0" indent="0" algn="ctr" rtl="1">
                        <a:lnSpc>
                          <a:spcPct val="107000"/>
                        </a:lnSpc>
                        <a:spcAft>
                          <a:spcPts val="0"/>
                        </a:spcAft>
                        <a:buFont typeface="+mj-lt"/>
                        <a:buNone/>
                      </a:pPr>
                      <a:r>
                        <a:rPr lang="fa-IR" sz="800" dirty="0">
                          <a:effectLst/>
                        </a:rPr>
                        <a:t>22 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قدردانی و تقدیر کارکنان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ریچارد دی وایت (2016)</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2"/>
                  </a:ext>
                </a:extLst>
              </a:tr>
              <a:tr h="129504">
                <a:tc>
                  <a:txBody>
                    <a:bodyPr/>
                    <a:lstStyle/>
                    <a:p>
                      <a:pPr marL="0" lvl="0" indent="0" algn="ctr" rtl="1">
                        <a:lnSpc>
                          <a:spcPct val="107000"/>
                        </a:lnSpc>
                        <a:spcAft>
                          <a:spcPts val="0"/>
                        </a:spcAft>
                        <a:buFont typeface="+mj-lt"/>
                        <a:buNone/>
                      </a:pPr>
                      <a:r>
                        <a:rPr lang="fa-IR" sz="800" dirty="0">
                          <a:effectLst/>
                        </a:rPr>
                        <a:t>23 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فلات شغلی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مباشری و بابایی (1396)</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3"/>
                  </a:ext>
                </a:extLst>
              </a:tr>
              <a:tr h="129504">
                <a:tc>
                  <a:txBody>
                    <a:bodyPr/>
                    <a:lstStyle/>
                    <a:p>
                      <a:pPr marL="0" lvl="0" indent="0" algn="ctr" rtl="1">
                        <a:lnSpc>
                          <a:spcPct val="107000"/>
                        </a:lnSpc>
                        <a:spcAft>
                          <a:spcPts val="0"/>
                        </a:spcAft>
                        <a:buFont typeface="+mj-lt"/>
                        <a:buNone/>
                      </a:pPr>
                      <a:r>
                        <a:rPr lang="fa-IR" sz="800" dirty="0">
                          <a:effectLst/>
                        </a:rPr>
                        <a:t>24 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تناسب روحیه شخص با محیط کار</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مشرفی زنوزی ومالدار(1393)</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4"/>
                  </a:ext>
                </a:extLst>
              </a:tr>
              <a:tr h="129504">
                <a:tc>
                  <a:txBody>
                    <a:bodyPr/>
                    <a:lstStyle/>
                    <a:p>
                      <a:pPr marL="0" lvl="0" indent="0" algn="ctr" rtl="1">
                        <a:lnSpc>
                          <a:spcPct val="107000"/>
                        </a:lnSpc>
                        <a:spcAft>
                          <a:spcPts val="0"/>
                        </a:spcAft>
                        <a:buFont typeface="+mj-lt"/>
                        <a:buNone/>
                      </a:pPr>
                      <a:r>
                        <a:rPr lang="fa-IR" sz="800" dirty="0">
                          <a:effectLst/>
                        </a:rPr>
                        <a:t>25 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سبک مدیریت و رهبری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dirty="0">
                          <a:effectLst/>
                          <a:cs typeface="2  Lotus" panose="00000400000000000000" pitchFamily="2" charset="-78"/>
                        </a:rPr>
                        <a:t>مشرفی زنوزی ومالدار(1393)</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5"/>
                  </a:ext>
                </a:extLst>
              </a:tr>
              <a:tr h="129504">
                <a:tc>
                  <a:txBody>
                    <a:bodyPr/>
                    <a:lstStyle/>
                    <a:p>
                      <a:pPr marL="0" lvl="0" indent="0" algn="ctr" rtl="1">
                        <a:lnSpc>
                          <a:spcPct val="107000"/>
                        </a:lnSpc>
                        <a:spcAft>
                          <a:spcPts val="0"/>
                        </a:spcAft>
                        <a:buFont typeface="+mj-lt"/>
                        <a:buNone/>
                      </a:pPr>
                      <a:r>
                        <a:rPr lang="fa-IR" sz="800" dirty="0">
                          <a:effectLst/>
                        </a:rPr>
                        <a:t>26 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وجود احساس تعلق سازمانی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pPr>
                      <a:r>
                        <a:rPr lang="ar-SA" sz="800">
                          <a:effectLst/>
                          <a:cs typeface="2  Lotus" panose="00000400000000000000" pitchFamily="2" charset="-78"/>
                        </a:rPr>
                        <a:t>مشرفی زنوزی ومالدار(1393)</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6"/>
                  </a:ext>
                </a:extLst>
              </a:tr>
              <a:tr h="129504">
                <a:tc>
                  <a:txBody>
                    <a:bodyPr/>
                    <a:lstStyle/>
                    <a:p>
                      <a:pPr marL="0" lvl="0" indent="0" algn="ctr" rtl="1">
                        <a:lnSpc>
                          <a:spcPct val="107000"/>
                        </a:lnSpc>
                        <a:spcAft>
                          <a:spcPts val="0"/>
                        </a:spcAft>
                        <a:buFont typeface="+mj-lt"/>
                        <a:buNone/>
                      </a:pPr>
                      <a:r>
                        <a:rPr lang="fa-IR" sz="800" dirty="0">
                          <a:effectLst/>
                        </a:rPr>
                        <a:t>27 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تاثیر سابقه خدمتی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(کران، ۱۹۷۸) مارچ و سایمون (۱۹۵۸)</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7"/>
                  </a:ext>
                </a:extLst>
              </a:tr>
              <a:tr h="129504">
                <a:tc>
                  <a:txBody>
                    <a:bodyPr/>
                    <a:lstStyle/>
                    <a:p>
                      <a:pPr marL="0" lvl="0" indent="0" algn="ctr" rtl="1">
                        <a:lnSpc>
                          <a:spcPct val="107000"/>
                        </a:lnSpc>
                        <a:spcAft>
                          <a:spcPts val="0"/>
                        </a:spcAft>
                        <a:buFont typeface="+mj-lt"/>
                        <a:buNone/>
                      </a:pPr>
                      <a:r>
                        <a:rPr lang="fa-IR" sz="800" dirty="0">
                          <a:effectLst/>
                        </a:rPr>
                        <a:t>28 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سیستم ارزشیابی ناکارآمد</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سلیمی(1397)</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8"/>
                  </a:ext>
                </a:extLst>
              </a:tr>
              <a:tr h="129504">
                <a:tc>
                  <a:txBody>
                    <a:bodyPr/>
                    <a:lstStyle/>
                    <a:p>
                      <a:pPr marL="0" lvl="0" indent="0" algn="ctr" rtl="1">
                        <a:lnSpc>
                          <a:spcPct val="107000"/>
                        </a:lnSpc>
                        <a:spcAft>
                          <a:spcPts val="0"/>
                        </a:spcAft>
                        <a:buFont typeface="+mj-lt"/>
                        <a:buNone/>
                      </a:pPr>
                      <a:r>
                        <a:rPr lang="fa-IR" sz="800" dirty="0">
                          <a:effectLst/>
                        </a:rPr>
                        <a:t>29 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تناسب بین عملکرد و پرداخت</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غفاری(1389)</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29"/>
                  </a:ext>
                </a:extLst>
              </a:tr>
              <a:tr h="129504">
                <a:tc>
                  <a:txBody>
                    <a:bodyPr/>
                    <a:lstStyle/>
                    <a:p>
                      <a:pPr marL="0" lvl="0" indent="0" algn="ctr" rtl="1">
                        <a:lnSpc>
                          <a:spcPct val="107000"/>
                        </a:lnSpc>
                        <a:spcAft>
                          <a:spcPts val="0"/>
                        </a:spcAft>
                        <a:buFont typeface="+mj-lt"/>
                        <a:buNone/>
                      </a:pPr>
                      <a:r>
                        <a:rPr lang="fa-IR" sz="800" dirty="0">
                          <a:effectLst/>
                        </a:rPr>
                        <a:t>30 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ناامنی شغلی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ابراهیمی وشمسی (1397)</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0"/>
                  </a:ext>
                </a:extLst>
              </a:tr>
              <a:tr h="129504">
                <a:tc>
                  <a:txBody>
                    <a:bodyPr/>
                    <a:lstStyle/>
                    <a:p>
                      <a:pPr marL="0" lvl="0" indent="0" algn="ctr" rtl="1">
                        <a:lnSpc>
                          <a:spcPct val="107000"/>
                        </a:lnSpc>
                        <a:spcAft>
                          <a:spcPts val="0"/>
                        </a:spcAft>
                        <a:buFont typeface="+mj-lt"/>
                        <a:buNone/>
                      </a:pPr>
                      <a:r>
                        <a:rPr lang="fa-IR" sz="800" dirty="0">
                          <a:effectLst/>
                        </a:rPr>
                        <a:t>31 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شوک های کاری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غفاری(1389)</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1"/>
                  </a:ext>
                </a:extLst>
              </a:tr>
              <a:tr h="129504">
                <a:tc>
                  <a:txBody>
                    <a:bodyPr/>
                    <a:lstStyle/>
                    <a:p>
                      <a:pPr marL="0" lvl="0" indent="0" algn="ctr" rtl="1">
                        <a:lnSpc>
                          <a:spcPct val="107000"/>
                        </a:lnSpc>
                        <a:spcAft>
                          <a:spcPts val="0"/>
                        </a:spcAft>
                        <a:buFont typeface="+mj-lt"/>
                        <a:buNone/>
                      </a:pPr>
                      <a:r>
                        <a:rPr lang="fa-IR" sz="800" dirty="0">
                          <a:effectLst/>
                        </a:rPr>
                        <a:t>32 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عدم حمایتگری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سلیمی(1397)</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2"/>
                  </a:ext>
                </a:extLst>
              </a:tr>
              <a:tr h="129504">
                <a:tc>
                  <a:txBody>
                    <a:bodyPr/>
                    <a:lstStyle/>
                    <a:p>
                      <a:pPr marL="0" lvl="0" indent="0" algn="ctr" rtl="1">
                        <a:lnSpc>
                          <a:spcPct val="107000"/>
                        </a:lnSpc>
                        <a:spcAft>
                          <a:spcPts val="0"/>
                        </a:spcAft>
                        <a:buFont typeface="+mj-lt"/>
                        <a:buNone/>
                      </a:pPr>
                      <a:r>
                        <a:rPr lang="fa-IR" sz="800" dirty="0">
                          <a:effectLst/>
                        </a:rPr>
                        <a:t>33 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ماهیت شغل</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راداها و همکاران (2014) وساکی زاده (1393)</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3"/>
                  </a:ext>
                </a:extLst>
              </a:tr>
              <a:tr h="129504">
                <a:tc>
                  <a:txBody>
                    <a:bodyPr/>
                    <a:lstStyle/>
                    <a:p>
                      <a:pPr marL="0" lvl="0" indent="0" algn="ctr" rtl="1">
                        <a:lnSpc>
                          <a:spcPct val="107000"/>
                        </a:lnSpc>
                        <a:spcAft>
                          <a:spcPts val="0"/>
                        </a:spcAft>
                        <a:buFont typeface="+mj-lt"/>
                        <a:buNone/>
                      </a:pPr>
                      <a:r>
                        <a:rPr lang="fa-IR" sz="800" dirty="0">
                          <a:effectLst/>
                        </a:rPr>
                        <a:t>34 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سیستم نظارت و کنترل ضعیف  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مارشال (2012)</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4"/>
                  </a:ext>
                </a:extLst>
              </a:tr>
              <a:tr h="129504">
                <a:tc>
                  <a:txBody>
                    <a:bodyPr/>
                    <a:lstStyle/>
                    <a:p>
                      <a:pPr marL="0" lvl="0" indent="0" algn="ctr" rtl="1">
                        <a:lnSpc>
                          <a:spcPct val="107000"/>
                        </a:lnSpc>
                        <a:spcAft>
                          <a:spcPts val="0"/>
                        </a:spcAft>
                        <a:buFont typeface="+mj-lt"/>
                        <a:buNone/>
                      </a:pPr>
                      <a:r>
                        <a:rPr lang="fa-IR" sz="800" dirty="0">
                          <a:effectLst/>
                        </a:rPr>
                        <a:t>35 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وظایف تکراری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ساگر ، 1994  ؛ جکسون  و راندال ، 1985 ؛ فيشر  و گيتلسون ،1983</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5"/>
                  </a:ext>
                </a:extLst>
              </a:tr>
              <a:tr h="129504">
                <a:tc>
                  <a:txBody>
                    <a:bodyPr/>
                    <a:lstStyle/>
                    <a:p>
                      <a:pPr marL="0" lvl="0" indent="0" algn="ctr" rtl="1">
                        <a:lnSpc>
                          <a:spcPct val="107000"/>
                        </a:lnSpc>
                        <a:spcAft>
                          <a:spcPts val="0"/>
                        </a:spcAft>
                        <a:buFont typeface="+mj-lt"/>
                        <a:buNone/>
                      </a:pPr>
                      <a:r>
                        <a:rPr lang="fa-IR" sz="800" dirty="0">
                          <a:effectLst/>
                        </a:rPr>
                        <a:t>36 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تناسب اهداف فرد وسازمان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a:effectLst/>
                          <a:cs typeface="2  Lotus" panose="00000400000000000000" pitchFamily="2" charset="-78"/>
                        </a:rPr>
                        <a:t>اصفهانی، عباس زاده و نوروززاده، ۱۳۹۲</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6"/>
                  </a:ext>
                </a:extLst>
              </a:tr>
              <a:tr h="129504">
                <a:tc>
                  <a:txBody>
                    <a:bodyPr/>
                    <a:lstStyle/>
                    <a:p>
                      <a:pPr marL="0" lvl="0" indent="0" algn="ctr" rtl="1">
                        <a:lnSpc>
                          <a:spcPct val="107000"/>
                        </a:lnSpc>
                        <a:spcAft>
                          <a:spcPts val="0"/>
                        </a:spcAft>
                        <a:buFont typeface="+mj-lt"/>
                        <a:buNone/>
                      </a:pPr>
                      <a:r>
                        <a:rPr lang="fa-IR" sz="800" dirty="0">
                          <a:effectLst/>
                        </a:rPr>
                        <a:t>37 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بی توجهی به مسایل رفاهی کارکنان</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هاشمی و پور امین زاد(1390)</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7"/>
                  </a:ext>
                </a:extLst>
              </a:tr>
              <a:tr h="129504">
                <a:tc>
                  <a:txBody>
                    <a:bodyPr/>
                    <a:lstStyle/>
                    <a:p>
                      <a:pPr marL="0" lvl="0" indent="0" algn="ctr" rtl="1">
                        <a:lnSpc>
                          <a:spcPct val="107000"/>
                        </a:lnSpc>
                        <a:spcAft>
                          <a:spcPts val="0"/>
                        </a:spcAft>
                        <a:buFont typeface="+mj-lt"/>
                        <a:buNone/>
                      </a:pPr>
                      <a:r>
                        <a:rPr lang="fa-IR" sz="800" dirty="0">
                          <a:effectLst/>
                        </a:rPr>
                        <a:t>38 </a:t>
                      </a:r>
                      <a:endParaRPr lang="en-US" sz="700" dirty="0">
                        <a:effectLst/>
                        <a:latin typeface="Calibri" panose="020F0502020204030204" pitchFamily="34" charset="0"/>
                      </a:endParaRPr>
                    </a:p>
                  </a:txBody>
                  <a:tcPr marL="14904" marR="14904" marT="0" marB="0" anchor="ctr"/>
                </a:tc>
                <a:tc>
                  <a:txBody>
                    <a:bodyPr/>
                    <a:lstStyle/>
                    <a:p>
                      <a:pPr algn="r" rtl="1">
                        <a:lnSpc>
                          <a:spcPct val="115000"/>
                        </a:lnSpc>
                        <a:spcAft>
                          <a:spcPts val="0"/>
                        </a:spcAft>
                      </a:pPr>
                      <a:r>
                        <a:rPr lang="ar-SA" sz="800">
                          <a:effectLst/>
                          <a:cs typeface="2  Lotus" panose="00000400000000000000" pitchFamily="2" charset="-78"/>
                        </a:rPr>
                        <a:t>برخوردگزینشی با تخصص افراد ( تخصص گرایی)</a:t>
                      </a:r>
                      <a:endParaRPr lang="en-US" sz="70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tc>
                  <a:txBody>
                    <a:bodyPr/>
                    <a:lstStyle/>
                    <a:p>
                      <a:pPr algn="ctr" rtl="1">
                        <a:lnSpc>
                          <a:spcPct val="115000"/>
                        </a:lnSpc>
                        <a:spcAft>
                          <a:spcPts val="0"/>
                        </a:spcAft>
                        <a:tabLst>
                          <a:tab pos="294005" algn="l"/>
                        </a:tabLst>
                      </a:pPr>
                      <a:r>
                        <a:rPr lang="ar-SA" sz="800" dirty="0">
                          <a:effectLst/>
                          <a:cs typeface="2  Lotus" panose="00000400000000000000" pitchFamily="2" charset="-78"/>
                        </a:rPr>
                        <a:t>بلانچارد(1378)، هاشمی ، پور امین زاد(1390)، مشرفی زنوزی ومالدار(1393)</a:t>
                      </a:r>
                      <a:endParaRPr lang="en-US" sz="700" dirty="0">
                        <a:effectLst/>
                        <a:latin typeface="Calibri" panose="020F0502020204030204" pitchFamily="34" charset="0"/>
                        <a:ea typeface="Calibri" panose="020F0502020204030204" pitchFamily="34" charset="0"/>
                        <a:cs typeface="2  Lotus" panose="00000400000000000000" pitchFamily="2" charset="-78"/>
                      </a:endParaRPr>
                    </a:p>
                  </a:txBody>
                  <a:tcPr marL="14904" marR="14904" marT="0" marB="0" anchor="ctr"/>
                </a:tc>
                <a:extLst>
                  <a:ext uri="{0D108BD9-81ED-4DB2-BD59-A6C34878D82A}">
                    <a16:rowId xmlns:a16="http://schemas.microsoft.com/office/drawing/2014/main" val="10038"/>
                  </a:ext>
                </a:extLst>
              </a:tr>
            </a:tbl>
          </a:graphicData>
        </a:graphic>
      </p:graphicFrame>
    </p:spTree>
    <p:extLst>
      <p:ext uri="{BB962C8B-B14F-4D97-AF65-F5344CB8AC3E}">
        <p14:creationId xmlns:p14="http://schemas.microsoft.com/office/powerpoint/2010/main" val="32111861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978200" y="424436"/>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492393"/>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333706" y="492393"/>
            <a:ext cx="5644494" cy="369332"/>
          </a:xfrm>
          <a:prstGeom prst="rect">
            <a:avLst/>
          </a:prstGeom>
        </p:spPr>
        <p:txBody>
          <a:bodyPr wrap="none">
            <a:spAutoFit/>
          </a:bodyPr>
          <a:lstStyle/>
          <a:p>
            <a:r>
              <a:rPr lang="fa-IR"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عوامل به ‌دست ‌آمده از پاسخ‌هاي مشارکت‌کنندگان در دور اول دلفی</a:t>
            </a:r>
            <a:endParaRPr lang="fa-IR" b="1" dirty="0">
              <a:solidFill>
                <a:schemeClr val="accent1"/>
              </a:solidFill>
              <a:cs typeface="B Titr" panose="000007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3247237456"/>
              </p:ext>
            </p:extLst>
          </p:nvPr>
        </p:nvGraphicFramePr>
        <p:xfrm>
          <a:off x="1665629" y="1009275"/>
          <a:ext cx="5359746" cy="5323048"/>
        </p:xfrm>
        <a:graphic>
          <a:graphicData uri="http://schemas.openxmlformats.org/drawingml/2006/table">
            <a:tbl>
              <a:tblPr firstRow="1" firstCol="1" bandRow="1">
                <a:tableStyleId>{5C22544A-7EE6-4342-B048-85BDC9FD1C3A}</a:tableStyleId>
              </a:tblPr>
              <a:tblGrid>
                <a:gridCol w="765678">
                  <a:extLst>
                    <a:ext uri="{9D8B030D-6E8A-4147-A177-3AD203B41FA5}">
                      <a16:colId xmlns:a16="http://schemas.microsoft.com/office/drawing/2014/main" val="20000"/>
                    </a:ext>
                  </a:extLst>
                </a:gridCol>
                <a:gridCol w="765678">
                  <a:extLst>
                    <a:ext uri="{9D8B030D-6E8A-4147-A177-3AD203B41FA5}">
                      <a16:colId xmlns:a16="http://schemas.microsoft.com/office/drawing/2014/main" val="20001"/>
                    </a:ext>
                  </a:extLst>
                </a:gridCol>
                <a:gridCol w="765678">
                  <a:extLst>
                    <a:ext uri="{9D8B030D-6E8A-4147-A177-3AD203B41FA5}">
                      <a16:colId xmlns:a16="http://schemas.microsoft.com/office/drawing/2014/main" val="20002"/>
                    </a:ext>
                  </a:extLst>
                </a:gridCol>
                <a:gridCol w="765678">
                  <a:extLst>
                    <a:ext uri="{9D8B030D-6E8A-4147-A177-3AD203B41FA5}">
                      <a16:colId xmlns:a16="http://schemas.microsoft.com/office/drawing/2014/main" val="20003"/>
                    </a:ext>
                  </a:extLst>
                </a:gridCol>
                <a:gridCol w="765678">
                  <a:extLst>
                    <a:ext uri="{9D8B030D-6E8A-4147-A177-3AD203B41FA5}">
                      <a16:colId xmlns:a16="http://schemas.microsoft.com/office/drawing/2014/main" val="20004"/>
                    </a:ext>
                  </a:extLst>
                </a:gridCol>
                <a:gridCol w="765678">
                  <a:extLst>
                    <a:ext uri="{9D8B030D-6E8A-4147-A177-3AD203B41FA5}">
                      <a16:colId xmlns:a16="http://schemas.microsoft.com/office/drawing/2014/main" val="20005"/>
                    </a:ext>
                  </a:extLst>
                </a:gridCol>
                <a:gridCol w="765678">
                  <a:extLst>
                    <a:ext uri="{9D8B030D-6E8A-4147-A177-3AD203B41FA5}">
                      <a16:colId xmlns:a16="http://schemas.microsoft.com/office/drawing/2014/main" val="20006"/>
                    </a:ext>
                  </a:extLst>
                </a:gridCol>
              </a:tblGrid>
              <a:tr h="151223">
                <a:tc gridSpan="7">
                  <a:txBody>
                    <a:bodyPr/>
                    <a:lstStyle/>
                    <a:p>
                      <a:pPr algn="ctr">
                        <a:lnSpc>
                          <a:spcPct val="90000"/>
                        </a:lnSpc>
                        <a:spcAft>
                          <a:spcPts val="0"/>
                        </a:spcAft>
                      </a:pPr>
                      <a:r>
                        <a:rPr lang="en-US" sz="800" dirty="0">
                          <a:effectLst/>
                        </a:rPr>
                        <a:t>One-Sample Test</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10621">
                <a:tc rowSpan="3">
                  <a:txBody>
                    <a:bodyPr/>
                    <a:lstStyle/>
                    <a:p>
                      <a:pPr>
                        <a:lnSpc>
                          <a:spcPct val="90000"/>
                        </a:lnSpc>
                        <a:spcAft>
                          <a:spcPts val="0"/>
                        </a:spcAft>
                      </a:pPr>
                      <a:r>
                        <a:rPr lang="en-US" sz="9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gridSpan="6">
                  <a:txBody>
                    <a:bodyPr/>
                    <a:lstStyle/>
                    <a:p>
                      <a:pPr algn="ctr">
                        <a:lnSpc>
                          <a:spcPct val="90000"/>
                        </a:lnSpc>
                        <a:spcAft>
                          <a:spcPts val="0"/>
                        </a:spcAft>
                      </a:pPr>
                      <a:r>
                        <a:rPr lang="en-US" sz="800" dirty="0">
                          <a:effectLst/>
                        </a:rPr>
                        <a:t>Test Value = 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127435">
                <a:tc vMerge="1">
                  <a:txBody>
                    <a:bodyPr/>
                    <a:lstStyle/>
                    <a:p>
                      <a:endParaRPr lang="en-US"/>
                    </a:p>
                  </a:txBody>
                  <a:tcPr/>
                </a:tc>
                <a:tc rowSpan="2">
                  <a:txBody>
                    <a:bodyPr/>
                    <a:lstStyle/>
                    <a:p>
                      <a:pPr algn="ctr">
                        <a:lnSpc>
                          <a:spcPct val="90000"/>
                        </a:lnSpc>
                        <a:spcAft>
                          <a:spcPts val="0"/>
                        </a:spcAft>
                      </a:pPr>
                      <a:r>
                        <a:rPr lang="en-US" sz="900">
                          <a:effectLst/>
                        </a:rPr>
                        <a:t>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rowSpan="2">
                  <a:txBody>
                    <a:bodyPr/>
                    <a:lstStyle/>
                    <a:p>
                      <a:pPr algn="ctr">
                        <a:lnSpc>
                          <a:spcPct val="90000"/>
                        </a:lnSpc>
                        <a:spcAft>
                          <a:spcPts val="0"/>
                        </a:spcAft>
                      </a:pPr>
                      <a:r>
                        <a:rPr lang="en-US" sz="900">
                          <a:effectLst/>
                        </a:rPr>
                        <a:t>df</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rowSpan="2">
                  <a:txBody>
                    <a:bodyPr/>
                    <a:lstStyle/>
                    <a:p>
                      <a:pPr algn="ctr">
                        <a:lnSpc>
                          <a:spcPct val="90000"/>
                        </a:lnSpc>
                        <a:spcAft>
                          <a:spcPts val="0"/>
                        </a:spcAft>
                      </a:pPr>
                      <a:r>
                        <a:rPr lang="en-US" sz="900">
                          <a:effectLst/>
                        </a:rPr>
                        <a:t>Sig. (2-tailed)</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rowSpan="2">
                  <a:txBody>
                    <a:bodyPr/>
                    <a:lstStyle/>
                    <a:p>
                      <a:pPr algn="ctr">
                        <a:lnSpc>
                          <a:spcPct val="90000"/>
                        </a:lnSpc>
                        <a:spcAft>
                          <a:spcPts val="0"/>
                        </a:spcAft>
                      </a:pPr>
                      <a:r>
                        <a:rPr lang="en-US" sz="900">
                          <a:effectLst/>
                        </a:rPr>
                        <a:t>Mean Difference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gridSpan="2">
                  <a:txBody>
                    <a:bodyPr/>
                    <a:lstStyle/>
                    <a:p>
                      <a:pPr algn="ctr">
                        <a:lnSpc>
                          <a:spcPct val="90000"/>
                        </a:lnSpc>
                        <a:spcAft>
                          <a:spcPts val="0"/>
                        </a:spcAft>
                      </a:pPr>
                      <a:r>
                        <a:rPr lang="en-US" sz="900">
                          <a:effectLst/>
                        </a:rPr>
                        <a:t>95% Confidence Interval of the Difference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hMerge="1">
                  <a:txBody>
                    <a:bodyPr/>
                    <a:lstStyle/>
                    <a:p>
                      <a:endParaRPr lang="en-US"/>
                    </a:p>
                  </a:txBody>
                  <a:tcPr/>
                </a:tc>
                <a:extLst>
                  <a:ext uri="{0D108BD9-81ED-4DB2-BD59-A6C34878D82A}">
                    <a16:rowId xmlns:a16="http://schemas.microsoft.com/office/drawing/2014/main" val="10002"/>
                  </a:ext>
                </a:extLst>
              </a:tr>
              <a:tr h="11062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90000"/>
                        </a:lnSpc>
                        <a:spcAft>
                          <a:spcPts val="0"/>
                        </a:spcAft>
                      </a:pPr>
                      <a:r>
                        <a:rPr lang="en-US" sz="900">
                          <a:effectLst/>
                        </a:rPr>
                        <a:t>Lower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tc>
                  <a:txBody>
                    <a:bodyPr/>
                    <a:lstStyle/>
                    <a:p>
                      <a:pPr algn="ctr">
                        <a:lnSpc>
                          <a:spcPct val="90000"/>
                        </a:lnSpc>
                        <a:spcAft>
                          <a:spcPts val="0"/>
                        </a:spcAft>
                      </a:pPr>
                      <a:r>
                        <a:rPr lang="en-US" sz="900">
                          <a:effectLst/>
                        </a:rPr>
                        <a:t>Upper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b"/>
                </a:tc>
                <a:extLst>
                  <a:ext uri="{0D108BD9-81ED-4DB2-BD59-A6C34878D82A}">
                    <a16:rowId xmlns:a16="http://schemas.microsoft.com/office/drawing/2014/main" val="10003"/>
                  </a:ext>
                </a:extLst>
              </a:tr>
              <a:tr h="110621">
                <a:tc>
                  <a:txBody>
                    <a:bodyPr/>
                    <a:lstStyle/>
                    <a:p>
                      <a:pPr>
                        <a:lnSpc>
                          <a:spcPct val="90000"/>
                        </a:lnSpc>
                        <a:spcAft>
                          <a:spcPts val="0"/>
                        </a:spcAft>
                      </a:pPr>
                      <a:r>
                        <a:rPr lang="en-US" sz="900">
                          <a:effectLst/>
                        </a:rPr>
                        <a:t>Q1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3/693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2/70000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1/0462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4/3538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4"/>
                  </a:ext>
                </a:extLst>
              </a:tr>
              <a:tr h="105089">
                <a:tc>
                  <a:txBody>
                    <a:bodyPr/>
                    <a:lstStyle/>
                    <a:p>
                      <a:pPr>
                        <a:lnSpc>
                          <a:spcPct val="90000"/>
                        </a:lnSpc>
                        <a:spcAft>
                          <a:spcPts val="0"/>
                        </a:spcAft>
                      </a:pPr>
                      <a:r>
                        <a:rPr lang="en-US" sz="900">
                          <a:effectLst/>
                        </a:rPr>
                        <a:t>Q2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effectLst/>
                        </a:rPr>
                        <a:t>3/973</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2/20000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/9473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3/4527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5"/>
                  </a:ext>
                </a:extLst>
              </a:tr>
              <a:tr h="105089">
                <a:tc>
                  <a:txBody>
                    <a:bodyPr/>
                    <a:lstStyle/>
                    <a:p>
                      <a:pPr>
                        <a:lnSpc>
                          <a:spcPct val="90000"/>
                        </a:lnSpc>
                        <a:spcAft>
                          <a:spcPts val="0"/>
                        </a:spcAft>
                      </a:pPr>
                      <a:r>
                        <a:rPr lang="en-US" sz="900">
                          <a:effectLst/>
                        </a:rPr>
                        <a:t>Q3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4/129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2/40000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1/0853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3/7147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6"/>
                  </a:ext>
                </a:extLst>
              </a:tr>
              <a:tr h="105089">
                <a:tc>
                  <a:txBody>
                    <a:bodyPr/>
                    <a:lstStyle/>
                    <a:p>
                      <a:pPr>
                        <a:lnSpc>
                          <a:spcPct val="90000"/>
                        </a:lnSpc>
                        <a:spcAft>
                          <a:spcPts val="0"/>
                        </a:spcAft>
                      </a:pPr>
                      <a:r>
                        <a:rPr lang="en-US" sz="900" dirty="0">
                          <a:solidFill>
                            <a:srgbClr val="FF0000"/>
                          </a:solidFill>
                          <a:effectLst/>
                        </a:rPr>
                        <a:t>Q4</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/921</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/381</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/50000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-/7275</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1/7275</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7"/>
                  </a:ext>
                </a:extLst>
              </a:tr>
              <a:tr h="105089">
                <a:tc>
                  <a:txBody>
                    <a:bodyPr/>
                    <a:lstStyle/>
                    <a:p>
                      <a:pPr>
                        <a:lnSpc>
                          <a:spcPct val="90000"/>
                        </a:lnSpc>
                        <a:spcAft>
                          <a:spcPts val="0"/>
                        </a:spcAft>
                      </a:pPr>
                      <a:r>
                        <a:rPr lang="en-US" sz="900">
                          <a:effectLst/>
                        </a:rPr>
                        <a:t>Q5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6/708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3/00000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1/9883</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4/0117</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8"/>
                  </a:ext>
                </a:extLst>
              </a:tr>
              <a:tr h="105089">
                <a:tc>
                  <a:txBody>
                    <a:bodyPr/>
                    <a:lstStyle/>
                    <a:p>
                      <a:pPr>
                        <a:lnSpc>
                          <a:spcPct val="90000"/>
                        </a:lnSpc>
                        <a:spcAft>
                          <a:spcPts val="0"/>
                        </a:spcAft>
                      </a:pPr>
                      <a:r>
                        <a:rPr lang="en-US" sz="900">
                          <a:effectLst/>
                        </a:rPr>
                        <a:t>Q6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4/521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2/70000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1/3490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4/0510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09"/>
                  </a:ext>
                </a:extLst>
              </a:tr>
              <a:tr h="105089">
                <a:tc>
                  <a:txBody>
                    <a:bodyPr/>
                    <a:lstStyle/>
                    <a:p>
                      <a:pPr>
                        <a:lnSpc>
                          <a:spcPct val="90000"/>
                        </a:lnSpc>
                        <a:spcAft>
                          <a:spcPts val="0"/>
                        </a:spcAft>
                      </a:pPr>
                      <a:r>
                        <a:rPr lang="en-US" sz="900" dirty="0">
                          <a:solidFill>
                            <a:srgbClr val="FF0000"/>
                          </a:solidFill>
                          <a:effectLst/>
                        </a:rPr>
                        <a:t>Q7</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-/612</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/555</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-/40000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-1/8776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1/0776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0"/>
                  </a:ext>
                </a:extLst>
              </a:tr>
              <a:tr h="105089">
                <a:tc>
                  <a:txBody>
                    <a:bodyPr/>
                    <a:lstStyle/>
                    <a:p>
                      <a:pPr>
                        <a:lnSpc>
                          <a:spcPct val="90000"/>
                        </a:lnSpc>
                        <a:spcAft>
                          <a:spcPts val="0"/>
                        </a:spcAft>
                      </a:pPr>
                      <a:r>
                        <a:rPr lang="en-US" sz="900">
                          <a:effectLst/>
                        </a:rPr>
                        <a:t>Q8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7/236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/000</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3/20000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2/1996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4/2004</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1"/>
                  </a:ext>
                </a:extLst>
              </a:tr>
              <a:tr h="105089">
                <a:tc>
                  <a:txBody>
                    <a:bodyPr/>
                    <a:lstStyle/>
                    <a:p>
                      <a:pPr>
                        <a:lnSpc>
                          <a:spcPct val="90000"/>
                        </a:lnSpc>
                        <a:spcAft>
                          <a:spcPts val="0"/>
                        </a:spcAft>
                      </a:pPr>
                      <a:r>
                        <a:rPr lang="en-US" sz="900" dirty="0">
                          <a:solidFill>
                            <a:srgbClr val="FF0000"/>
                          </a:solidFill>
                          <a:effectLst/>
                        </a:rPr>
                        <a:t>Q9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0/00000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-1/3489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1/3489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2"/>
                  </a:ext>
                </a:extLst>
              </a:tr>
              <a:tr h="105089">
                <a:tc>
                  <a:txBody>
                    <a:bodyPr/>
                    <a:lstStyle/>
                    <a:p>
                      <a:pPr>
                        <a:lnSpc>
                          <a:spcPct val="90000"/>
                        </a:lnSpc>
                        <a:spcAft>
                          <a:spcPts val="0"/>
                        </a:spcAft>
                      </a:pPr>
                      <a:r>
                        <a:rPr lang="en-US" sz="900">
                          <a:effectLst/>
                        </a:rPr>
                        <a:t>Q10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8/510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1/9089</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3/2911</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3"/>
                  </a:ext>
                </a:extLst>
              </a:tr>
              <a:tr h="105089">
                <a:tc>
                  <a:txBody>
                    <a:bodyPr/>
                    <a:lstStyle/>
                    <a:p>
                      <a:pPr>
                        <a:lnSpc>
                          <a:spcPct val="90000"/>
                        </a:lnSpc>
                        <a:spcAft>
                          <a:spcPts val="0"/>
                        </a:spcAft>
                      </a:pPr>
                      <a:r>
                        <a:rPr lang="en-US" sz="900">
                          <a:effectLst/>
                        </a:rPr>
                        <a:t>Q11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4/993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1/4221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3/7779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4"/>
                  </a:ext>
                </a:extLst>
              </a:tr>
              <a:tr h="105089">
                <a:tc>
                  <a:txBody>
                    <a:bodyPr/>
                    <a:lstStyle/>
                    <a:p>
                      <a:pPr>
                        <a:lnSpc>
                          <a:spcPct val="90000"/>
                        </a:lnSpc>
                        <a:spcAft>
                          <a:spcPts val="0"/>
                        </a:spcAft>
                      </a:pPr>
                      <a:r>
                        <a:rPr lang="en-US" sz="900" dirty="0">
                          <a:solidFill>
                            <a:srgbClr val="FF0000"/>
                          </a:solidFill>
                          <a:effectLst/>
                        </a:rPr>
                        <a:t>Q12</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-/557</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/591</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-/20000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-1/0121</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/6121</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5"/>
                  </a:ext>
                </a:extLst>
              </a:tr>
              <a:tr h="105089">
                <a:tc>
                  <a:txBody>
                    <a:bodyPr/>
                    <a:lstStyle/>
                    <a:p>
                      <a:pPr>
                        <a:lnSpc>
                          <a:spcPct val="90000"/>
                        </a:lnSpc>
                        <a:spcAft>
                          <a:spcPts val="0"/>
                        </a:spcAft>
                      </a:pPr>
                      <a:r>
                        <a:rPr lang="en-US" sz="900">
                          <a:effectLst/>
                        </a:rPr>
                        <a:t>Q13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3/881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1/0844</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4/1156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6"/>
                  </a:ext>
                </a:extLst>
              </a:tr>
              <a:tr h="105089">
                <a:tc>
                  <a:txBody>
                    <a:bodyPr/>
                    <a:lstStyle/>
                    <a:p>
                      <a:pPr>
                        <a:lnSpc>
                          <a:spcPct val="90000"/>
                        </a:lnSpc>
                        <a:spcAft>
                          <a:spcPts val="0"/>
                        </a:spcAft>
                      </a:pPr>
                      <a:r>
                        <a:rPr lang="en-US" sz="900">
                          <a:effectLst/>
                        </a:rPr>
                        <a:t>Q14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5/250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2/80000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1/5935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4/0065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7"/>
                  </a:ext>
                </a:extLst>
              </a:tr>
              <a:tr h="105089">
                <a:tc>
                  <a:txBody>
                    <a:bodyPr/>
                    <a:lstStyle/>
                    <a:p>
                      <a:pPr>
                        <a:lnSpc>
                          <a:spcPct val="90000"/>
                        </a:lnSpc>
                        <a:spcAft>
                          <a:spcPts val="0"/>
                        </a:spcAft>
                      </a:pPr>
                      <a:r>
                        <a:rPr lang="en-US" sz="900">
                          <a:effectLst/>
                        </a:rPr>
                        <a:t>Q15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2/538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/032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2/20000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/2395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4/1605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8"/>
                  </a:ext>
                </a:extLst>
              </a:tr>
              <a:tr h="105089">
                <a:tc>
                  <a:txBody>
                    <a:bodyPr/>
                    <a:lstStyle/>
                    <a:p>
                      <a:pPr>
                        <a:lnSpc>
                          <a:spcPct val="90000"/>
                        </a:lnSpc>
                        <a:spcAft>
                          <a:spcPts val="0"/>
                        </a:spcAft>
                      </a:pPr>
                      <a:r>
                        <a:rPr lang="en-US" sz="900">
                          <a:effectLst/>
                        </a:rPr>
                        <a:t>Q16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5/014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1/80000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/9879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2/6121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19"/>
                  </a:ext>
                </a:extLst>
              </a:tr>
              <a:tr h="105089">
                <a:tc>
                  <a:txBody>
                    <a:bodyPr/>
                    <a:lstStyle/>
                    <a:p>
                      <a:pPr>
                        <a:lnSpc>
                          <a:spcPct val="90000"/>
                        </a:lnSpc>
                        <a:spcAft>
                          <a:spcPts val="0"/>
                        </a:spcAft>
                      </a:pPr>
                      <a:r>
                        <a:rPr lang="en-US" sz="900" dirty="0">
                          <a:solidFill>
                            <a:srgbClr val="FF0000"/>
                          </a:solidFill>
                          <a:effectLst/>
                        </a:rPr>
                        <a:t>Q17</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0/00000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-/9538</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/9538</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0"/>
                  </a:ext>
                </a:extLst>
              </a:tr>
              <a:tr h="105089">
                <a:tc>
                  <a:txBody>
                    <a:bodyPr/>
                    <a:lstStyle/>
                    <a:p>
                      <a:pPr>
                        <a:lnSpc>
                          <a:spcPct val="90000"/>
                        </a:lnSpc>
                        <a:spcAft>
                          <a:spcPts val="0"/>
                        </a:spcAft>
                      </a:pPr>
                      <a:r>
                        <a:rPr lang="en-US" sz="900">
                          <a:effectLst/>
                        </a:rPr>
                        <a:t>Q18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9/000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3/00000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2/2459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3/7541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1"/>
                  </a:ext>
                </a:extLst>
              </a:tr>
              <a:tr h="105089">
                <a:tc>
                  <a:txBody>
                    <a:bodyPr/>
                    <a:lstStyle/>
                    <a:p>
                      <a:pPr>
                        <a:lnSpc>
                          <a:spcPct val="90000"/>
                        </a:lnSpc>
                        <a:spcAft>
                          <a:spcPts val="0"/>
                        </a:spcAft>
                      </a:pPr>
                      <a:r>
                        <a:rPr lang="en-US" sz="900">
                          <a:effectLst/>
                        </a:rPr>
                        <a:t>Q19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11/000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2/20000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1/7476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2/6524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2"/>
                  </a:ext>
                </a:extLst>
              </a:tr>
              <a:tr h="105089">
                <a:tc>
                  <a:txBody>
                    <a:bodyPr/>
                    <a:lstStyle/>
                    <a:p>
                      <a:pPr>
                        <a:lnSpc>
                          <a:spcPct val="90000"/>
                        </a:lnSpc>
                        <a:spcAft>
                          <a:spcPts val="0"/>
                        </a:spcAft>
                      </a:pPr>
                      <a:r>
                        <a:rPr lang="en-US" sz="900" dirty="0">
                          <a:solidFill>
                            <a:srgbClr val="FF0000"/>
                          </a:solidFill>
                          <a:effectLst/>
                        </a:rPr>
                        <a:t>Q20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-/802</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/443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-/40000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-1/5286</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/7286</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3"/>
                  </a:ext>
                </a:extLst>
              </a:tr>
              <a:tr h="105089">
                <a:tc>
                  <a:txBody>
                    <a:bodyPr/>
                    <a:lstStyle/>
                    <a:p>
                      <a:pPr>
                        <a:lnSpc>
                          <a:spcPct val="90000"/>
                        </a:lnSpc>
                        <a:spcAft>
                          <a:spcPts val="0"/>
                        </a:spcAft>
                      </a:pPr>
                      <a:r>
                        <a:rPr lang="en-US" sz="900">
                          <a:solidFill>
                            <a:srgbClr val="FF0000"/>
                          </a:solidFill>
                          <a:effectLst/>
                        </a:rPr>
                        <a:t>Q21</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-1/627</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/138</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-1/00000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-2/3904</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/3904</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4"/>
                  </a:ext>
                </a:extLst>
              </a:tr>
              <a:tr h="105089">
                <a:tc>
                  <a:txBody>
                    <a:bodyPr/>
                    <a:lstStyle/>
                    <a:p>
                      <a:pPr>
                        <a:lnSpc>
                          <a:spcPct val="90000"/>
                        </a:lnSpc>
                        <a:spcAft>
                          <a:spcPts val="0"/>
                        </a:spcAft>
                      </a:pPr>
                      <a:r>
                        <a:rPr lang="en-US" sz="900">
                          <a:effectLst/>
                        </a:rPr>
                        <a:t>Q22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4/811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2/40000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1/2714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3/5286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5"/>
                  </a:ext>
                </a:extLst>
              </a:tr>
              <a:tr h="105089">
                <a:tc>
                  <a:txBody>
                    <a:bodyPr/>
                    <a:lstStyle/>
                    <a:p>
                      <a:pPr>
                        <a:lnSpc>
                          <a:spcPct val="90000"/>
                        </a:lnSpc>
                        <a:spcAft>
                          <a:spcPts val="0"/>
                        </a:spcAft>
                      </a:pPr>
                      <a:r>
                        <a:rPr lang="en-US" sz="900">
                          <a:effectLst/>
                        </a:rPr>
                        <a:t>Q23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4/993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2/60000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1/4221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3/7779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6"/>
                  </a:ext>
                </a:extLst>
              </a:tr>
              <a:tr h="105089">
                <a:tc>
                  <a:txBody>
                    <a:bodyPr/>
                    <a:lstStyle/>
                    <a:p>
                      <a:pPr>
                        <a:lnSpc>
                          <a:spcPct val="90000"/>
                        </a:lnSpc>
                        <a:spcAft>
                          <a:spcPts val="0"/>
                        </a:spcAft>
                      </a:pPr>
                      <a:r>
                        <a:rPr lang="en-US" sz="900">
                          <a:effectLst/>
                        </a:rPr>
                        <a:t>Q24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6/708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3/00000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1/9883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4/0117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7"/>
                  </a:ext>
                </a:extLst>
              </a:tr>
              <a:tr h="105089">
                <a:tc>
                  <a:txBody>
                    <a:bodyPr/>
                    <a:lstStyle/>
                    <a:p>
                      <a:pPr>
                        <a:lnSpc>
                          <a:spcPct val="90000"/>
                        </a:lnSpc>
                        <a:spcAft>
                          <a:spcPts val="0"/>
                        </a:spcAft>
                      </a:pPr>
                      <a:r>
                        <a:rPr lang="en-US" sz="900">
                          <a:solidFill>
                            <a:srgbClr val="FF0000"/>
                          </a:solidFill>
                          <a:effectLst/>
                        </a:rPr>
                        <a:t>Q25</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1/500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/168</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/80000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-/4065</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2/0065</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8"/>
                  </a:ext>
                </a:extLst>
              </a:tr>
              <a:tr h="105089">
                <a:tc>
                  <a:txBody>
                    <a:bodyPr/>
                    <a:lstStyle/>
                    <a:p>
                      <a:pPr>
                        <a:lnSpc>
                          <a:spcPct val="90000"/>
                        </a:lnSpc>
                        <a:spcAft>
                          <a:spcPts val="0"/>
                        </a:spcAft>
                      </a:pPr>
                      <a:r>
                        <a:rPr lang="en-US" sz="900">
                          <a:solidFill>
                            <a:srgbClr val="FF0000"/>
                          </a:solidFill>
                          <a:effectLst/>
                        </a:rPr>
                        <a:t>Q26</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-/318</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/758</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-1/6227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1/2227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29"/>
                  </a:ext>
                </a:extLst>
              </a:tr>
              <a:tr h="105089">
                <a:tc>
                  <a:txBody>
                    <a:bodyPr/>
                    <a:lstStyle/>
                    <a:p>
                      <a:pPr>
                        <a:lnSpc>
                          <a:spcPct val="90000"/>
                        </a:lnSpc>
                        <a:spcAft>
                          <a:spcPts val="0"/>
                        </a:spcAft>
                      </a:pPr>
                      <a:r>
                        <a:rPr lang="en-US" sz="900">
                          <a:solidFill>
                            <a:srgbClr val="FF0000"/>
                          </a:solidFill>
                          <a:effectLst/>
                        </a:rPr>
                        <a:t>Q27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-1/809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/104</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-/80000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-1/8004</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/2004</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0"/>
                  </a:ext>
                </a:extLst>
              </a:tr>
              <a:tr h="105089">
                <a:tc>
                  <a:txBody>
                    <a:bodyPr/>
                    <a:lstStyle/>
                    <a:p>
                      <a:pPr>
                        <a:lnSpc>
                          <a:spcPct val="90000"/>
                        </a:lnSpc>
                        <a:spcAft>
                          <a:spcPts val="0"/>
                        </a:spcAft>
                      </a:pPr>
                      <a:r>
                        <a:rPr lang="en-US" sz="900" dirty="0">
                          <a:solidFill>
                            <a:srgbClr val="FF0000"/>
                          </a:solidFill>
                          <a:effectLst/>
                        </a:rPr>
                        <a:t>Q28</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0/00000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-1/3489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1/3489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1"/>
                  </a:ext>
                </a:extLst>
              </a:tr>
              <a:tr h="105089">
                <a:tc>
                  <a:txBody>
                    <a:bodyPr/>
                    <a:lstStyle/>
                    <a:p>
                      <a:pPr>
                        <a:lnSpc>
                          <a:spcPct val="90000"/>
                        </a:lnSpc>
                        <a:spcAft>
                          <a:spcPts val="0"/>
                        </a:spcAft>
                      </a:pPr>
                      <a:r>
                        <a:rPr lang="en-US" sz="900">
                          <a:effectLst/>
                        </a:rPr>
                        <a:t>Q29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3/973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2/20000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/9473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3/4527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2"/>
                  </a:ext>
                </a:extLst>
              </a:tr>
              <a:tr h="105089">
                <a:tc>
                  <a:txBody>
                    <a:bodyPr/>
                    <a:lstStyle/>
                    <a:p>
                      <a:pPr>
                        <a:lnSpc>
                          <a:spcPct val="90000"/>
                        </a:lnSpc>
                        <a:spcAft>
                          <a:spcPts val="0"/>
                        </a:spcAft>
                      </a:pPr>
                      <a:r>
                        <a:rPr lang="en-US" sz="900">
                          <a:solidFill>
                            <a:srgbClr val="FF0000"/>
                          </a:solidFill>
                          <a:effectLst/>
                        </a:rPr>
                        <a:t>Q30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/361</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/726</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-1/0527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1/4527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3"/>
                  </a:ext>
                </a:extLst>
              </a:tr>
              <a:tr h="105089">
                <a:tc>
                  <a:txBody>
                    <a:bodyPr/>
                    <a:lstStyle/>
                    <a:p>
                      <a:pPr>
                        <a:lnSpc>
                          <a:spcPct val="90000"/>
                        </a:lnSpc>
                        <a:spcAft>
                          <a:spcPts val="0"/>
                        </a:spcAft>
                      </a:pPr>
                      <a:r>
                        <a:rPr lang="en-US" sz="900">
                          <a:solidFill>
                            <a:srgbClr val="FF0000"/>
                          </a:solidFill>
                          <a:effectLst/>
                        </a:rPr>
                        <a:t>Q31</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-/218</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/832</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-2/2733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1/8733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4"/>
                  </a:ext>
                </a:extLst>
              </a:tr>
              <a:tr h="105089">
                <a:tc>
                  <a:txBody>
                    <a:bodyPr/>
                    <a:lstStyle/>
                    <a:p>
                      <a:pPr>
                        <a:lnSpc>
                          <a:spcPct val="90000"/>
                        </a:lnSpc>
                        <a:spcAft>
                          <a:spcPts val="0"/>
                        </a:spcAft>
                      </a:pPr>
                      <a:r>
                        <a:rPr lang="en-US" sz="900">
                          <a:solidFill>
                            <a:srgbClr val="FF0000"/>
                          </a:solidFill>
                          <a:effectLst/>
                        </a:rPr>
                        <a:t>Q32</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-1/000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/343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-/60000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-1/9573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/7573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5"/>
                  </a:ext>
                </a:extLst>
              </a:tr>
              <a:tr h="105089">
                <a:tc>
                  <a:txBody>
                    <a:bodyPr/>
                    <a:lstStyle/>
                    <a:p>
                      <a:pPr>
                        <a:lnSpc>
                          <a:spcPct val="90000"/>
                        </a:lnSpc>
                        <a:spcAft>
                          <a:spcPts val="0"/>
                        </a:spcAft>
                      </a:pPr>
                      <a:r>
                        <a:rPr lang="en-US" sz="900">
                          <a:solidFill>
                            <a:srgbClr val="FF0000"/>
                          </a:solidFill>
                          <a:effectLst/>
                        </a:rPr>
                        <a:t>Q33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-/688</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/509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-/40000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-1/7147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/9147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6"/>
                  </a:ext>
                </a:extLst>
              </a:tr>
              <a:tr h="105089">
                <a:tc>
                  <a:txBody>
                    <a:bodyPr/>
                    <a:lstStyle/>
                    <a:p>
                      <a:pPr>
                        <a:lnSpc>
                          <a:spcPct val="90000"/>
                        </a:lnSpc>
                        <a:spcAft>
                          <a:spcPts val="0"/>
                        </a:spcAft>
                      </a:pPr>
                      <a:r>
                        <a:rPr lang="en-US" sz="900">
                          <a:solidFill>
                            <a:srgbClr val="FF0000"/>
                          </a:solidFill>
                          <a:effectLst/>
                        </a:rPr>
                        <a:t>Q34</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0/00000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-1/3489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1/3489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7"/>
                  </a:ext>
                </a:extLst>
              </a:tr>
              <a:tr h="105089">
                <a:tc>
                  <a:txBody>
                    <a:bodyPr/>
                    <a:lstStyle/>
                    <a:p>
                      <a:pPr>
                        <a:lnSpc>
                          <a:spcPct val="90000"/>
                        </a:lnSpc>
                        <a:spcAft>
                          <a:spcPts val="0"/>
                        </a:spcAft>
                      </a:pPr>
                      <a:r>
                        <a:rPr lang="en-US" sz="900">
                          <a:solidFill>
                            <a:srgbClr val="FF0000"/>
                          </a:solidFill>
                          <a:effectLst/>
                        </a:rPr>
                        <a:t>Q35</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solidFill>
                            <a:srgbClr val="FF0000"/>
                          </a:solidFill>
                          <a:effectLst/>
                        </a:rPr>
                        <a:t>1/406</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9</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/193</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/60000</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-/3657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solidFill>
                            <a:srgbClr val="FF0000"/>
                          </a:solidFill>
                          <a:effectLst/>
                        </a:rPr>
                        <a:t>1/5657</a:t>
                      </a:r>
                      <a:endParaRPr lang="en-US" sz="10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8"/>
                  </a:ext>
                </a:extLst>
              </a:tr>
              <a:tr h="105089">
                <a:tc>
                  <a:txBody>
                    <a:bodyPr/>
                    <a:lstStyle/>
                    <a:p>
                      <a:pPr>
                        <a:lnSpc>
                          <a:spcPct val="90000"/>
                        </a:lnSpc>
                        <a:spcAft>
                          <a:spcPts val="0"/>
                        </a:spcAft>
                      </a:pPr>
                      <a:r>
                        <a:rPr lang="en-US" sz="900" dirty="0">
                          <a:solidFill>
                            <a:srgbClr val="FF0000"/>
                          </a:solidFill>
                          <a:effectLst/>
                        </a:rPr>
                        <a:t>Q36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dirty="0">
                          <a:solidFill>
                            <a:srgbClr val="FF0000"/>
                          </a:solidFill>
                          <a:effectLst/>
                        </a:rPr>
                        <a:t>-/896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/394</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-/60000</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-2/1156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solidFill>
                            <a:srgbClr val="FF0000"/>
                          </a:solidFill>
                          <a:effectLst/>
                        </a:rPr>
                        <a:t>/9156</a:t>
                      </a:r>
                      <a:endParaRPr lang="en-US" sz="1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39"/>
                  </a:ext>
                </a:extLst>
              </a:tr>
              <a:tr h="105089">
                <a:tc>
                  <a:txBody>
                    <a:bodyPr/>
                    <a:lstStyle/>
                    <a:p>
                      <a:pPr>
                        <a:lnSpc>
                          <a:spcPct val="90000"/>
                        </a:lnSpc>
                        <a:spcAft>
                          <a:spcPts val="0"/>
                        </a:spcAft>
                      </a:pPr>
                      <a:r>
                        <a:rPr lang="en-US" sz="900">
                          <a:effectLst/>
                        </a:rPr>
                        <a:t>Q37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4/811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2/40000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1/2714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3/5286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40"/>
                  </a:ext>
                </a:extLst>
              </a:tr>
              <a:tr h="110621">
                <a:tc>
                  <a:txBody>
                    <a:bodyPr/>
                    <a:lstStyle/>
                    <a:p>
                      <a:pPr>
                        <a:lnSpc>
                          <a:spcPct val="90000"/>
                        </a:lnSpc>
                        <a:spcAft>
                          <a:spcPts val="0"/>
                        </a:spcAft>
                      </a:pPr>
                      <a:r>
                        <a:rPr lang="en-US" sz="900">
                          <a:effectLst/>
                        </a:rPr>
                        <a:t>Q38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tc>
                <a:tc>
                  <a:txBody>
                    <a:bodyPr/>
                    <a:lstStyle/>
                    <a:p>
                      <a:pPr algn="r">
                        <a:lnSpc>
                          <a:spcPct val="90000"/>
                        </a:lnSpc>
                        <a:spcAft>
                          <a:spcPts val="0"/>
                        </a:spcAft>
                      </a:pPr>
                      <a:r>
                        <a:rPr lang="en-US" sz="900">
                          <a:effectLst/>
                        </a:rPr>
                        <a:t>6/000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2/40000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a:effectLst/>
                        </a:rPr>
                        <a:t>1/4951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tc>
                  <a:txBody>
                    <a:bodyPr/>
                    <a:lstStyle/>
                    <a:p>
                      <a:pPr algn="r">
                        <a:lnSpc>
                          <a:spcPct val="90000"/>
                        </a:lnSpc>
                        <a:spcAft>
                          <a:spcPts val="0"/>
                        </a:spcAft>
                      </a:pPr>
                      <a:r>
                        <a:rPr lang="en-US" sz="900" dirty="0">
                          <a:effectLst/>
                        </a:rPr>
                        <a:t>3/3049</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2065" marR="32065" marT="0" marB="0" anchor="ctr"/>
                </a:tc>
                <a:extLst>
                  <a:ext uri="{0D108BD9-81ED-4DB2-BD59-A6C34878D82A}">
                    <a16:rowId xmlns:a16="http://schemas.microsoft.com/office/drawing/2014/main" val="10041"/>
                  </a:ext>
                </a:extLst>
              </a:tr>
            </a:tbl>
          </a:graphicData>
        </a:graphic>
      </p:graphicFrame>
      <p:sp>
        <p:nvSpPr>
          <p:cNvPr id="8" name="Rectangle 7"/>
          <p:cNvSpPr/>
          <p:nvPr/>
        </p:nvSpPr>
        <p:spPr>
          <a:xfrm>
            <a:off x="6978200" y="1916832"/>
            <a:ext cx="2016224" cy="1169551"/>
          </a:xfrm>
          <a:prstGeom prst="rect">
            <a:avLst/>
          </a:prstGeom>
        </p:spPr>
        <p:txBody>
          <a:bodyPr wrap="square">
            <a:spAutoFit/>
          </a:bodyPr>
          <a:lstStyle/>
          <a:p>
            <a:pPr algn="just" rtl="1"/>
            <a:r>
              <a:rPr lang="fa-IR" sz="1400" dirty="0">
                <a:cs typeface="B Lotus" panose="00000400000000000000" pitchFamily="2" charset="-78"/>
              </a:rPr>
              <a:t>در اين مرحله نتايج آزمون با در نظر گرفتن 5=</a:t>
            </a:r>
            <a:r>
              <a:rPr lang="en-US" sz="1400" dirty="0">
                <a:cs typeface="B Lotus" panose="00000400000000000000" pitchFamily="2" charset="-78"/>
              </a:rPr>
              <a:t>t</a:t>
            </a:r>
            <a:r>
              <a:rPr lang="fa-IR" sz="1400" dirty="0">
                <a:cs typeface="B Lotus" panose="00000400000000000000" pitchFamily="2" charset="-78"/>
              </a:rPr>
              <a:t>تعداد 18 مؤلفه حذف شد و 20 مؤلفه باقي ماند که در جدول مقابل عوامل حذف شده رنگي شده است.</a:t>
            </a:r>
            <a:endParaRPr lang="en-US" sz="1400" dirty="0"/>
          </a:p>
        </p:txBody>
      </p:sp>
    </p:spTree>
    <p:extLst>
      <p:ext uri="{BB962C8B-B14F-4D97-AF65-F5344CB8AC3E}">
        <p14:creationId xmlns:p14="http://schemas.microsoft.com/office/powerpoint/2010/main" val="69662827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978200" y="287643"/>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35560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483768" y="355600"/>
            <a:ext cx="4004622" cy="369332"/>
          </a:xfrm>
          <a:prstGeom prst="rect">
            <a:avLst/>
          </a:prstGeom>
        </p:spPr>
        <p:txBody>
          <a:bodyPr wrap="none">
            <a:spAutoFit/>
          </a:bodyPr>
          <a:lstStyle/>
          <a:p>
            <a:pPr algn="r" rtl="1"/>
            <a:r>
              <a:rPr lang="fa-IR"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بررسی ضریب  کندال مرحله اول دلفی  خبرگان </a:t>
            </a:r>
            <a:endParaRPr lang="fa-IR" b="1" dirty="0">
              <a:solidFill>
                <a:schemeClr val="accent1"/>
              </a:solidFill>
              <a:cs typeface="B Titr" panose="00000700000000000000" pitchFamily="2" charset="-78"/>
            </a:endParaRPr>
          </a:p>
        </p:txBody>
      </p:sp>
      <p:graphicFrame>
        <p:nvGraphicFramePr>
          <p:cNvPr id="9" name="Table 8"/>
          <p:cNvGraphicFramePr>
            <a:graphicFrameLocks noGrp="1"/>
          </p:cNvGraphicFramePr>
          <p:nvPr>
            <p:extLst>
              <p:ext uri="{D42A27DB-BD31-4B8C-83A1-F6EECF244321}">
                <p14:modId xmlns:p14="http://schemas.microsoft.com/office/powerpoint/2010/main" val="1950537895"/>
              </p:ext>
            </p:extLst>
          </p:nvPr>
        </p:nvGraphicFramePr>
        <p:xfrm>
          <a:off x="3275856" y="1772816"/>
          <a:ext cx="2676525" cy="1456754"/>
        </p:xfrm>
        <a:graphic>
          <a:graphicData uri="http://schemas.openxmlformats.org/drawingml/2006/table">
            <a:tbl>
              <a:tblPr>
                <a:tableStyleId>{8A107856-5554-42FB-B03E-39F5DBC370BA}</a:tableStyleId>
              </a:tblPr>
              <a:tblGrid>
                <a:gridCol w="1402684">
                  <a:extLst>
                    <a:ext uri="{9D8B030D-6E8A-4147-A177-3AD203B41FA5}">
                      <a16:colId xmlns:a16="http://schemas.microsoft.com/office/drawing/2014/main" val="20000"/>
                    </a:ext>
                  </a:extLst>
                </a:gridCol>
                <a:gridCol w="1273841">
                  <a:extLst>
                    <a:ext uri="{9D8B030D-6E8A-4147-A177-3AD203B41FA5}">
                      <a16:colId xmlns:a16="http://schemas.microsoft.com/office/drawing/2014/main" val="20001"/>
                    </a:ext>
                  </a:extLst>
                </a:gridCol>
              </a:tblGrid>
              <a:tr h="187325">
                <a:tc gridSpan="2">
                  <a:txBody>
                    <a:bodyPr/>
                    <a:lstStyle/>
                    <a:p>
                      <a:pPr marL="134620" algn="just" rtl="1">
                        <a:lnSpc>
                          <a:spcPct val="115000"/>
                        </a:lnSpc>
                        <a:spcAft>
                          <a:spcPts val="0"/>
                        </a:spcAft>
                        <a:tabLst>
                          <a:tab pos="5735320" algn="r"/>
                        </a:tabLst>
                      </a:pPr>
                      <a:r>
                        <a:rPr lang="en-US" sz="1400" dirty="0">
                          <a:effectLst/>
                        </a:rPr>
                        <a:t>Test Statistics</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187325">
                <a:tc>
                  <a:txBody>
                    <a:bodyPr/>
                    <a:lstStyle/>
                    <a:p>
                      <a:pPr marL="134620" algn="just" rtl="1">
                        <a:lnSpc>
                          <a:spcPct val="115000"/>
                        </a:lnSpc>
                        <a:spcAft>
                          <a:spcPts val="0"/>
                        </a:spcAft>
                        <a:tabLst>
                          <a:tab pos="5735320" algn="r"/>
                        </a:tabLst>
                      </a:pPr>
                      <a:r>
                        <a:rPr lang="fa-IR" sz="1400">
                          <a:effectLst/>
                        </a:rPr>
                        <a:t>تعداد</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r" rtl="0">
                        <a:lnSpc>
                          <a:spcPct val="115000"/>
                        </a:lnSpc>
                        <a:spcAft>
                          <a:spcPts val="0"/>
                        </a:spcAft>
                      </a:pPr>
                      <a:r>
                        <a:rPr lang="en-US" sz="1000">
                          <a:effectLst/>
                        </a:rPr>
                        <a:t>11</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1"/>
                  </a:ext>
                </a:extLst>
              </a:tr>
              <a:tr h="196215">
                <a:tc>
                  <a:txBody>
                    <a:bodyPr/>
                    <a:lstStyle/>
                    <a:p>
                      <a:pPr marL="134620" algn="just" rtl="1">
                        <a:lnSpc>
                          <a:spcPct val="115000"/>
                        </a:lnSpc>
                        <a:spcAft>
                          <a:spcPts val="0"/>
                        </a:spcAft>
                        <a:tabLst>
                          <a:tab pos="5735320" algn="r"/>
                        </a:tabLst>
                      </a:pPr>
                      <a:r>
                        <a:rPr lang="fa-IR" sz="1400">
                          <a:effectLst/>
                        </a:rPr>
                        <a:t>ضریب کندال</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r" rtl="1">
                        <a:lnSpc>
                          <a:spcPct val="115000"/>
                        </a:lnSpc>
                        <a:spcAft>
                          <a:spcPts val="0"/>
                        </a:spcAft>
                      </a:pPr>
                      <a:r>
                        <a:rPr lang="en-US" sz="1000">
                          <a:effectLst/>
                        </a:rPr>
                        <a:t>/457</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2"/>
                  </a:ext>
                </a:extLst>
              </a:tr>
              <a:tr h="187325">
                <a:tc>
                  <a:txBody>
                    <a:bodyPr/>
                    <a:lstStyle/>
                    <a:p>
                      <a:pPr marL="134620" algn="just" rtl="1">
                        <a:lnSpc>
                          <a:spcPct val="115000"/>
                        </a:lnSpc>
                        <a:spcAft>
                          <a:spcPts val="0"/>
                        </a:spcAft>
                        <a:tabLst>
                          <a:tab pos="5735320" algn="r"/>
                        </a:tabLst>
                      </a:pPr>
                      <a:r>
                        <a:rPr lang="fa-IR" sz="1400">
                          <a:effectLst/>
                        </a:rPr>
                        <a:t>کای اسکوئر</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r" rtl="1">
                        <a:lnSpc>
                          <a:spcPct val="115000"/>
                        </a:lnSpc>
                        <a:spcAft>
                          <a:spcPts val="0"/>
                        </a:spcAft>
                      </a:pPr>
                      <a:r>
                        <a:rPr lang="en-US" sz="1000">
                          <a:effectLst/>
                        </a:rPr>
                        <a:t>169/260</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3"/>
                  </a:ext>
                </a:extLst>
              </a:tr>
              <a:tr h="187325">
                <a:tc>
                  <a:txBody>
                    <a:bodyPr/>
                    <a:lstStyle/>
                    <a:p>
                      <a:pPr marL="134620" algn="just" rtl="1">
                        <a:lnSpc>
                          <a:spcPct val="115000"/>
                        </a:lnSpc>
                        <a:spcAft>
                          <a:spcPts val="0"/>
                        </a:spcAft>
                        <a:tabLst>
                          <a:tab pos="5735320" algn="r"/>
                        </a:tabLst>
                      </a:pPr>
                      <a:r>
                        <a:rPr lang="fa-IR" sz="1400">
                          <a:effectLst/>
                        </a:rPr>
                        <a:t>درجه آزادی</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r" rtl="1">
                        <a:lnSpc>
                          <a:spcPct val="115000"/>
                        </a:lnSpc>
                        <a:spcAft>
                          <a:spcPts val="0"/>
                        </a:spcAft>
                      </a:pPr>
                      <a:r>
                        <a:rPr lang="en-US" sz="1000">
                          <a:effectLst/>
                        </a:rPr>
                        <a:t>37</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4"/>
                  </a:ext>
                </a:extLst>
              </a:tr>
              <a:tr h="196215">
                <a:tc>
                  <a:txBody>
                    <a:bodyPr/>
                    <a:lstStyle/>
                    <a:p>
                      <a:pPr marL="134620" algn="just" rtl="1">
                        <a:lnSpc>
                          <a:spcPct val="115000"/>
                        </a:lnSpc>
                        <a:spcAft>
                          <a:spcPts val="0"/>
                        </a:spcAft>
                        <a:tabLst>
                          <a:tab pos="5735320" algn="r"/>
                        </a:tabLst>
                      </a:pPr>
                      <a:r>
                        <a:rPr lang="fa-IR" sz="1400" dirty="0">
                          <a:effectLst/>
                        </a:rPr>
                        <a:t>سطح معناداری</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r" rtl="1">
                        <a:lnSpc>
                          <a:spcPct val="115000"/>
                        </a:lnSpc>
                        <a:spcAft>
                          <a:spcPts val="0"/>
                        </a:spcAft>
                      </a:pPr>
                      <a:r>
                        <a:rPr lang="en-US" sz="1000" dirty="0">
                          <a:effectLst/>
                        </a:rPr>
                        <a:t>/000</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2617374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978200" y="287643"/>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35560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059832" y="376684"/>
            <a:ext cx="2816797" cy="369332"/>
          </a:xfrm>
          <a:prstGeom prst="rect">
            <a:avLst/>
          </a:prstGeom>
        </p:spPr>
        <p:txBody>
          <a:bodyPr wrap="none">
            <a:spAutoFit/>
          </a:bodyPr>
          <a:lstStyle/>
          <a:p>
            <a:r>
              <a:rPr lang="fa-IR" b="1" dirty="0">
                <a:solidFill>
                  <a:schemeClr val="accent1"/>
                </a:solidFill>
                <a:latin typeface="Shruti" panose="020B0502040204020203" pitchFamily="34" charset="0"/>
                <a:cs typeface="B Zar" panose="00000400000000000000" pitchFamily="2" charset="-78"/>
              </a:rPr>
              <a:t>نتايج آزمون هاي دلفی دور دوم</a:t>
            </a:r>
          </a:p>
        </p:txBody>
      </p:sp>
      <p:graphicFrame>
        <p:nvGraphicFramePr>
          <p:cNvPr id="10" name="Table 9"/>
          <p:cNvGraphicFramePr>
            <a:graphicFrameLocks noGrp="1"/>
          </p:cNvGraphicFramePr>
          <p:nvPr>
            <p:extLst>
              <p:ext uri="{D42A27DB-BD31-4B8C-83A1-F6EECF244321}">
                <p14:modId xmlns:p14="http://schemas.microsoft.com/office/powerpoint/2010/main" val="69515404"/>
              </p:ext>
            </p:extLst>
          </p:nvPr>
        </p:nvGraphicFramePr>
        <p:xfrm>
          <a:off x="2699792" y="829361"/>
          <a:ext cx="4031458" cy="4675632"/>
        </p:xfrm>
        <a:graphic>
          <a:graphicData uri="http://schemas.openxmlformats.org/drawingml/2006/table">
            <a:tbl>
              <a:tblPr/>
              <a:tblGrid>
                <a:gridCol w="1650349">
                  <a:extLst>
                    <a:ext uri="{9D8B030D-6E8A-4147-A177-3AD203B41FA5}">
                      <a16:colId xmlns:a16="http://schemas.microsoft.com/office/drawing/2014/main" val="20000"/>
                    </a:ext>
                  </a:extLst>
                </a:gridCol>
                <a:gridCol w="245742">
                  <a:extLst>
                    <a:ext uri="{9D8B030D-6E8A-4147-A177-3AD203B41FA5}">
                      <a16:colId xmlns:a16="http://schemas.microsoft.com/office/drawing/2014/main" val="20001"/>
                    </a:ext>
                  </a:extLst>
                </a:gridCol>
                <a:gridCol w="366457">
                  <a:extLst>
                    <a:ext uri="{9D8B030D-6E8A-4147-A177-3AD203B41FA5}">
                      <a16:colId xmlns:a16="http://schemas.microsoft.com/office/drawing/2014/main" val="20002"/>
                    </a:ext>
                  </a:extLst>
                </a:gridCol>
                <a:gridCol w="245742">
                  <a:extLst>
                    <a:ext uri="{9D8B030D-6E8A-4147-A177-3AD203B41FA5}">
                      <a16:colId xmlns:a16="http://schemas.microsoft.com/office/drawing/2014/main" val="20003"/>
                    </a:ext>
                  </a:extLst>
                </a:gridCol>
                <a:gridCol w="305668">
                  <a:extLst>
                    <a:ext uri="{9D8B030D-6E8A-4147-A177-3AD203B41FA5}">
                      <a16:colId xmlns:a16="http://schemas.microsoft.com/office/drawing/2014/main" val="20004"/>
                    </a:ext>
                  </a:extLst>
                </a:gridCol>
                <a:gridCol w="427677">
                  <a:extLst>
                    <a:ext uri="{9D8B030D-6E8A-4147-A177-3AD203B41FA5}">
                      <a16:colId xmlns:a16="http://schemas.microsoft.com/office/drawing/2014/main" val="20005"/>
                    </a:ext>
                  </a:extLst>
                </a:gridCol>
                <a:gridCol w="427677">
                  <a:extLst>
                    <a:ext uri="{9D8B030D-6E8A-4147-A177-3AD203B41FA5}">
                      <a16:colId xmlns:a16="http://schemas.microsoft.com/office/drawing/2014/main" val="20006"/>
                    </a:ext>
                  </a:extLst>
                </a:gridCol>
                <a:gridCol w="362146">
                  <a:extLst>
                    <a:ext uri="{9D8B030D-6E8A-4147-A177-3AD203B41FA5}">
                      <a16:colId xmlns:a16="http://schemas.microsoft.com/office/drawing/2014/main" val="20007"/>
                    </a:ext>
                  </a:extLst>
                </a:gridCol>
              </a:tblGrid>
              <a:tr h="138049">
                <a:tc>
                  <a:txBody>
                    <a:bodyPr/>
                    <a:lstStyle/>
                    <a:p>
                      <a:pPr marL="38100" marR="38100" algn="ctr">
                        <a:lnSpc>
                          <a:spcPts val="1600"/>
                        </a:lnSpc>
                        <a:spcAft>
                          <a:spcPts val="0"/>
                        </a:spcAft>
                      </a:pPr>
                      <a:r>
                        <a:rPr lang="en-US" sz="600" b="1">
                          <a:solidFill>
                            <a:srgbClr val="000000"/>
                          </a:solidFill>
                          <a:effectLst/>
                          <a:latin typeface="Arial" panose="020B0604020202020204" pitchFamily="34" charset="0"/>
                          <a:ea typeface="Calibri" panose="020F0502020204030204" pitchFamily="34" charset="0"/>
                          <a:cs typeface="B Lotus" panose="00000400000000000000" pitchFamily="2" charset="-78"/>
                        </a:rPr>
                        <a:t> </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gridSpan="7">
                  <a:txBody>
                    <a:bodyPr/>
                    <a:lstStyle/>
                    <a:p>
                      <a:pPr marL="38100" marR="38100" algn="ctr">
                        <a:lnSpc>
                          <a:spcPts val="1600"/>
                        </a:lnSpc>
                        <a:spcAft>
                          <a:spcPts val="0"/>
                        </a:spcAft>
                      </a:pPr>
                      <a:r>
                        <a:rPr lang="en-US" sz="600" b="1">
                          <a:solidFill>
                            <a:srgbClr val="000000"/>
                          </a:solidFill>
                          <a:effectLst/>
                          <a:latin typeface="Arial" panose="020B0604020202020204" pitchFamily="34" charset="0"/>
                          <a:ea typeface="Calibri" panose="020F0502020204030204" pitchFamily="34" charset="0"/>
                          <a:cs typeface="B Lotus" panose="00000400000000000000" pitchFamily="2" charset="-78"/>
                        </a:rPr>
                        <a:t>One-Sample Test</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42880">
                <a:tc>
                  <a:txBody>
                    <a:bodyPr/>
                    <a:lstStyle/>
                    <a:p>
                      <a:pPr>
                        <a:lnSpc>
                          <a:spcPct val="115000"/>
                        </a:lnSpc>
                        <a:spcAft>
                          <a:spcPts val="0"/>
                        </a:spcAft>
                      </a:pPr>
                      <a:r>
                        <a:rPr lang="en-US" sz="800">
                          <a:effectLst/>
                          <a:latin typeface="Times New Roman" panose="02020603050405020304" pitchFamily="18" charset="0"/>
                          <a:ea typeface="Calibri" panose="020F0502020204030204" pitchFamily="34" charset="0"/>
                          <a:cs typeface="B Lotus" panose="00000400000000000000" pitchFamily="2" charset="-78"/>
                        </a:rPr>
                        <a:t> </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rowSpan="3">
                  <a:txBody>
                    <a:bodyPr/>
                    <a:lstStyle/>
                    <a:p>
                      <a:pPr>
                        <a:lnSpc>
                          <a:spcPct val="115000"/>
                        </a:lnSpc>
                        <a:spcAft>
                          <a:spcPts val="0"/>
                        </a:spcAft>
                      </a:pPr>
                      <a:r>
                        <a:rPr lang="en-US" sz="800">
                          <a:effectLst/>
                          <a:latin typeface="Times New Roman" panose="02020603050405020304" pitchFamily="18" charset="0"/>
                          <a:ea typeface="Calibri" panose="020F0502020204030204" pitchFamily="34" charset="0"/>
                          <a:cs typeface="B Lotus" panose="00000400000000000000" pitchFamily="2" charset="-78"/>
                        </a:rPr>
                        <a:t> </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gridSpan="6">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Test Value = 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14146">
                <a:tc>
                  <a:txBody>
                    <a:bodyPr/>
                    <a:lstStyle/>
                    <a:p>
                      <a:pPr>
                        <a:lnSpc>
                          <a:spcPct val="1150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 </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rowSpan="2">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t</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df</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Sig. (2-tailed)</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Mean Difference</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95% Confidence Interval of the Difference</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0002"/>
                  </a:ext>
                </a:extLst>
              </a:tr>
              <a:tr h="138049">
                <a:tc>
                  <a:txBody>
                    <a:bodyPr/>
                    <a:lstStyle/>
                    <a:p>
                      <a:pPr>
                        <a:lnSpc>
                          <a:spcPct val="1150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 </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Lower</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Upper</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تعارض بین اهداف فردى و اهداف سازمان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4.881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1.50000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.8048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2.1952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4"/>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رفتارهای انحرافی مدیران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3.973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.4736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1.7264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5"/>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تناسب شغل و شاغل</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4.129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1.20000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.5426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1.8574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6"/>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روحیه مشارکت و همکاری</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3.498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.007</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.3886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1.8114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7"/>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تلاشهاى ناموفق کارکنان براى برابرى نتیجه</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Q5</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6.708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1.50000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.9942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2.0058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8"/>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توانمندی کارمند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6.708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1.50000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.9942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2.0058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9"/>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نامشخص بودن نقشها و مسئولیتهای افراد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Q7</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.4984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1.1016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0"/>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احساس بی عدالتی در سازمان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4.129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1.20000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.5426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1.8574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1"/>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بی کفایتی مدیران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6.708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1.00000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.6628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1.3372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2"/>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قدردانی و تقدیر کارکنان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8.510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.9544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1.6456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3"/>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بی توجهی به مسایل رفاهی کارکنان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.3476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1.2524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4"/>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فلات شغلی</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.8738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1.3262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5"/>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ابهام در سیاست ها و خط مشی</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9.798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1.60000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1.2306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1.9694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6"/>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توجه به شایسته سالاری</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4.993</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.7111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1.8889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7"/>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بزرگ بودن اندازه سازمان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Q15</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9.798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1.60000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1.2306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1.9694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8"/>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جو غیر اخلاقی حاکم بر سازمان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Q16</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6.708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1.00000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.6628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1.3372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19"/>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نداشتن سیستم ارزیابی و عملکرد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Q17</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1.10000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.8738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1.3262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20"/>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تناسب روحیه شخص با محیط کار</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6.091</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.8172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1.7828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21"/>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عدم تناسب بین عملکرد و پرداخت</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Q19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6.708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1.00000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.6628</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1.3372</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22"/>
                  </a:ext>
                </a:extLst>
              </a:tr>
              <a:tr h="138049">
                <a:tc>
                  <a:txBody>
                    <a:bodyPr/>
                    <a:lstStyle/>
                    <a:p>
                      <a:pPr marL="38100" marR="38100" algn="r" rtl="1">
                        <a:lnSpc>
                          <a:spcPts val="1600"/>
                        </a:lnSpc>
                        <a:spcAft>
                          <a:spcPts val="0"/>
                        </a:spcAft>
                      </a:pPr>
                      <a:r>
                        <a:rPr lang="ar-SA" sz="700">
                          <a:effectLst/>
                          <a:latin typeface="Calibri" panose="020F0502020204030204" pitchFamily="34" charset="0"/>
                          <a:ea typeface="Calibri" panose="020F0502020204030204" pitchFamily="34" charset="0"/>
                          <a:cs typeface="B Lotus" panose="00000400000000000000" pitchFamily="2" charset="-78"/>
                        </a:rPr>
                        <a:t>برخوردگزینشی با تخصص افراد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Q20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6.000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9</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.80000</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a:solidFill>
                            <a:srgbClr val="000000"/>
                          </a:solidFill>
                          <a:effectLst/>
                          <a:latin typeface="Arial" panose="020B0604020202020204" pitchFamily="34" charset="0"/>
                          <a:ea typeface="Calibri" panose="020F0502020204030204" pitchFamily="34" charset="0"/>
                          <a:cs typeface="B Lotus" panose="00000400000000000000" pitchFamily="2" charset="-78"/>
                        </a:rPr>
                        <a:t>.4984</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US" sz="600" dirty="0">
                          <a:solidFill>
                            <a:srgbClr val="000000"/>
                          </a:solidFill>
                          <a:effectLst/>
                          <a:latin typeface="Arial" panose="020B0604020202020204" pitchFamily="34" charset="0"/>
                          <a:ea typeface="Calibri" panose="020F0502020204030204" pitchFamily="34" charset="0"/>
                          <a:cs typeface="B Lotus" panose="00000400000000000000" pitchFamily="2" charset="-78"/>
                        </a:rPr>
                        <a:t>1.1016</a:t>
                      </a:r>
                      <a:endParaRPr lang="en-US"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23"/>
                  </a:ext>
                </a:extLst>
              </a:tr>
            </a:tbl>
          </a:graphicData>
        </a:graphic>
      </p:graphicFrame>
      <p:sp>
        <p:nvSpPr>
          <p:cNvPr id="11" name="Rectangle 10"/>
          <p:cNvSpPr/>
          <p:nvPr/>
        </p:nvSpPr>
        <p:spPr>
          <a:xfrm>
            <a:off x="2339752" y="6237312"/>
            <a:ext cx="6444208" cy="307777"/>
          </a:xfrm>
          <a:prstGeom prst="rect">
            <a:avLst/>
          </a:prstGeom>
        </p:spPr>
        <p:txBody>
          <a:bodyPr wrap="square">
            <a:spAutoFit/>
          </a:bodyPr>
          <a:lstStyle/>
          <a:p>
            <a:pPr algn="r" rtl="1"/>
            <a:r>
              <a:rPr lang="fa-IR" sz="1400" dirty="0">
                <a:cs typeface="B Lotus" panose="00000400000000000000" pitchFamily="2" charset="-78"/>
              </a:rPr>
              <a:t> در اين مرحله نتايج آزمون با درنظر گرفتن 3=</a:t>
            </a:r>
            <a:r>
              <a:rPr lang="en-US" sz="1400" dirty="0">
                <a:cs typeface="B Lotus" panose="00000400000000000000" pitchFamily="2" charset="-78"/>
              </a:rPr>
              <a:t>t </a:t>
            </a:r>
            <a:r>
              <a:rPr lang="fa-IR" sz="1400" dirty="0">
                <a:cs typeface="B Lotus" panose="00000400000000000000" pitchFamily="2" charset="-78"/>
              </a:rPr>
              <a:t>  20مؤلفه باقي مانده ی دور قبل تائید وعاملی حذف نشد. </a:t>
            </a:r>
            <a:endParaRPr lang="en-US" sz="1400" dirty="0">
              <a:cs typeface="B Lotus" panose="00000400000000000000" pitchFamily="2" charset="-78"/>
            </a:endParaRPr>
          </a:p>
        </p:txBody>
      </p:sp>
    </p:spTree>
    <p:extLst>
      <p:ext uri="{BB962C8B-B14F-4D97-AF65-F5344CB8AC3E}">
        <p14:creationId xmlns:p14="http://schemas.microsoft.com/office/powerpoint/2010/main" val="325199446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978200" y="287643"/>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35560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995206" y="414893"/>
            <a:ext cx="3142207" cy="369332"/>
          </a:xfrm>
          <a:prstGeom prst="rect">
            <a:avLst/>
          </a:prstGeom>
        </p:spPr>
        <p:txBody>
          <a:bodyPr wrap="none">
            <a:spAutoFit/>
          </a:bodyPr>
          <a:lstStyle/>
          <a:p>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بررسی ضریب کندال  مرحله  دوم  دلفی</a:t>
            </a:r>
            <a:endParaRPr lang="fa-IR" b="1" dirty="0"/>
          </a:p>
        </p:txBody>
      </p:sp>
      <p:sp>
        <p:nvSpPr>
          <p:cNvPr id="9" name="Rectangle 8"/>
          <p:cNvSpPr/>
          <p:nvPr/>
        </p:nvSpPr>
        <p:spPr>
          <a:xfrm>
            <a:off x="1898642" y="3126025"/>
            <a:ext cx="5197475" cy="369332"/>
          </a:xfrm>
          <a:prstGeom prst="rect">
            <a:avLst/>
          </a:prstGeom>
        </p:spPr>
        <p:txBody>
          <a:bodyPr wrap="square">
            <a:spAutoFit/>
          </a:bodyPr>
          <a:lstStyle/>
          <a:p>
            <a:pPr algn="ctr" rtl="1"/>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مقايسه نتايج دورهاي اول و دوم دلفي براي دسته‌بندي‌هاي عوامل</a:t>
            </a:r>
            <a:endParaRPr lang="fa-IR" b="1" dirty="0"/>
          </a:p>
        </p:txBody>
      </p:sp>
      <p:graphicFrame>
        <p:nvGraphicFramePr>
          <p:cNvPr id="2" name="Table 1"/>
          <p:cNvGraphicFramePr>
            <a:graphicFrameLocks noGrp="1"/>
          </p:cNvGraphicFramePr>
          <p:nvPr>
            <p:extLst>
              <p:ext uri="{D42A27DB-BD31-4B8C-83A1-F6EECF244321}">
                <p14:modId xmlns:p14="http://schemas.microsoft.com/office/powerpoint/2010/main" val="2347348918"/>
              </p:ext>
            </p:extLst>
          </p:nvPr>
        </p:nvGraphicFramePr>
        <p:xfrm>
          <a:off x="3203848" y="1196752"/>
          <a:ext cx="2676525" cy="1456754"/>
        </p:xfrm>
        <a:graphic>
          <a:graphicData uri="http://schemas.openxmlformats.org/drawingml/2006/table">
            <a:tbl>
              <a:tblPr>
                <a:tableStyleId>{5C22544A-7EE6-4342-B048-85BDC9FD1C3A}</a:tableStyleId>
              </a:tblPr>
              <a:tblGrid>
                <a:gridCol w="1402684">
                  <a:extLst>
                    <a:ext uri="{9D8B030D-6E8A-4147-A177-3AD203B41FA5}">
                      <a16:colId xmlns:a16="http://schemas.microsoft.com/office/drawing/2014/main" val="20000"/>
                    </a:ext>
                  </a:extLst>
                </a:gridCol>
                <a:gridCol w="1273841">
                  <a:extLst>
                    <a:ext uri="{9D8B030D-6E8A-4147-A177-3AD203B41FA5}">
                      <a16:colId xmlns:a16="http://schemas.microsoft.com/office/drawing/2014/main" val="20001"/>
                    </a:ext>
                  </a:extLst>
                </a:gridCol>
              </a:tblGrid>
              <a:tr h="187325">
                <a:tc gridSpan="2">
                  <a:txBody>
                    <a:bodyPr/>
                    <a:lstStyle/>
                    <a:p>
                      <a:pPr marL="134620" algn="just" rtl="1">
                        <a:lnSpc>
                          <a:spcPct val="115000"/>
                        </a:lnSpc>
                        <a:spcAft>
                          <a:spcPts val="0"/>
                        </a:spcAft>
                        <a:tabLst>
                          <a:tab pos="5735320" algn="r"/>
                        </a:tabLst>
                      </a:pPr>
                      <a:r>
                        <a:rPr lang="en-US" sz="1400" dirty="0">
                          <a:effectLst/>
                          <a:cs typeface="2  Lotus" panose="00000400000000000000" pitchFamily="2" charset="-78"/>
                        </a:rPr>
                        <a:t>Test Statistics</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187325">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تعداد</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l" rtl="1">
                        <a:lnSpc>
                          <a:spcPct val="115000"/>
                        </a:lnSpc>
                        <a:spcAft>
                          <a:spcPts val="0"/>
                        </a:spcAft>
                      </a:pPr>
                      <a:r>
                        <a:rPr lang="en-US" sz="900" dirty="0">
                          <a:effectLst/>
                          <a:cs typeface="2  Lotus" panose="00000400000000000000" pitchFamily="2" charset="-78"/>
                        </a:rPr>
                        <a:t>11</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1"/>
                  </a:ext>
                </a:extLst>
              </a:tr>
              <a:tr h="196215">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ضریب کندال</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l" rtl="1">
                        <a:lnSpc>
                          <a:spcPct val="115000"/>
                        </a:lnSpc>
                        <a:spcAft>
                          <a:spcPts val="0"/>
                        </a:spcAft>
                      </a:pPr>
                      <a:r>
                        <a:rPr lang="en-US" sz="900" dirty="0">
                          <a:effectLst/>
                          <a:cs typeface="2  Lotus" panose="00000400000000000000" pitchFamily="2" charset="-78"/>
                        </a:rPr>
                        <a:t>/432</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2"/>
                  </a:ext>
                </a:extLst>
              </a:tr>
              <a:tr h="187325">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کای اسکوئر</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l" rtl="1">
                        <a:lnSpc>
                          <a:spcPct val="115000"/>
                        </a:lnSpc>
                        <a:spcAft>
                          <a:spcPts val="0"/>
                        </a:spcAft>
                      </a:pPr>
                      <a:r>
                        <a:rPr lang="en-US" sz="900" dirty="0">
                          <a:effectLst/>
                          <a:cs typeface="2  Lotus" panose="00000400000000000000" pitchFamily="2" charset="-78"/>
                        </a:rPr>
                        <a:t>55/222</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3"/>
                  </a:ext>
                </a:extLst>
              </a:tr>
              <a:tr h="187325">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درجه آزادی</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l" rtl="1">
                        <a:lnSpc>
                          <a:spcPct val="115000"/>
                        </a:lnSpc>
                        <a:spcAft>
                          <a:spcPts val="0"/>
                        </a:spcAft>
                      </a:pPr>
                      <a:r>
                        <a:rPr lang="en-US" sz="900" dirty="0">
                          <a:effectLst/>
                          <a:cs typeface="2  Lotus" panose="00000400000000000000" pitchFamily="2" charset="-78"/>
                        </a:rPr>
                        <a:t>19</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4"/>
                  </a:ext>
                </a:extLst>
              </a:tr>
              <a:tr h="196215">
                <a:tc>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سطح معناداری</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algn="l" rtl="1">
                        <a:lnSpc>
                          <a:spcPct val="115000"/>
                        </a:lnSpc>
                        <a:spcAft>
                          <a:spcPts val="0"/>
                        </a:spcAft>
                      </a:pPr>
                      <a:r>
                        <a:rPr lang="en-US" sz="900" dirty="0">
                          <a:effectLst/>
                          <a:cs typeface="2  Lotus" panose="00000400000000000000" pitchFamily="2" charset="-78"/>
                        </a:rPr>
                        <a:t>/000</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5"/>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565302609"/>
              </p:ext>
            </p:extLst>
          </p:nvPr>
        </p:nvGraphicFramePr>
        <p:xfrm>
          <a:off x="2759552" y="3715004"/>
          <a:ext cx="3991610" cy="736092"/>
        </p:xfrm>
        <a:graphic>
          <a:graphicData uri="http://schemas.openxmlformats.org/drawingml/2006/table">
            <a:tbl>
              <a:tblPr rtl="1" firstRow="1" firstCol="1" bandRow="1">
                <a:tableStyleId>{5C22544A-7EE6-4342-B048-85BDC9FD1C3A}</a:tableStyleId>
              </a:tblPr>
              <a:tblGrid>
                <a:gridCol w="1115060">
                  <a:extLst>
                    <a:ext uri="{9D8B030D-6E8A-4147-A177-3AD203B41FA5}">
                      <a16:colId xmlns:a16="http://schemas.microsoft.com/office/drawing/2014/main" val="20000"/>
                    </a:ext>
                  </a:extLst>
                </a:gridCol>
                <a:gridCol w="1438275">
                  <a:extLst>
                    <a:ext uri="{9D8B030D-6E8A-4147-A177-3AD203B41FA5}">
                      <a16:colId xmlns:a16="http://schemas.microsoft.com/office/drawing/2014/main" val="20001"/>
                    </a:ext>
                  </a:extLst>
                </a:gridCol>
                <a:gridCol w="1438275">
                  <a:extLst>
                    <a:ext uri="{9D8B030D-6E8A-4147-A177-3AD203B41FA5}">
                      <a16:colId xmlns:a16="http://schemas.microsoft.com/office/drawing/2014/main" val="20002"/>
                    </a:ext>
                  </a:extLst>
                </a:gridCol>
              </a:tblGrid>
              <a:tr h="177165">
                <a:tc rowSpan="2">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 </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gridSpan="2">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ضريب هماهنگي کندال </a:t>
                      </a:r>
                      <a:r>
                        <a:rPr lang="en-US" sz="1400" dirty="0">
                          <a:effectLst/>
                          <a:cs typeface="2  Lotus" panose="00000400000000000000" pitchFamily="2" charset="-78"/>
                        </a:rPr>
                        <a:t>w</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176530">
                <a:tc vMerge="1">
                  <a:txBody>
                    <a:bodyPr/>
                    <a:lstStyle/>
                    <a:p>
                      <a:endParaRPr lang="en-US"/>
                    </a:p>
                  </a:txBody>
                  <a:tcPr/>
                </a:tc>
                <a:tc>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دور اول</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دور دوم</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1"/>
                  </a:ext>
                </a:extLst>
              </a:tr>
              <a:tr h="121285">
                <a:tc>
                  <a:txBody>
                    <a:bodyPr/>
                    <a:lstStyle/>
                    <a:p>
                      <a:pPr marL="134620" algn="just" rtl="1">
                        <a:lnSpc>
                          <a:spcPct val="115000"/>
                        </a:lnSpc>
                        <a:spcAft>
                          <a:spcPts val="0"/>
                        </a:spcAft>
                        <a:tabLst>
                          <a:tab pos="5735320" algn="r"/>
                        </a:tabLst>
                      </a:pPr>
                      <a:r>
                        <a:rPr lang="fa-IR" sz="1400">
                          <a:effectLst/>
                          <a:cs typeface="2  Lotus" panose="00000400000000000000" pitchFamily="2" charset="-78"/>
                        </a:rPr>
                        <a:t>کل متغيرها</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0.457</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400" dirty="0">
                          <a:effectLst/>
                          <a:cs typeface="2  Lotus" panose="00000400000000000000" pitchFamily="2" charset="-78"/>
                        </a:rPr>
                        <a:t>0.432</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tc>
                <a:extLst>
                  <a:ext uri="{0D108BD9-81ED-4DB2-BD59-A6C34878D82A}">
                    <a16:rowId xmlns:a16="http://schemas.microsoft.com/office/drawing/2014/main" val="10002"/>
                  </a:ext>
                </a:extLst>
              </a:tr>
            </a:tbl>
          </a:graphicData>
        </a:graphic>
      </p:graphicFrame>
      <p:sp>
        <p:nvSpPr>
          <p:cNvPr id="5" name="Rectangle 4"/>
          <p:cNvSpPr/>
          <p:nvPr/>
        </p:nvSpPr>
        <p:spPr>
          <a:xfrm>
            <a:off x="683568" y="4725144"/>
            <a:ext cx="8100392" cy="338554"/>
          </a:xfrm>
          <a:prstGeom prst="rect">
            <a:avLst/>
          </a:prstGeom>
        </p:spPr>
        <p:txBody>
          <a:bodyPr wrap="square">
            <a:spAutoFit/>
          </a:bodyPr>
          <a:lstStyle/>
          <a:p>
            <a:pPr algn="r" rtl="1"/>
            <a:r>
              <a:rPr lang="fa-IR" sz="1600" dirty="0">
                <a:cs typeface="2  Lotus" panose="00000400000000000000" pitchFamily="2" charset="-78"/>
              </a:rPr>
              <a:t> از مقايسه ی نتايج درمي‌يابيم که اتفاق‌نظر ميان شرکت‌کنندگان حاصل شده و نیازی به تکرار دورهاي دلفي نیست.</a:t>
            </a:r>
            <a:endParaRPr lang="en-US" sz="1600" dirty="0">
              <a:cs typeface="2  Lotus" panose="00000400000000000000" pitchFamily="2" charset="-78"/>
            </a:endParaRPr>
          </a:p>
        </p:txBody>
      </p:sp>
      <p:sp>
        <p:nvSpPr>
          <p:cNvPr id="11" name="Rectangle 10"/>
          <p:cNvSpPr/>
          <p:nvPr/>
        </p:nvSpPr>
        <p:spPr>
          <a:xfrm>
            <a:off x="1259632" y="5078988"/>
            <a:ext cx="7416824" cy="1077218"/>
          </a:xfrm>
          <a:prstGeom prst="rect">
            <a:avLst/>
          </a:prstGeom>
        </p:spPr>
        <p:txBody>
          <a:bodyPr wrap="square">
            <a:spAutoFit/>
          </a:bodyPr>
          <a:lstStyle/>
          <a:p>
            <a:pPr algn="just" rtl="1"/>
            <a:r>
              <a:rPr lang="fa-IR" sz="1600" dirty="0">
                <a:cs typeface="B Lotus" panose="00000400000000000000" pitchFamily="2" charset="-78"/>
              </a:rPr>
              <a:t>در مرحله ی دوم تکرار دورهاي دلفي متوقف شد و مطالعه ی دلفي پس از دو دور، پايان يافت. بنابراين، مولفه های باقی مانده 20 عدد شد که برای هر مولفه دو سوال مطرح گردید یک سوال تعیین وضعیت و یک سوال وضعیت مطلوب را سنجش می کند . ضمنا مدل مفهومي ‌نهايي تحقيق که شامل دسته‌بندي‌ 20 تايي صورت گرفته از عوامل مي‌باشد، مورد تأييد اعضا قرار گرفتند. </a:t>
            </a:r>
            <a:endParaRPr lang="en-US" sz="1600" dirty="0">
              <a:cs typeface="B Lotus" panose="00000400000000000000" pitchFamily="2" charset="-78"/>
            </a:endParaRPr>
          </a:p>
        </p:txBody>
      </p:sp>
    </p:spTree>
    <p:extLst>
      <p:ext uri="{BB962C8B-B14F-4D97-AF65-F5344CB8AC3E}">
        <p14:creationId xmlns:p14="http://schemas.microsoft.com/office/powerpoint/2010/main" val="32196775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5004048" y="299174"/>
            <a:ext cx="216205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r>
              <a:rPr lang="fa-IR" altLang="en-US" sz="2400" dirty="0">
                <a:solidFill>
                  <a:srgbClr val="FF0000"/>
                </a:solidFill>
                <a:latin typeface="Century Gothic" panose="020B0502020202020204" pitchFamily="34" charset="0"/>
                <a:cs typeface="B Titr" panose="00000700000000000000" pitchFamily="2" charset="-78"/>
              </a:rPr>
              <a:t>روایی پرسشنامه</a:t>
            </a:r>
            <a:endParaRPr lang="en-US" altLang="en-US" sz="2400" dirty="0">
              <a:solidFill>
                <a:srgbClr val="FF0000"/>
              </a:solidFill>
              <a:latin typeface="Century Gothic" panose="020B0502020202020204" pitchFamily="34" charset="0"/>
              <a:cs typeface="B Titr" panose="00000700000000000000" pitchFamily="2" charset="-78"/>
            </a:endParaRPr>
          </a:p>
        </p:txBody>
      </p:sp>
      <p:sp>
        <p:nvSpPr>
          <p:cNvPr id="6" name="Oval 5"/>
          <p:cNvSpPr/>
          <p:nvPr/>
        </p:nvSpPr>
        <p:spPr>
          <a:xfrm>
            <a:off x="6978200" y="287643"/>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35560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615108759"/>
              </p:ext>
            </p:extLst>
          </p:nvPr>
        </p:nvGraphicFramePr>
        <p:xfrm>
          <a:off x="2771800" y="1556792"/>
          <a:ext cx="3902826" cy="4894220"/>
        </p:xfrm>
        <a:graphic>
          <a:graphicData uri="http://schemas.openxmlformats.org/drawingml/2006/table">
            <a:tbl>
              <a:tblPr rtl="1" firstRow="1" firstCol="1" bandRow="1">
                <a:tableStyleId>{74C1A8A3-306A-4EB7-A6B1-4F7E0EB9C5D6}</a:tableStyleId>
              </a:tblPr>
              <a:tblGrid>
                <a:gridCol w="1300942">
                  <a:extLst>
                    <a:ext uri="{9D8B030D-6E8A-4147-A177-3AD203B41FA5}">
                      <a16:colId xmlns:a16="http://schemas.microsoft.com/office/drawing/2014/main" val="20000"/>
                    </a:ext>
                  </a:extLst>
                </a:gridCol>
                <a:gridCol w="1300942">
                  <a:extLst>
                    <a:ext uri="{9D8B030D-6E8A-4147-A177-3AD203B41FA5}">
                      <a16:colId xmlns:a16="http://schemas.microsoft.com/office/drawing/2014/main" val="20001"/>
                    </a:ext>
                  </a:extLst>
                </a:gridCol>
                <a:gridCol w="1300942">
                  <a:extLst>
                    <a:ext uri="{9D8B030D-6E8A-4147-A177-3AD203B41FA5}">
                      <a16:colId xmlns:a16="http://schemas.microsoft.com/office/drawing/2014/main" val="20002"/>
                    </a:ext>
                  </a:extLst>
                </a:gridCol>
              </a:tblGrid>
              <a:tr h="444089">
                <a:tc>
                  <a:txBody>
                    <a:bodyPr/>
                    <a:lstStyle/>
                    <a:p>
                      <a:pPr algn="ctr" rtl="1">
                        <a:spcAft>
                          <a:spcPts val="0"/>
                        </a:spcAft>
                      </a:pPr>
                      <a:r>
                        <a:rPr lang="fa-IR" sz="1400" dirty="0">
                          <a:solidFill>
                            <a:schemeClr val="tx1"/>
                          </a:solidFill>
                          <a:effectLst/>
                          <a:cs typeface="B Zar" panose="00000400000000000000" pitchFamily="2" charset="-78"/>
                        </a:rPr>
                        <a:t>عامل </a:t>
                      </a:r>
                      <a:endParaRPr lang="en-US" sz="14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fa-IR" sz="1400" dirty="0">
                          <a:solidFill>
                            <a:schemeClr val="tx1"/>
                          </a:solidFill>
                          <a:effectLst/>
                          <a:cs typeface="B Zar" panose="00000400000000000000" pitchFamily="2" charset="-78"/>
                        </a:rPr>
                        <a:t>ضریب عاملی </a:t>
                      </a:r>
                      <a:endParaRPr lang="en-US" sz="14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fa-IR" sz="1400" dirty="0">
                          <a:solidFill>
                            <a:schemeClr val="tx1"/>
                          </a:solidFill>
                          <a:effectLst/>
                          <a:cs typeface="B Zar" panose="00000400000000000000" pitchFamily="2" charset="-78"/>
                        </a:rPr>
                        <a:t>عدد معناداری </a:t>
                      </a:r>
                      <a:endParaRPr lang="en-US" sz="14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extLst>
                  <a:ext uri="{0D108BD9-81ED-4DB2-BD59-A6C34878D82A}">
                    <a16:rowId xmlns:a16="http://schemas.microsoft.com/office/drawing/2014/main" val="10000"/>
                  </a:ext>
                </a:extLst>
              </a:tr>
              <a:tr h="231295">
                <a:tc>
                  <a:txBody>
                    <a:bodyPr/>
                    <a:lstStyle/>
                    <a:p>
                      <a:pPr algn="ctr" rtl="1">
                        <a:spcAft>
                          <a:spcPts val="0"/>
                        </a:spcAft>
                      </a:pPr>
                      <a:r>
                        <a:rPr lang="en-US" sz="1400">
                          <a:solidFill>
                            <a:schemeClr val="tx1"/>
                          </a:solidFill>
                          <a:effectLst/>
                          <a:cs typeface="B Zar" panose="00000400000000000000" pitchFamily="2" charset="-78"/>
                        </a:rPr>
                        <a:t>Q1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/611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3/01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1"/>
                  </a:ext>
                </a:extLst>
              </a:tr>
              <a:tr h="222044">
                <a:tc>
                  <a:txBody>
                    <a:bodyPr/>
                    <a:lstStyle/>
                    <a:p>
                      <a:pPr algn="ctr" rtl="1">
                        <a:spcAft>
                          <a:spcPts val="0"/>
                        </a:spcAft>
                      </a:pPr>
                      <a:r>
                        <a:rPr lang="en-US" sz="1400">
                          <a:solidFill>
                            <a:schemeClr val="tx1"/>
                          </a:solidFill>
                          <a:effectLst/>
                          <a:cs typeface="B Zar" panose="00000400000000000000" pitchFamily="2" charset="-78"/>
                        </a:rPr>
                        <a:t>Q2</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/791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3/63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2"/>
                  </a:ext>
                </a:extLst>
              </a:tr>
              <a:tr h="222044">
                <a:tc>
                  <a:txBody>
                    <a:bodyPr/>
                    <a:lstStyle/>
                    <a:p>
                      <a:pPr algn="ctr" rtl="1">
                        <a:spcAft>
                          <a:spcPts val="0"/>
                        </a:spcAft>
                      </a:pPr>
                      <a:r>
                        <a:rPr lang="en-US" sz="1400">
                          <a:solidFill>
                            <a:schemeClr val="tx1"/>
                          </a:solidFill>
                          <a:effectLst/>
                          <a:cs typeface="B Zar" panose="00000400000000000000" pitchFamily="2" charset="-78"/>
                        </a:rPr>
                        <a:t>Q3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/425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2/61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3"/>
                  </a:ext>
                </a:extLst>
              </a:tr>
              <a:tr h="222044">
                <a:tc>
                  <a:txBody>
                    <a:bodyPr/>
                    <a:lstStyle/>
                    <a:p>
                      <a:pPr algn="ctr" rtl="1">
                        <a:spcAft>
                          <a:spcPts val="0"/>
                        </a:spcAft>
                      </a:pPr>
                      <a:r>
                        <a:rPr lang="en-US" sz="1400">
                          <a:solidFill>
                            <a:schemeClr val="tx1"/>
                          </a:solidFill>
                          <a:effectLst/>
                          <a:cs typeface="B Zar" panose="00000400000000000000" pitchFamily="2" charset="-78"/>
                        </a:rPr>
                        <a:t>Q4</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/625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3/07</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4"/>
                  </a:ext>
                </a:extLst>
              </a:tr>
              <a:tr h="222044">
                <a:tc>
                  <a:txBody>
                    <a:bodyPr/>
                    <a:lstStyle/>
                    <a:p>
                      <a:pPr algn="ctr" rtl="1">
                        <a:spcAft>
                          <a:spcPts val="0"/>
                        </a:spcAft>
                      </a:pPr>
                      <a:r>
                        <a:rPr lang="en-US" sz="1400">
                          <a:solidFill>
                            <a:schemeClr val="tx1"/>
                          </a:solidFill>
                          <a:effectLst/>
                          <a:cs typeface="B Zar" panose="00000400000000000000" pitchFamily="2" charset="-78"/>
                        </a:rPr>
                        <a:t>Q5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/580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2/13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5"/>
                  </a:ext>
                </a:extLst>
              </a:tr>
              <a:tr h="222044">
                <a:tc>
                  <a:txBody>
                    <a:bodyPr/>
                    <a:lstStyle/>
                    <a:p>
                      <a:pPr algn="ctr" rtl="1">
                        <a:spcAft>
                          <a:spcPts val="0"/>
                        </a:spcAft>
                      </a:pPr>
                      <a:r>
                        <a:rPr lang="en-US" sz="1400">
                          <a:solidFill>
                            <a:schemeClr val="tx1"/>
                          </a:solidFill>
                          <a:effectLst/>
                          <a:cs typeface="B Zar" panose="00000400000000000000" pitchFamily="2" charset="-78"/>
                        </a:rPr>
                        <a:t>Q6</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/617</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2/17</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6"/>
                  </a:ext>
                </a:extLst>
              </a:tr>
              <a:tr h="222044">
                <a:tc>
                  <a:txBody>
                    <a:bodyPr/>
                    <a:lstStyle/>
                    <a:p>
                      <a:pPr algn="ctr" rtl="1">
                        <a:spcAft>
                          <a:spcPts val="0"/>
                        </a:spcAft>
                      </a:pPr>
                      <a:r>
                        <a:rPr lang="en-US" sz="1400">
                          <a:solidFill>
                            <a:schemeClr val="tx1"/>
                          </a:solidFill>
                          <a:effectLst/>
                          <a:cs typeface="B Zar" panose="00000400000000000000" pitchFamily="2" charset="-78"/>
                        </a:rPr>
                        <a:t>Q7</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/442</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2/25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7"/>
                  </a:ext>
                </a:extLst>
              </a:tr>
              <a:tr h="222044">
                <a:tc>
                  <a:txBody>
                    <a:bodyPr/>
                    <a:lstStyle/>
                    <a:p>
                      <a:pPr algn="ctr" rtl="1">
                        <a:spcAft>
                          <a:spcPts val="0"/>
                        </a:spcAft>
                      </a:pPr>
                      <a:r>
                        <a:rPr lang="en-US" sz="1400">
                          <a:solidFill>
                            <a:schemeClr val="tx1"/>
                          </a:solidFill>
                          <a:effectLst/>
                          <a:cs typeface="B Zar" panose="00000400000000000000" pitchFamily="2" charset="-78"/>
                        </a:rPr>
                        <a:t>Q8</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/813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3/01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8"/>
                  </a:ext>
                </a:extLst>
              </a:tr>
              <a:tr h="222044">
                <a:tc>
                  <a:txBody>
                    <a:bodyPr/>
                    <a:lstStyle/>
                    <a:p>
                      <a:pPr algn="ctr" rtl="1">
                        <a:spcAft>
                          <a:spcPts val="0"/>
                        </a:spcAft>
                      </a:pPr>
                      <a:r>
                        <a:rPr lang="en-US" sz="1400">
                          <a:solidFill>
                            <a:schemeClr val="tx1"/>
                          </a:solidFill>
                          <a:effectLst/>
                          <a:cs typeface="B Zar" panose="00000400000000000000" pitchFamily="2" charset="-78"/>
                        </a:rPr>
                        <a:t>Q9</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/663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2/32</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09"/>
                  </a:ext>
                </a:extLst>
              </a:tr>
              <a:tr h="222044">
                <a:tc>
                  <a:txBody>
                    <a:bodyPr/>
                    <a:lstStyle/>
                    <a:p>
                      <a:pPr algn="ctr" rtl="1">
                        <a:spcAft>
                          <a:spcPts val="0"/>
                        </a:spcAft>
                      </a:pPr>
                      <a:r>
                        <a:rPr lang="en-US" sz="1400">
                          <a:solidFill>
                            <a:schemeClr val="tx1"/>
                          </a:solidFill>
                          <a:effectLst/>
                          <a:cs typeface="B Zar" panose="00000400000000000000" pitchFamily="2" charset="-78"/>
                        </a:rPr>
                        <a:t>Q10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/642</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1/95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0"/>
                  </a:ext>
                </a:extLst>
              </a:tr>
              <a:tr h="222044">
                <a:tc>
                  <a:txBody>
                    <a:bodyPr/>
                    <a:lstStyle/>
                    <a:p>
                      <a:pPr algn="ctr" rtl="1">
                        <a:spcAft>
                          <a:spcPts val="0"/>
                        </a:spcAft>
                      </a:pPr>
                      <a:r>
                        <a:rPr lang="en-US" sz="1400">
                          <a:solidFill>
                            <a:schemeClr val="tx1"/>
                          </a:solidFill>
                          <a:effectLst/>
                          <a:cs typeface="B Zar" panose="00000400000000000000" pitchFamily="2" charset="-78"/>
                        </a:rPr>
                        <a:t>Q11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/699</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3/15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1"/>
                  </a:ext>
                </a:extLst>
              </a:tr>
              <a:tr h="222044">
                <a:tc>
                  <a:txBody>
                    <a:bodyPr/>
                    <a:lstStyle/>
                    <a:p>
                      <a:pPr algn="ctr" rtl="1">
                        <a:spcAft>
                          <a:spcPts val="0"/>
                        </a:spcAft>
                      </a:pPr>
                      <a:r>
                        <a:rPr lang="en-US" sz="1400">
                          <a:solidFill>
                            <a:schemeClr val="tx1"/>
                          </a:solidFill>
                          <a:effectLst/>
                          <a:cs typeface="B Zar" panose="00000400000000000000" pitchFamily="2" charset="-78"/>
                        </a:rPr>
                        <a:t>Q12</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/744</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2/50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2"/>
                  </a:ext>
                </a:extLst>
              </a:tr>
              <a:tr h="222044">
                <a:tc>
                  <a:txBody>
                    <a:bodyPr/>
                    <a:lstStyle/>
                    <a:p>
                      <a:pPr algn="ctr" rtl="1">
                        <a:spcAft>
                          <a:spcPts val="0"/>
                        </a:spcAft>
                      </a:pPr>
                      <a:r>
                        <a:rPr lang="en-US" sz="1400">
                          <a:solidFill>
                            <a:schemeClr val="tx1"/>
                          </a:solidFill>
                          <a:effectLst/>
                          <a:cs typeface="B Zar" panose="00000400000000000000" pitchFamily="2" charset="-78"/>
                        </a:rPr>
                        <a:t>Q13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/613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2/05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3"/>
                  </a:ext>
                </a:extLst>
              </a:tr>
              <a:tr h="222044">
                <a:tc>
                  <a:txBody>
                    <a:bodyPr/>
                    <a:lstStyle/>
                    <a:p>
                      <a:pPr algn="ctr" rtl="1">
                        <a:spcAft>
                          <a:spcPts val="0"/>
                        </a:spcAft>
                      </a:pPr>
                      <a:r>
                        <a:rPr lang="en-US" sz="1400">
                          <a:solidFill>
                            <a:schemeClr val="tx1"/>
                          </a:solidFill>
                          <a:effectLst/>
                          <a:cs typeface="B Zar" panose="00000400000000000000" pitchFamily="2" charset="-78"/>
                        </a:rPr>
                        <a:t>Q14</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/413</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3/00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4"/>
                  </a:ext>
                </a:extLst>
              </a:tr>
              <a:tr h="222044">
                <a:tc>
                  <a:txBody>
                    <a:bodyPr/>
                    <a:lstStyle/>
                    <a:p>
                      <a:pPr algn="ctr" rtl="1">
                        <a:spcAft>
                          <a:spcPts val="0"/>
                        </a:spcAft>
                      </a:pPr>
                      <a:r>
                        <a:rPr lang="en-US" sz="1400">
                          <a:solidFill>
                            <a:schemeClr val="tx1"/>
                          </a:solidFill>
                          <a:effectLst/>
                          <a:cs typeface="B Zar" panose="00000400000000000000" pitchFamily="2" charset="-78"/>
                        </a:rPr>
                        <a:t>Q15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/655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2/54</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5"/>
                  </a:ext>
                </a:extLst>
              </a:tr>
              <a:tr h="222044">
                <a:tc>
                  <a:txBody>
                    <a:bodyPr/>
                    <a:lstStyle/>
                    <a:p>
                      <a:pPr algn="ctr" rtl="1">
                        <a:spcAft>
                          <a:spcPts val="0"/>
                        </a:spcAft>
                      </a:pPr>
                      <a:r>
                        <a:rPr lang="en-US" sz="1400">
                          <a:solidFill>
                            <a:schemeClr val="tx1"/>
                          </a:solidFill>
                          <a:effectLst/>
                          <a:cs typeface="B Zar" panose="00000400000000000000" pitchFamily="2" charset="-78"/>
                        </a:rPr>
                        <a:t>Q16</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/481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3/00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6"/>
                  </a:ext>
                </a:extLst>
              </a:tr>
              <a:tr h="222044">
                <a:tc>
                  <a:txBody>
                    <a:bodyPr/>
                    <a:lstStyle/>
                    <a:p>
                      <a:pPr algn="ctr" rtl="1">
                        <a:spcAft>
                          <a:spcPts val="0"/>
                        </a:spcAft>
                      </a:pPr>
                      <a:r>
                        <a:rPr lang="en-US" sz="1400">
                          <a:solidFill>
                            <a:schemeClr val="tx1"/>
                          </a:solidFill>
                          <a:effectLst/>
                          <a:cs typeface="B Zar" panose="00000400000000000000" pitchFamily="2" charset="-78"/>
                        </a:rPr>
                        <a:t>Q17</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/595</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2/01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7"/>
                  </a:ext>
                </a:extLst>
              </a:tr>
              <a:tr h="222044">
                <a:tc>
                  <a:txBody>
                    <a:bodyPr/>
                    <a:lstStyle/>
                    <a:p>
                      <a:pPr algn="ctr" rtl="1">
                        <a:spcAft>
                          <a:spcPts val="0"/>
                        </a:spcAft>
                      </a:pPr>
                      <a:r>
                        <a:rPr lang="en-US" sz="1400">
                          <a:solidFill>
                            <a:schemeClr val="tx1"/>
                          </a:solidFill>
                          <a:effectLst/>
                          <a:cs typeface="B Zar" panose="00000400000000000000" pitchFamily="2" charset="-78"/>
                        </a:rPr>
                        <a:t>Q18</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/488</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1/98</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8"/>
                  </a:ext>
                </a:extLst>
              </a:tr>
              <a:tr h="222044">
                <a:tc>
                  <a:txBody>
                    <a:bodyPr/>
                    <a:lstStyle/>
                    <a:p>
                      <a:pPr algn="ctr" rtl="1">
                        <a:spcAft>
                          <a:spcPts val="0"/>
                        </a:spcAft>
                      </a:pPr>
                      <a:r>
                        <a:rPr lang="en-US" sz="1400">
                          <a:solidFill>
                            <a:schemeClr val="tx1"/>
                          </a:solidFill>
                          <a:effectLst/>
                          <a:cs typeface="B Zar" panose="00000400000000000000" pitchFamily="2" charset="-78"/>
                        </a:rPr>
                        <a:t>Q19</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/530</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a:solidFill>
                            <a:schemeClr val="tx1"/>
                          </a:solidFill>
                          <a:effectLst/>
                          <a:cs typeface="B Zar" panose="00000400000000000000" pitchFamily="2" charset="-78"/>
                        </a:rPr>
                        <a:t>2/31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19"/>
                  </a:ext>
                </a:extLst>
              </a:tr>
              <a:tr h="222044">
                <a:tc>
                  <a:txBody>
                    <a:bodyPr/>
                    <a:lstStyle/>
                    <a:p>
                      <a:pPr algn="ctr" rtl="1">
                        <a:spcAft>
                          <a:spcPts val="0"/>
                        </a:spcAft>
                      </a:pPr>
                      <a:r>
                        <a:rPr lang="en-US" sz="1400" dirty="0">
                          <a:solidFill>
                            <a:schemeClr val="tx1"/>
                          </a:solidFill>
                          <a:effectLst/>
                          <a:cs typeface="B Zar" panose="00000400000000000000" pitchFamily="2" charset="-78"/>
                        </a:rPr>
                        <a:t>Q20</a:t>
                      </a:r>
                      <a:endParaRPr lang="en-US" sz="14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solidFill>
                      <a:schemeClr val="accent1"/>
                    </a:solidFill>
                  </a:tcPr>
                </a:tc>
                <a:tc>
                  <a:txBody>
                    <a:bodyPr/>
                    <a:lstStyle/>
                    <a:p>
                      <a:pPr algn="ctr" rtl="1">
                        <a:spcAft>
                          <a:spcPts val="0"/>
                        </a:spcAft>
                      </a:pPr>
                      <a:r>
                        <a:rPr lang="en-US" sz="1400">
                          <a:solidFill>
                            <a:schemeClr val="tx1"/>
                          </a:solidFill>
                          <a:effectLst/>
                          <a:cs typeface="B Zar" panose="00000400000000000000" pitchFamily="2" charset="-78"/>
                        </a:rPr>
                        <a:t>/711</a:t>
                      </a:r>
                      <a:endParaRPr lang="en-US" sz="1400" b="1">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tc>
                  <a:txBody>
                    <a:bodyPr/>
                    <a:lstStyle/>
                    <a:p>
                      <a:pPr algn="ctr" rtl="1">
                        <a:spcAft>
                          <a:spcPts val="0"/>
                        </a:spcAft>
                      </a:pPr>
                      <a:r>
                        <a:rPr lang="en-US" sz="1400" dirty="0">
                          <a:solidFill>
                            <a:schemeClr val="tx1"/>
                          </a:solidFill>
                          <a:effectLst/>
                          <a:cs typeface="B Zar" panose="00000400000000000000" pitchFamily="2" charset="-78"/>
                        </a:rPr>
                        <a:t>2/14</a:t>
                      </a:r>
                      <a:endParaRPr lang="en-US" sz="14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46342" marR="46342" marT="0" marB="0"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63058434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pattFill prst="pct10">
          <a:fgClr>
            <a:schemeClr val="accent2">
              <a:lumMod val="60000"/>
              <a:lumOff val="40000"/>
            </a:schemeClr>
          </a:fgClr>
          <a:bgClr>
            <a:schemeClr val="accent1">
              <a:lumMod val="60000"/>
              <a:lumOff val="40000"/>
            </a:schemeClr>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9855" y="345889"/>
            <a:ext cx="7620000" cy="3282950"/>
          </a:xfrm>
        </p:spPr>
        <p:txBody>
          <a:bodyPr/>
          <a:lstStyle/>
          <a:p>
            <a:pPr rtl="1">
              <a:lnSpc>
                <a:spcPct val="100000"/>
              </a:lnSpc>
              <a:defRPr/>
            </a:pPr>
            <a:r>
              <a:rPr lang="fa-IR" sz="1600" spc="0" dirty="0">
                <a:solidFill>
                  <a:schemeClr val="tx1"/>
                </a:solidFill>
                <a:latin typeface="2Tech" panose="00000400000000000000" pitchFamily="2" charset="0"/>
                <a:cs typeface="B Zar" panose="00000400000000000000" pitchFamily="2" charset="-78"/>
              </a:rPr>
              <a:t>دانشگاه آزاد اسلامی واحد مشهد</a:t>
            </a:r>
            <a:br>
              <a:rPr lang="fa-IR" sz="1600" spc="0" dirty="0">
                <a:solidFill>
                  <a:schemeClr val="tx1"/>
                </a:solidFill>
                <a:latin typeface="2Tech" panose="00000400000000000000" pitchFamily="2" charset="0"/>
                <a:cs typeface="B Zar" panose="00000400000000000000" pitchFamily="2" charset="-78"/>
              </a:rPr>
            </a:br>
            <a:r>
              <a:rPr lang="fa-IR" sz="1600" spc="0" dirty="0">
                <a:solidFill>
                  <a:schemeClr val="tx1"/>
                </a:solidFill>
                <a:latin typeface="2Tech" panose="00000400000000000000" pitchFamily="2" charset="0"/>
                <a:cs typeface="B Zar" panose="00000400000000000000" pitchFamily="2" charset="-78"/>
              </a:rPr>
              <a:t>پایان نامه کارشناسی ارشد</a:t>
            </a:r>
            <a:br>
              <a:rPr lang="fa-IR" sz="1600" spc="0" dirty="0">
                <a:solidFill>
                  <a:schemeClr val="tx1"/>
                </a:solidFill>
                <a:latin typeface="2Tech" panose="00000400000000000000" pitchFamily="2" charset="0"/>
                <a:cs typeface="B Zar" panose="00000400000000000000" pitchFamily="2" charset="-78"/>
              </a:rPr>
            </a:br>
            <a:br>
              <a:rPr lang="fa-IR" sz="1600" spc="0" dirty="0">
                <a:solidFill>
                  <a:schemeClr val="tx1"/>
                </a:solidFill>
                <a:latin typeface="2Tech" panose="00000400000000000000" pitchFamily="2" charset="0"/>
                <a:cs typeface="B Zar" panose="00000400000000000000" pitchFamily="2" charset="-78"/>
              </a:rPr>
            </a:br>
            <a:r>
              <a:rPr lang="fa-IR" sz="1800" spc="0" dirty="0">
                <a:solidFill>
                  <a:schemeClr val="tx1"/>
                </a:solidFill>
                <a:latin typeface="2Tech" panose="00000400000000000000" pitchFamily="2" charset="0"/>
                <a:cs typeface="B Zar" panose="00000400000000000000" pitchFamily="2" charset="-78"/>
              </a:rPr>
              <a:t>عنوان:</a:t>
            </a:r>
            <a:br>
              <a:rPr lang="fa-IR" sz="1600" spc="0" dirty="0">
                <a:solidFill>
                  <a:schemeClr val="tx1"/>
                </a:solidFill>
                <a:latin typeface="2Tech" panose="00000400000000000000" pitchFamily="2" charset="0"/>
                <a:cs typeface="B Zar" panose="00000400000000000000" pitchFamily="2" charset="-78"/>
              </a:rPr>
            </a:br>
            <a:br>
              <a:rPr lang="fa-IR" sz="1600" spc="0" dirty="0">
                <a:solidFill>
                  <a:srgbClr val="002060"/>
                </a:solidFill>
                <a:latin typeface="2Tech" panose="00000400000000000000" pitchFamily="2" charset="0"/>
                <a:cs typeface="B Zar" panose="00000400000000000000" pitchFamily="2" charset="-78"/>
              </a:rPr>
            </a:br>
            <a:r>
              <a:rPr lang="fa-IR" sz="2000" b="1" spc="0" dirty="0">
                <a:solidFill>
                  <a:srgbClr val="002060"/>
                </a:solidFill>
                <a:latin typeface="2Tech" panose="00000400000000000000" pitchFamily="2" charset="0"/>
                <a:cs typeface="B Zar" panose="00000400000000000000" pitchFamily="2" charset="-78"/>
              </a:rPr>
              <a:t>شناسایی و رتبه بندی عوامل موثر بر نامرئی شدن کارکنان</a:t>
            </a:r>
            <a:br>
              <a:rPr lang="fa-IR" sz="2000" b="1" spc="0" dirty="0">
                <a:solidFill>
                  <a:srgbClr val="002060"/>
                </a:solidFill>
                <a:latin typeface="2Tech" panose="00000400000000000000" pitchFamily="2" charset="0"/>
                <a:cs typeface="B Zar" panose="00000400000000000000" pitchFamily="2" charset="-78"/>
              </a:rPr>
            </a:br>
            <a:r>
              <a:rPr lang="fa-IR" sz="2000" b="1" spc="0" dirty="0">
                <a:solidFill>
                  <a:srgbClr val="002060"/>
                </a:solidFill>
                <a:latin typeface="2Tech" panose="00000400000000000000" pitchFamily="2" charset="0"/>
                <a:cs typeface="B Zar" panose="00000400000000000000" pitchFamily="2" charset="-78"/>
              </a:rPr>
              <a:t>(مورد مطالعه شهرداری منطقه 1 مشهد )</a:t>
            </a:r>
            <a:br>
              <a:rPr lang="fa-IR" sz="2000" b="1" spc="0" dirty="0">
                <a:solidFill>
                  <a:srgbClr val="002060"/>
                </a:solidFill>
                <a:latin typeface="2Tech" panose="00000400000000000000" pitchFamily="2" charset="0"/>
                <a:cs typeface="B Zar" panose="00000400000000000000" pitchFamily="2" charset="-78"/>
              </a:rPr>
            </a:br>
            <a:br>
              <a:rPr lang="fa-IR" sz="2000" b="1" spc="0" dirty="0">
                <a:solidFill>
                  <a:srgbClr val="002060"/>
                </a:solidFill>
                <a:latin typeface="2Tech" panose="00000400000000000000" pitchFamily="2" charset="0"/>
                <a:cs typeface="B Zar" panose="00000400000000000000" pitchFamily="2" charset="-78"/>
              </a:rPr>
            </a:br>
            <a:br>
              <a:rPr lang="fa-IR" sz="2000" b="1" spc="0" dirty="0">
                <a:solidFill>
                  <a:srgbClr val="002060"/>
                </a:solidFill>
                <a:latin typeface="2Tech" panose="00000400000000000000" pitchFamily="2" charset="0"/>
                <a:cs typeface="B Zar" panose="00000400000000000000" pitchFamily="2" charset="-78"/>
              </a:rPr>
            </a:br>
            <a:br>
              <a:rPr lang="fa-IR" sz="1600" spc="0" dirty="0">
                <a:solidFill>
                  <a:srgbClr val="002060"/>
                </a:solidFill>
                <a:latin typeface="2Tech" panose="00000400000000000000" pitchFamily="2" charset="0"/>
                <a:cs typeface="B Zar" panose="00000400000000000000" pitchFamily="2" charset="-78"/>
              </a:rPr>
            </a:br>
            <a:br>
              <a:rPr lang="fa-IR" sz="1600" spc="0" dirty="0">
                <a:solidFill>
                  <a:srgbClr val="002060"/>
                </a:solidFill>
                <a:latin typeface="2Tech" panose="00000400000000000000" pitchFamily="2" charset="0"/>
                <a:cs typeface="B Zar" panose="00000400000000000000" pitchFamily="2" charset="-78"/>
              </a:rPr>
            </a:br>
            <a:endParaRPr lang="fa-IR" sz="1600" spc="0" dirty="0">
              <a:solidFill>
                <a:srgbClr val="002060"/>
              </a:solidFill>
              <a:latin typeface="2Tech" panose="00000400000000000000" pitchFamily="2" charset="0"/>
              <a:cs typeface="B Zar" panose="00000400000000000000" pitchFamily="2" charset="-78"/>
            </a:endParaRPr>
          </a:p>
        </p:txBody>
      </p:sp>
      <p:sp>
        <p:nvSpPr>
          <p:cNvPr id="8195" name="Subtitle 2"/>
          <p:cNvSpPr>
            <a:spLocks noGrp="1"/>
          </p:cNvSpPr>
          <p:nvPr>
            <p:ph type="subTitle" idx="1"/>
          </p:nvPr>
        </p:nvSpPr>
        <p:spPr>
          <a:xfrm>
            <a:off x="899592" y="2574119"/>
            <a:ext cx="7086600" cy="4293096"/>
          </a:xfrm>
        </p:spPr>
        <p:txBody>
          <a:bodyPr rtlCol="0">
            <a:normAutofit lnSpcReduction="10000"/>
          </a:bodyPr>
          <a:lstStyle/>
          <a:p>
            <a:pPr rtl="1" eaLnBrk="1" fontAlgn="auto" hangingPunct="1">
              <a:spcAft>
                <a:spcPts val="0"/>
              </a:spcAft>
              <a:defRPr/>
            </a:pPr>
            <a:r>
              <a:rPr lang="fa-IR" altLang="en-US" sz="1800" spc="0" dirty="0">
                <a:solidFill>
                  <a:schemeClr val="tx1"/>
                </a:solidFill>
                <a:cs typeface="B Mitra" panose="00000400000000000000" pitchFamily="2" charset="-78"/>
              </a:rPr>
              <a:t>استاد راهنما:</a:t>
            </a:r>
          </a:p>
          <a:p>
            <a:pPr rtl="1">
              <a:defRPr/>
            </a:pPr>
            <a:r>
              <a:rPr lang="fa-IR" altLang="en-US" sz="1800" spc="0" dirty="0">
                <a:solidFill>
                  <a:schemeClr val="tx1"/>
                </a:solidFill>
                <a:cs typeface="B Mitra" panose="00000400000000000000" pitchFamily="2" charset="-78"/>
              </a:rPr>
              <a:t> دکتر حمید رضا عرفانیان </a:t>
            </a:r>
          </a:p>
          <a:p>
            <a:pPr rtl="1">
              <a:defRPr/>
            </a:pPr>
            <a:endParaRPr lang="fa-IR" altLang="en-US" sz="1800" spc="0" dirty="0">
              <a:solidFill>
                <a:schemeClr val="tx1"/>
              </a:solidFill>
              <a:cs typeface="B Mitra" panose="00000400000000000000" pitchFamily="2" charset="-78"/>
            </a:endParaRPr>
          </a:p>
          <a:p>
            <a:pPr rtl="1" eaLnBrk="1" fontAlgn="auto" hangingPunct="1">
              <a:spcAft>
                <a:spcPts val="0"/>
              </a:spcAft>
              <a:defRPr/>
            </a:pPr>
            <a:r>
              <a:rPr lang="fa-IR" altLang="en-US" sz="1800" spc="0" dirty="0">
                <a:solidFill>
                  <a:schemeClr val="tx1"/>
                </a:solidFill>
                <a:cs typeface="B Mitra" panose="00000400000000000000" pitchFamily="2" charset="-78"/>
              </a:rPr>
              <a:t> استاد مشاور:</a:t>
            </a:r>
          </a:p>
          <a:p>
            <a:pPr rtl="1">
              <a:defRPr/>
            </a:pPr>
            <a:r>
              <a:rPr lang="fa-IR" altLang="en-US" sz="1800" spc="0" dirty="0">
                <a:solidFill>
                  <a:schemeClr val="tx1"/>
                </a:solidFill>
                <a:cs typeface="B Mitra" panose="00000400000000000000" pitchFamily="2" charset="-78"/>
              </a:rPr>
              <a:t>دکتر سید وحید شالباف یزدی</a:t>
            </a:r>
          </a:p>
          <a:p>
            <a:pPr rtl="1">
              <a:defRPr/>
            </a:pPr>
            <a:endParaRPr lang="fa-IR" altLang="en-US" sz="1800" spc="0" dirty="0">
              <a:solidFill>
                <a:schemeClr val="tx1"/>
              </a:solidFill>
              <a:cs typeface="B Mitra" panose="00000400000000000000" pitchFamily="2" charset="-78"/>
            </a:endParaRPr>
          </a:p>
          <a:p>
            <a:pPr rtl="1">
              <a:defRPr/>
            </a:pPr>
            <a:r>
              <a:rPr lang="fa-IR" altLang="en-US" sz="1800" spc="0" dirty="0">
                <a:solidFill>
                  <a:schemeClr val="tx1"/>
                </a:solidFill>
                <a:cs typeface="B Mitra" panose="00000400000000000000" pitchFamily="2" charset="-78"/>
              </a:rPr>
              <a:t>استاد داور:</a:t>
            </a:r>
          </a:p>
          <a:p>
            <a:pPr rtl="1">
              <a:defRPr/>
            </a:pPr>
            <a:r>
              <a:rPr lang="fa-IR" altLang="en-US" sz="1800" spc="0" dirty="0">
                <a:solidFill>
                  <a:schemeClr val="tx1"/>
                </a:solidFill>
                <a:cs typeface="B Mitra" panose="00000400000000000000" pitchFamily="2" charset="-78"/>
              </a:rPr>
              <a:t>جناب آقای دکتر غلامرضا عنایتی</a:t>
            </a:r>
          </a:p>
          <a:p>
            <a:pPr rtl="1">
              <a:defRPr/>
            </a:pPr>
            <a:endParaRPr lang="fa-IR" altLang="en-US" sz="1800" spc="0" dirty="0">
              <a:solidFill>
                <a:schemeClr val="tx1"/>
              </a:solidFill>
              <a:cs typeface="B Mitra" panose="00000400000000000000" pitchFamily="2" charset="-78"/>
            </a:endParaRPr>
          </a:p>
          <a:p>
            <a:pPr rtl="1" eaLnBrk="1" fontAlgn="auto" hangingPunct="1">
              <a:spcAft>
                <a:spcPts val="0"/>
              </a:spcAft>
              <a:defRPr/>
            </a:pPr>
            <a:r>
              <a:rPr lang="fa-IR" altLang="en-US" sz="1800" spc="0" dirty="0">
                <a:solidFill>
                  <a:schemeClr val="tx1"/>
                </a:solidFill>
                <a:cs typeface="B Mitra" panose="00000400000000000000" pitchFamily="2" charset="-78"/>
              </a:rPr>
              <a:t>نگارش:</a:t>
            </a:r>
          </a:p>
          <a:p>
            <a:pPr rtl="1">
              <a:defRPr/>
            </a:pPr>
            <a:r>
              <a:rPr lang="fa-IR" altLang="en-US" sz="1800" spc="0" dirty="0">
                <a:solidFill>
                  <a:schemeClr val="tx1"/>
                </a:solidFill>
                <a:cs typeface="B Mitra" panose="00000400000000000000" pitchFamily="2" charset="-78"/>
              </a:rPr>
              <a:t>زهرا قائینی احمد آباد</a:t>
            </a:r>
          </a:p>
          <a:p>
            <a:pPr rtl="1">
              <a:defRPr/>
            </a:pPr>
            <a:r>
              <a:rPr lang="fa-IR" altLang="en-US" sz="1400" spc="0" dirty="0">
                <a:solidFill>
                  <a:schemeClr val="tx1"/>
                </a:solidFill>
                <a:cs typeface="B Mitra" panose="00000400000000000000" pitchFamily="2" charset="-78"/>
              </a:rPr>
              <a:t> </a:t>
            </a:r>
          </a:p>
          <a:p>
            <a:pPr rtl="1">
              <a:defRPr/>
            </a:pPr>
            <a:r>
              <a:rPr lang="fa-IR" altLang="en-US" sz="1400" spc="0" dirty="0">
                <a:solidFill>
                  <a:schemeClr val="tx1"/>
                </a:solidFill>
                <a:cs typeface="B Mitra" panose="00000400000000000000" pitchFamily="2" charset="-78"/>
              </a:rPr>
              <a:t>تابستان 1398</a:t>
            </a:r>
          </a:p>
        </p:txBody>
      </p:sp>
      <p:pic>
        <p:nvPicPr>
          <p:cNvPr id="9220"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9975" y="227013"/>
            <a:ext cx="931863" cy="9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2077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anim calcmode="lin" valueType="num">
                                      <p:cBhvr additive="base">
                                        <p:cTn id="11"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nodeType="afterEffect">
                                  <p:stCondLst>
                                    <p:cond delay="0"/>
                                  </p:stCondLst>
                                  <p:childTnLst>
                                    <p:set>
                                      <p:cBhvr>
                                        <p:cTn id="15" dur="1" fill="hold">
                                          <p:stCondLst>
                                            <p:cond delay="0"/>
                                          </p:stCondLst>
                                        </p:cTn>
                                        <p:tgtEl>
                                          <p:spTgt spid="8195">
                                            <p:txEl>
                                              <p:pRg st="3" end="3"/>
                                            </p:txEl>
                                          </p:spTgt>
                                        </p:tgtEl>
                                        <p:attrNameLst>
                                          <p:attrName>style.visibility</p:attrName>
                                        </p:attrNameLst>
                                      </p:cBhvr>
                                      <p:to>
                                        <p:strVal val="visible"/>
                                      </p:to>
                                    </p:set>
                                    <p:anim calcmode="lin" valueType="num">
                                      <p:cBhvr additive="base">
                                        <p:cTn id="16" dur="500" fill="hold"/>
                                        <p:tgtEl>
                                          <p:spTgt spid="8195">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195">
                                            <p:txEl>
                                              <p:pRg st="3" end="3"/>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nodeType="after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 calcmode="lin" valueType="num">
                                      <p:cBhvr additive="base">
                                        <p:cTn id="21" dur="500" fill="hold"/>
                                        <p:tgtEl>
                                          <p:spTgt spid="819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195">
                                            <p:txEl>
                                              <p:pRg st="4" end="4"/>
                                            </p:txEl>
                                          </p:spTgt>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2" presetClass="entr" presetSubtype="4" fill="hold" nodeType="afterEffect">
                                  <p:stCondLst>
                                    <p:cond delay="0"/>
                                  </p:stCondLst>
                                  <p:childTnLst>
                                    <p:set>
                                      <p:cBhvr>
                                        <p:cTn id="25" dur="1" fill="hold">
                                          <p:stCondLst>
                                            <p:cond delay="0"/>
                                          </p:stCondLst>
                                        </p:cTn>
                                        <p:tgtEl>
                                          <p:spTgt spid="8195">
                                            <p:txEl>
                                              <p:pRg st="6" end="6"/>
                                            </p:txEl>
                                          </p:spTgt>
                                        </p:tgtEl>
                                        <p:attrNameLst>
                                          <p:attrName>style.visibility</p:attrName>
                                        </p:attrNameLst>
                                      </p:cBhvr>
                                      <p:to>
                                        <p:strVal val="visible"/>
                                      </p:to>
                                    </p:set>
                                    <p:anim calcmode="lin" valueType="num">
                                      <p:cBhvr additive="base">
                                        <p:cTn id="26" dur="500" fill="hold"/>
                                        <p:tgtEl>
                                          <p:spTgt spid="8195">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195">
                                            <p:txEl>
                                              <p:pRg st="6" end="6"/>
                                            </p:txEl>
                                          </p:spTgt>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4" fill="hold" nodeType="afterEffect">
                                  <p:stCondLst>
                                    <p:cond delay="0"/>
                                  </p:stCondLst>
                                  <p:childTnLst>
                                    <p:set>
                                      <p:cBhvr>
                                        <p:cTn id="30" dur="1" fill="hold">
                                          <p:stCondLst>
                                            <p:cond delay="0"/>
                                          </p:stCondLst>
                                        </p:cTn>
                                        <p:tgtEl>
                                          <p:spTgt spid="8195">
                                            <p:txEl>
                                              <p:pRg st="9" end="9"/>
                                            </p:txEl>
                                          </p:spTgt>
                                        </p:tgtEl>
                                        <p:attrNameLst>
                                          <p:attrName>style.visibility</p:attrName>
                                        </p:attrNameLst>
                                      </p:cBhvr>
                                      <p:to>
                                        <p:strVal val="visible"/>
                                      </p:to>
                                    </p:set>
                                    <p:anim calcmode="lin" valueType="num">
                                      <p:cBhvr additive="base">
                                        <p:cTn id="31" dur="500" fill="hold"/>
                                        <p:tgtEl>
                                          <p:spTgt spid="8195">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19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12186" y="378687"/>
            <a:ext cx="216205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r>
              <a:rPr lang="fa-IR" altLang="en-US" sz="2400" dirty="0">
                <a:solidFill>
                  <a:srgbClr val="FF0000"/>
                </a:solidFill>
                <a:latin typeface="Century Gothic" panose="020B0502020202020204" pitchFamily="34" charset="0"/>
                <a:cs typeface="B Titr" panose="00000700000000000000" pitchFamily="2" charset="-78"/>
              </a:rPr>
              <a:t>پایایی پرسشنامه </a:t>
            </a:r>
            <a:endParaRPr lang="en-US" altLang="en-US" sz="2400" dirty="0">
              <a:solidFill>
                <a:srgbClr val="FF0000"/>
              </a:solidFill>
              <a:latin typeface="Century Gothic" panose="020B0502020202020204" pitchFamily="34" charset="0"/>
              <a:cs typeface="B Titr" panose="00000700000000000000" pitchFamily="2" charset="-78"/>
            </a:endParaRPr>
          </a:p>
        </p:txBody>
      </p:sp>
      <p:sp>
        <p:nvSpPr>
          <p:cNvPr id="6" name="Oval 5"/>
          <p:cNvSpPr/>
          <p:nvPr/>
        </p:nvSpPr>
        <p:spPr>
          <a:xfrm>
            <a:off x="6978200" y="287643"/>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4850" y="35560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181659245"/>
              </p:ext>
            </p:extLst>
          </p:nvPr>
        </p:nvGraphicFramePr>
        <p:xfrm>
          <a:off x="1043608" y="1484784"/>
          <a:ext cx="6912767" cy="1382002"/>
        </p:xfrm>
        <a:graphic>
          <a:graphicData uri="http://schemas.openxmlformats.org/drawingml/2006/table">
            <a:tbl>
              <a:tblPr rtl="1" firstRow="1" firstCol="1" bandRow="1">
                <a:tableStyleId>{FABFCF23-3B69-468F-B69F-88F6DE6A72F2}</a:tableStyleId>
              </a:tblPr>
              <a:tblGrid>
                <a:gridCol w="3256180">
                  <a:extLst>
                    <a:ext uri="{9D8B030D-6E8A-4147-A177-3AD203B41FA5}">
                      <a16:colId xmlns:a16="http://schemas.microsoft.com/office/drawing/2014/main" val="20000"/>
                    </a:ext>
                  </a:extLst>
                </a:gridCol>
                <a:gridCol w="1734432">
                  <a:extLst>
                    <a:ext uri="{9D8B030D-6E8A-4147-A177-3AD203B41FA5}">
                      <a16:colId xmlns:a16="http://schemas.microsoft.com/office/drawing/2014/main" val="20001"/>
                    </a:ext>
                  </a:extLst>
                </a:gridCol>
                <a:gridCol w="1922155">
                  <a:extLst>
                    <a:ext uri="{9D8B030D-6E8A-4147-A177-3AD203B41FA5}">
                      <a16:colId xmlns:a16="http://schemas.microsoft.com/office/drawing/2014/main" val="20002"/>
                    </a:ext>
                  </a:extLst>
                </a:gridCol>
              </a:tblGrid>
              <a:tr h="960463">
                <a:tc>
                  <a:txBody>
                    <a:bodyPr/>
                    <a:lstStyle/>
                    <a:p>
                      <a:pPr algn="ctr" rtl="1">
                        <a:spcAft>
                          <a:spcPts val="0"/>
                        </a:spcAft>
                      </a:pPr>
                      <a:r>
                        <a:rPr lang="fa-IR" sz="2000" dirty="0">
                          <a:solidFill>
                            <a:schemeClr val="bg1"/>
                          </a:solidFill>
                          <a:effectLst/>
                          <a:cs typeface="B Zar" panose="00000400000000000000" pitchFamily="2" charset="-78"/>
                        </a:rPr>
                        <a:t>متغيرها</a:t>
                      </a:r>
                      <a:endParaRPr lang="en-US" sz="2000" b="1" dirty="0">
                        <a:solidFill>
                          <a:schemeClr val="bg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solidFill>
                      <a:schemeClr val="accent1"/>
                    </a:solidFill>
                  </a:tcPr>
                </a:tc>
                <a:tc>
                  <a:txBody>
                    <a:bodyPr/>
                    <a:lstStyle/>
                    <a:p>
                      <a:pPr algn="ctr" rtl="1">
                        <a:spcAft>
                          <a:spcPts val="0"/>
                        </a:spcAft>
                      </a:pPr>
                      <a:r>
                        <a:rPr lang="fa-IR" sz="2000" dirty="0">
                          <a:solidFill>
                            <a:schemeClr val="bg1"/>
                          </a:solidFill>
                          <a:effectLst/>
                          <a:cs typeface="B Zar" panose="00000400000000000000" pitchFamily="2" charset="-78"/>
                        </a:rPr>
                        <a:t>سطح قابل قبول</a:t>
                      </a:r>
                      <a:endParaRPr lang="en-US" sz="2000" b="1" dirty="0">
                        <a:solidFill>
                          <a:schemeClr val="bg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solidFill>
                      <a:schemeClr val="accent1"/>
                    </a:solidFill>
                  </a:tcPr>
                </a:tc>
                <a:tc>
                  <a:txBody>
                    <a:bodyPr/>
                    <a:lstStyle/>
                    <a:p>
                      <a:pPr algn="ctr" rtl="1">
                        <a:spcAft>
                          <a:spcPts val="0"/>
                        </a:spcAft>
                      </a:pPr>
                      <a:r>
                        <a:rPr lang="fa-IR" sz="2000" dirty="0">
                          <a:solidFill>
                            <a:schemeClr val="bg1"/>
                          </a:solidFill>
                          <a:effectLst/>
                          <a:cs typeface="B Zar" panose="00000400000000000000" pitchFamily="2" charset="-78"/>
                        </a:rPr>
                        <a:t>ضريب آلفاي کرونباخ</a:t>
                      </a:r>
                      <a:endParaRPr lang="en-US" sz="2000" b="1" dirty="0">
                        <a:solidFill>
                          <a:schemeClr val="bg1"/>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solidFill>
                      <a:schemeClr val="accent1"/>
                    </a:solidFill>
                  </a:tcPr>
                </a:tc>
                <a:extLst>
                  <a:ext uri="{0D108BD9-81ED-4DB2-BD59-A6C34878D82A}">
                    <a16:rowId xmlns:a16="http://schemas.microsoft.com/office/drawing/2014/main" val="10000"/>
                  </a:ext>
                </a:extLst>
              </a:tr>
              <a:tr h="421539">
                <a:tc>
                  <a:txBody>
                    <a:bodyPr/>
                    <a:lstStyle/>
                    <a:p>
                      <a:pPr algn="ctr" rtl="1">
                        <a:spcAft>
                          <a:spcPts val="0"/>
                        </a:spcAft>
                      </a:pPr>
                      <a:r>
                        <a:rPr lang="fa-IR" sz="2000" dirty="0">
                          <a:effectLst/>
                          <a:cs typeface="B Zar" panose="00000400000000000000" pitchFamily="2" charset="-78"/>
                        </a:rPr>
                        <a:t>پرسشنامه نهایی</a:t>
                      </a:r>
                      <a:endParaRPr lang="en-US" sz="2000" b="1" dirty="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tc>
                <a:tc>
                  <a:txBody>
                    <a:bodyPr/>
                    <a:lstStyle/>
                    <a:p>
                      <a:pPr algn="ctr" rtl="1">
                        <a:spcAft>
                          <a:spcPts val="0"/>
                        </a:spcAft>
                      </a:pPr>
                      <a:r>
                        <a:rPr lang="fa-IR" sz="2000">
                          <a:effectLst/>
                          <a:cs typeface="B Zar" panose="00000400000000000000" pitchFamily="2" charset="-78"/>
                        </a:rPr>
                        <a:t>بزرگتر از 0.7</a:t>
                      </a:r>
                      <a:endParaRPr lang="en-US" sz="2000" b="1">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tc>
                <a:tc>
                  <a:txBody>
                    <a:bodyPr/>
                    <a:lstStyle/>
                    <a:p>
                      <a:pPr marL="38100" marR="38100" algn="ctr" rtl="0">
                        <a:spcAft>
                          <a:spcPts val="0"/>
                        </a:spcAft>
                      </a:pPr>
                      <a:r>
                        <a:rPr lang="fa-IR" sz="2000" b="0" dirty="0">
                          <a:solidFill>
                            <a:schemeClr val="dk1"/>
                          </a:solidFill>
                          <a:effectLst/>
                          <a:latin typeface="+mn-lt"/>
                          <a:ea typeface="+mn-ea"/>
                          <a:cs typeface="B Zar" panose="00000400000000000000" pitchFamily="2" charset="-78"/>
                        </a:rPr>
                        <a:t>0/914</a:t>
                      </a:r>
                      <a:endParaRPr lang="en-US" sz="2000" b="1" dirty="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nchor="ctr"/>
                </a:tc>
                <a:extLst>
                  <a:ext uri="{0D108BD9-81ED-4DB2-BD59-A6C34878D82A}">
                    <a16:rowId xmlns:a16="http://schemas.microsoft.com/office/drawing/2014/main" val="10003"/>
                  </a:ext>
                </a:extLst>
              </a:tr>
            </a:tbl>
          </a:graphicData>
        </a:graphic>
      </p:graphicFrame>
      <p:sp>
        <p:nvSpPr>
          <p:cNvPr id="3" name="Rectangle 2"/>
          <p:cNvSpPr/>
          <p:nvPr/>
        </p:nvSpPr>
        <p:spPr>
          <a:xfrm>
            <a:off x="3843401" y="1008828"/>
            <a:ext cx="1636987" cy="369332"/>
          </a:xfrm>
          <a:prstGeom prst="rect">
            <a:avLst/>
          </a:prstGeom>
        </p:spPr>
        <p:txBody>
          <a:bodyPr wrap="none">
            <a:spAutoFit/>
          </a:bodyPr>
          <a:lstStyle/>
          <a:p>
            <a:r>
              <a:rPr lang="fa-IR" b="1" dirty="0">
                <a:solidFill>
                  <a:srgbClr val="000000"/>
                </a:solidFill>
                <a:latin typeface="Times New Roman" panose="02020603050405020304" pitchFamily="18" charset="0"/>
                <a:ea typeface="Times New Roman" panose="02020603050405020304" pitchFamily="18" charset="0"/>
                <a:cs typeface="B Zar" panose="00000400000000000000" pitchFamily="2" charset="-78"/>
              </a:rPr>
              <a:t>مقادير</a:t>
            </a:r>
            <a:r>
              <a:rPr lang="fa-IR" sz="1400" b="1" dirty="0">
                <a:solidFill>
                  <a:srgbClr val="000000"/>
                </a:solidFill>
                <a:latin typeface="Times New Roman" panose="02020603050405020304" pitchFamily="18" charset="0"/>
                <a:ea typeface="Times New Roman" panose="02020603050405020304" pitchFamily="18" charset="0"/>
                <a:cs typeface="B Zar" panose="00000400000000000000" pitchFamily="2" charset="-78"/>
              </a:rPr>
              <a:t> آلفاي کرونباخ</a:t>
            </a:r>
            <a:endParaRPr lang="fa-IR" b="1" dirty="0">
              <a:cs typeface="B Zar" panose="00000400000000000000" pitchFamily="2" charset="-78"/>
            </a:endParaRPr>
          </a:p>
        </p:txBody>
      </p:sp>
    </p:spTree>
    <p:extLst>
      <p:ext uri="{BB962C8B-B14F-4D97-AF65-F5344CB8AC3E}">
        <p14:creationId xmlns:p14="http://schemas.microsoft.com/office/powerpoint/2010/main" val="426225616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427793" y="336656"/>
            <a:ext cx="7488832" cy="5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50000"/>
              </a:lnSpc>
              <a:spcBef>
                <a:spcPct val="0"/>
              </a:spcBef>
              <a:buClrTx/>
              <a:buFontTx/>
              <a:buNone/>
            </a:pPr>
            <a:r>
              <a:rPr lang="fa-IR" altLang="en-US" b="1" dirty="0">
                <a:solidFill>
                  <a:srgbClr val="FF0000"/>
                </a:solidFill>
                <a:latin typeface="Century Gothic" panose="020B0502020202020204" pitchFamily="34" charset="0"/>
                <a:cs typeface="B Titr" panose="00000700000000000000" pitchFamily="2" charset="-78"/>
              </a:rPr>
              <a:t> نرمال بودن داده ها </a:t>
            </a:r>
            <a:endParaRPr lang="fa-IR" altLang="en-US" sz="1800" dirty="0">
              <a:solidFill>
                <a:schemeClr val="tx1"/>
              </a:solidFill>
              <a:latin typeface="Century Gothic" panose="020B0502020202020204" pitchFamily="34" charset="0"/>
              <a:cs typeface="B Zar" panose="00000400000000000000" pitchFamily="2" charset="-78"/>
            </a:endParaRPr>
          </a:p>
        </p:txBody>
      </p:sp>
      <p:sp>
        <p:nvSpPr>
          <p:cNvPr id="6" name="Oval 5"/>
          <p:cNvSpPr/>
          <p:nvPr/>
        </p:nvSpPr>
        <p:spPr>
          <a:xfrm>
            <a:off x="7878300" y="26869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4950" y="336656"/>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127203B-83DC-42D5-83A2-BE2E38E9BD02}"/>
              </a:ext>
            </a:extLst>
          </p:cNvPr>
          <p:cNvSpPr>
            <a:spLocks noChangeArrowheads="1"/>
          </p:cNvSpPr>
          <p:nvPr/>
        </p:nvSpPr>
        <p:spPr bwMode="auto">
          <a:xfrm>
            <a:off x="6084168" y="1068318"/>
            <a:ext cx="273630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r>
              <a:rPr lang="fa-IR" sz="1600" dirty="0">
                <a:solidFill>
                  <a:schemeClr val="tx1"/>
                </a:solidFill>
                <a:cs typeface="B Zar" panose="00000400000000000000" pitchFamily="2" charset="-78"/>
              </a:rPr>
              <a:t> </a:t>
            </a:r>
            <a:r>
              <a:rPr lang="ar-SA" sz="1600" dirty="0">
                <a:solidFill>
                  <a:schemeClr val="tx1"/>
                </a:solidFill>
                <a:cs typeface="B Zar" panose="00000400000000000000" pitchFamily="2" charset="-78"/>
              </a:rPr>
              <a:t>در اين تحقيق براي بررسي نرمال بودن توزيع متغير ها از آزمون کولموگروف-اسميرنوف (</a:t>
            </a:r>
            <a:r>
              <a:rPr lang="en-US" sz="1600" dirty="0">
                <a:solidFill>
                  <a:schemeClr val="tx1"/>
                </a:solidFill>
                <a:cs typeface="B Zar" panose="00000400000000000000" pitchFamily="2" charset="-78"/>
              </a:rPr>
              <a:t>K-S</a:t>
            </a:r>
            <a:r>
              <a:rPr lang="fa-IR" sz="1600" dirty="0">
                <a:solidFill>
                  <a:schemeClr val="tx1"/>
                </a:solidFill>
                <a:cs typeface="B Zar" panose="00000400000000000000" pitchFamily="2" charset="-78"/>
              </a:rPr>
              <a:t>)</a:t>
            </a:r>
            <a:r>
              <a:rPr lang="en-US" sz="1600" dirty="0">
                <a:solidFill>
                  <a:schemeClr val="tx1"/>
                </a:solidFill>
                <a:cs typeface="B Zar" panose="00000400000000000000" pitchFamily="2" charset="-78"/>
              </a:rPr>
              <a:t> </a:t>
            </a:r>
            <a:r>
              <a:rPr lang="ar-SA" sz="1600" dirty="0">
                <a:solidFill>
                  <a:schemeClr val="tx1"/>
                </a:solidFill>
                <a:cs typeface="B Zar" panose="00000400000000000000" pitchFamily="2" charset="-78"/>
              </a:rPr>
              <a:t>استفاده شده است. اين آزمون به عنوان يک آزمون تطابق توزيع براي داده هاي کمي است. اساس اين روش بر اختلاف بين فراواني تجمعي نسبي مشاهدات با مقدار مورد انتظار تحت فرض صفر است. هنگام بررسي نرمال بودن داده‌ها، ما فرض يک را مبتني بر اينکه توزيع داده‌ها نرمال است را در سطح خطاي </a:t>
            </a:r>
            <a:r>
              <a:rPr lang="fa-IR" sz="1600" dirty="0">
                <a:solidFill>
                  <a:schemeClr val="tx1"/>
                </a:solidFill>
                <a:cs typeface="B Zar" panose="00000400000000000000" pitchFamily="2" charset="-78"/>
              </a:rPr>
              <a:t>0.05</a:t>
            </a:r>
            <a:r>
              <a:rPr lang="ar-SA" sz="1600" dirty="0">
                <a:solidFill>
                  <a:schemeClr val="tx1"/>
                </a:solidFill>
                <a:cs typeface="B Zar" panose="00000400000000000000" pitchFamily="2" charset="-78"/>
              </a:rPr>
              <a:t> تست مي‌کنيم. بنابراين اگر آماره آزمون بزرگتر مساوي </a:t>
            </a:r>
            <a:r>
              <a:rPr lang="fa-IR" sz="1600" dirty="0">
                <a:solidFill>
                  <a:schemeClr val="tx1"/>
                </a:solidFill>
                <a:cs typeface="B Zar" panose="00000400000000000000" pitchFamily="2" charset="-78"/>
              </a:rPr>
              <a:t>0.05</a:t>
            </a:r>
            <a:r>
              <a:rPr lang="ar-SA" sz="1600" dirty="0">
                <a:solidFill>
                  <a:schemeClr val="tx1"/>
                </a:solidFill>
                <a:cs typeface="B Zar" panose="00000400000000000000" pitchFamily="2" charset="-78"/>
              </a:rPr>
              <a:t> بدست آيد، در اين صورت دليلي براي رد فرض صفر مبتني بر اينکه داده نرمال است، وجود نخواهد داشت. </a:t>
            </a:r>
          </a:p>
        </p:txBody>
      </p:sp>
      <p:graphicFrame>
        <p:nvGraphicFramePr>
          <p:cNvPr id="2" name="Table 1"/>
          <p:cNvGraphicFramePr>
            <a:graphicFrameLocks noGrp="1"/>
          </p:cNvGraphicFramePr>
          <p:nvPr>
            <p:extLst>
              <p:ext uri="{D42A27DB-BD31-4B8C-83A1-F6EECF244321}">
                <p14:modId xmlns:p14="http://schemas.microsoft.com/office/powerpoint/2010/main" val="362415971"/>
              </p:ext>
            </p:extLst>
          </p:nvPr>
        </p:nvGraphicFramePr>
        <p:xfrm>
          <a:off x="1835696" y="404664"/>
          <a:ext cx="3168352" cy="5328594"/>
        </p:xfrm>
        <a:graphic>
          <a:graphicData uri="http://schemas.openxmlformats.org/drawingml/2006/table">
            <a:tbl>
              <a:tblPr firstRow="1" firstCol="1" bandRow="1">
                <a:tableStyleId>{5C22544A-7EE6-4342-B048-85BDC9FD1C3A}</a:tableStyleId>
              </a:tblPr>
              <a:tblGrid>
                <a:gridCol w="905791">
                  <a:extLst>
                    <a:ext uri="{9D8B030D-6E8A-4147-A177-3AD203B41FA5}">
                      <a16:colId xmlns:a16="http://schemas.microsoft.com/office/drawing/2014/main" val="20000"/>
                    </a:ext>
                  </a:extLst>
                </a:gridCol>
                <a:gridCol w="905791">
                  <a:extLst>
                    <a:ext uri="{9D8B030D-6E8A-4147-A177-3AD203B41FA5}">
                      <a16:colId xmlns:a16="http://schemas.microsoft.com/office/drawing/2014/main" val="20001"/>
                    </a:ext>
                  </a:extLst>
                </a:gridCol>
                <a:gridCol w="678385">
                  <a:extLst>
                    <a:ext uri="{9D8B030D-6E8A-4147-A177-3AD203B41FA5}">
                      <a16:colId xmlns:a16="http://schemas.microsoft.com/office/drawing/2014/main" val="20002"/>
                    </a:ext>
                  </a:extLst>
                </a:gridCol>
                <a:gridCol w="678385">
                  <a:extLst>
                    <a:ext uri="{9D8B030D-6E8A-4147-A177-3AD203B41FA5}">
                      <a16:colId xmlns:a16="http://schemas.microsoft.com/office/drawing/2014/main" val="20003"/>
                    </a:ext>
                  </a:extLst>
                </a:gridCol>
              </a:tblGrid>
              <a:tr h="231678">
                <a:tc rowSpan="2">
                  <a:txBody>
                    <a:bodyPr/>
                    <a:lstStyle/>
                    <a:p>
                      <a:pPr marL="134620" algn="just" rtl="1">
                        <a:lnSpc>
                          <a:spcPct val="115000"/>
                        </a:lnSpc>
                        <a:spcAft>
                          <a:spcPts val="0"/>
                        </a:spcAft>
                        <a:tabLst>
                          <a:tab pos="5735320" algn="r"/>
                        </a:tabLst>
                      </a:pPr>
                      <a:r>
                        <a:rPr lang="fa-IR" sz="900" dirty="0">
                          <a:effectLst/>
                        </a:rPr>
                        <a:t>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gridSpan="3">
                  <a:txBody>
                    <a:bodyPr/>
                    <a:lstStyle/>
                    <a:p>
                      <a:pPr marL="134620" algn="just" rtl="1">
                        <a:lnSpc>
                          <a:spcPct val="115000"/>
                        </a:lnSpc>
                        <a:spcAft>
                          <a:spcPts val="0"/>
                        </a:spcAft>
                        <a:tabLst>
                          <a:tab pos="5735320" algn="r"/>
                        </a:tabLst>
                      </a:pPr>
                      <a:r>
                        <a:rPr lang="fa-IR" sz="900">
                          <a:effectLst/>
                        </a:rPr>
                        <a:t>کولموگروف-اسميرنوف (</a:t>
                      </a:r>
                      <a:r>
                        <a:rPr lang="en-US" sz="900">
                          <a:effectLst/>
                        </a:rPr>
                        <a:t>K-S</a:t>
                      </a:r>
                      <a:r>
                        <a:rPr lang="fa-IR" sz="900">
                          <a:effectLst/>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63356">
                <a:tc vMerge="1">
                  <a:txBody>
                    <a:bodyPr/>
                    <a:lstStyle/>
                    <a:p>
                      <a:endParaRPr lang="en-US"/>
                    </a:p>
                  </a:txBody>
                  <a:tcPr/>
                </a:tc>
                <a:tc>
                  <a:txBody>
                    <a:bodyPr/>
                    <a:lstStyle/>
                    <a:p>
                      <a:pPr marL="134620" algn="just" rtl="1">
                        <a:lnSpc>
                          <a:spcPct val="115000"/>
                        </a:lnSpc>
                        <a:spcAft>
                          <a:spcPts val="0"/>
                        </a:spcAft>
                        <a:tabLst>
                          <a:tab pos="5735320" algn="r"/>
                        </a:tabLst>
                      </a:pPr>
                      <a:r>
                        <a:rPr lang="fa-IR" sz="900">
                          <a:effectLst/>
                        </a:rPr>
                        <a:t>آماره­ی </a:t>
                      </a:r>
                      <a:r>
                        <a:rPr lang="en-US" sz="900">
                          <a:effectLst/>
                        </a:rPr>
                        <a:t>z</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just" rtl="1">
                        <a:lnSpc>
                          <a:spcPct val="115000"/>
                        </a:lnSpc>
                        <a:spcAft>
                          <a:spcPts val="0"/>
                        </a:spcAft>
                        <a:tabLst>
                          <a:tab pos="5735320" algn="r"/>
                        </a:tabLst>
                      </a:pPr>
                      <a:r>
                        <a:rPr lang="fa-IR" sz="900">
                          <a:effectLst/>
                        </a:rPr>
                        <a:t>درجه­ی آزادی</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just" rtl="1">
                        <a:lnSpc>
                          <a:spcPct val="115000"/>
                        </a:lnSpc>
                        <a:spcAft>
                          <a:spcPts val="0"/>
                        </a:spcAft>
                        <a:tabLst>
                          <a:tab pos="5735320" algn="r"/>
                        </a:tabLst>
                      </a:pPr>
                      <a:r>
                        <a:rPr lang="fa-IR" sz="900">
                          <a:effectLst/>
                        </a:rPr>
                        <a:t>سطح معناداری</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1"/>
                  </a:ext>
                </a:extLst>
              </a:tr>
              <a:tr h="231678">
                <a:tc>
                  <a:txBody>
                    <a:bodyPr/>
                    <a:lstStyle/>
                    <a:p>
                      <a:pPr marL="134620" algn="just" rtl="1">
                        <a:lnSpc>
                          <a:spcPct val="115000"/>
                        </a:lnSpc>
                        <a:spcAft>
                          <a:spcPts val="0"/>
                        </a:spcAft>
                        <a:tabLst>
                          <a:tab pos="5735320" algn="r"/>
                        </a:tabLst>
                      </a:pPr>
                      <a:r>
                        <a:rPr lang="en-US" sz="900">
                          <a:effectLst/>
                        </a:rPr>
                        <a:t>Q1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1">
                        <a:lnSpc>
                          <a:spcPct val="115000"/>
                        </a:lnSpc>
                        <a:spcAft>
                          <a:spcPts val="0"/>
                        </a:spcAft>
                        <a:tabLst>
                          <a:tab pos="5735320" algn="r"/>
                        </a:tabLst>
                      </a:pPr>
                      <a:r>
                        <a:rPr lang="en-US" sz="900">
                          <a:effectLst/>
                        </a:rPr>
                        <a:t>/566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just" rtl="1">
                        <a:lnSpc>
                          <a:spcPct val="115000"/>
                        </a:lnSpc>
                        <a:spcAft>
                          <a:spcPts val="0"/>
                        </a:spcAft>
                        <a:tabLst>
                          <a:tab pos="5735320" algn="r"/>
                        </a:tabLs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/2030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2"/>
                  </a:ext>
                </a:extLst>
              </a:tr>
              <a:tr h="231678">
                <a:tc>
                  <a:txBody>
                    <a:bodyPr/>
                    <a:lstStyle/>
                    <a:p>
                      <a:pPr marL="134620" algn="just" rtl="1">
                        <a:lnSpc>
                          <a:spcPct val="115000"/>
                        </a:lnSpc>
                        <a:spcAft>
                          <a:spcPts val="0"/>
                        </a:spcAft>
                        <a:tabLst>
                          <a:tab pos="5735320" algn="r"/>
                        </a:tabLst>
                      </a:pPr>
                      <a:r>
                        <a:rPr lang="en-US" sz="900">
                          <a:effectLst/>
                        </a:rPr>
                        <a:t>Q2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/818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/8966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3"/>
                  </a:ext>
                </a:extLst>
              </a:tr>
              <a:tr h="231678">
                <a:tc>
                  <a:txBody>
                    <a:bodyPr/>
                    <a:lstStyle/>
                    <a:p>
                      <a:pPr marL="134620" algn="just" rtl="1">
                        <a:lnSpc>
                          <a:spcPct val="115000"/>
                        </a:lnSpc>
                        <a:spcAft>
                          <a:spcPts val="0"/>
                        </a:spcAft>
                        <a:tabLst>
                          <a:tab pos="5735320" algn="r"/>
                        </a:tabLst>
                      </a:pPr>
                      <a:r>
                        <a:rPr lang="en-US" sz="900">
                          <a:effectLst/>
                        </a:rPr>
                        <a:t>Q3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/863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/2436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4"/>
                  </a:ext>
                </a:extLst>
              </a:tr>
              <a:tr h="231678">
                <a:tc>
                  <a:txBody>
                    <a:bodyPr/>
                    <a:lstStyle/>
                    <a:p>
                      <a:pPr marL="134620" algn="just" rtl="1">
                        <a:lnSpc>
                          <a:spcPct val="115000"/>
                        </a:lnSpc>
                        <a:spcAft>
                          <a:spcPts val="0"/>
                        </a:spcAft>
                        <a:tabLst>
                          <a:tab pos="5735320" algn="r"/>
                        </a:tabLst>
                      </a:pPr>
                      <a:r>
                        <a:rPr lang="en-US" sz="900">
                          <a:effectLst/>
                        </a:rPr>
                        <a:t>Q4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/859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/4890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5"/>
                  </a:ext>
                </a:extLst>
              </a:tr>
              <a:tr h="231678">
                <a:tc>
                  <a:txBody>
                    <a:bodyPr/>
                    <a:lstStyle/>
                    <a:p>
                      <a:pPr marL="134620" algn="just" rtl="1">
                        <a:lnSpc>
                          <a:spcPct val="115000"/>
                        </a:lnSpc>
                        <a:spcAft>
                          <a:spcPts val="0"/>
                        </a:spcAft>
                        <a:tabLst>
                          <a:tab pos="5735320" algn="r"/>
                        </a:tabLst>
                      </a:pPr>
                      <a:r>
                        <a:rPr lang="en-US" sz="900">
                          <a:effectLst/>
                        </a:rPr>
                        <a:t>Q5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/894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/0905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6"/>
                  </a:ext>
                </a:extLst>
              </a:tr>
              <a:tr h="231678">
                <a:tc>
                  <a:txBody>
                    <a:bodyPr/>
                    <a:lstStyle/>
                    <a:p>
                      <a:pPr marL="134620" algn="just" rtl="1">
                        <a:lnSpc>
                          <a:spcPct val="115000"/>
                        </a:lnSpc>
                        <a:spcAft>
                          <a:spcPts val="0"/>
                        </a:spcAft>
                        <a:tabLst>
                          <a:tab pos="5735320" algn="r"/>
                        </a:tabLst>
                      </a:pPr>
                      <a:r>
                        <a:rPr lang="en-US" sz="900">
                          <a:effectLst/>
                        </a:rPr>
                        <a:t>Q6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/858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/5220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7"/>
                  </a:ext>
                </a:extLst>
              </a:tr>
              <a:tr h="231678">
                <a:tc>
                  <a:txBody>
                    <a:bodyPr/>
                    <a:lstStyle/>
                    <a:p>
                      <a:pPr marL="134620" algn="just" rtl="1">
                        <a:lnSpc>
                          <a:spcPct val="115000"/>
                        </a:lnSpc>
                        <a:spcAft>
                          <a:spcPts val="0"/>
                        </a:spcAft>
                        <a:tabLst>
                          <a:tab pos="5735320" algn="r"/>
                        </a:tabLst>
                      </a:pPr>
                      <a:r>
                        <a:rPr lang="en-US" sz="900">
                          <a:effectLst/>
                        </a:rPr>
                        <a:t>Q7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/769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/8752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8"/>
                  </a:ext>
                </a:extLst>
              </a:tr>
              <a:tr h="231678">
                <a:tc>
                  <a:txBody>
                    <a:bodyPr/>
                    <a:lstStyle/>
                    <a:p>
                      <a:pPr marL="134620" algn="just" rtl="1">
                        <a:lnSpc>
                          <a:spcPct val="115000"/>
                        </a:lnSpc>
                        <a:spcAft>
                          <a:spcPts val="0"/>
                        </a:spcAft>
                        <a:tabLst>
                          <a:tab pos="5735320" algn="r"/>
                        </a:tabLst>
                      </a:pPr>
                      <a:r>
                        <a:rPr lang="en-US" sz="900">
                          <a:effectLst/>
                        </a:rPr>
                        <a:t>Q8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/715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/5507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09"/>
                  </a:ext>
                </a:extLst>
              </a:tr>
              <a:tr h="231678">
                <a:tc>
                  <a:txBody>
                    <a:bodyPr/>
                    <a:lstStyle/>
                    <a:p>
                      <a:pPr marL="134620" algn="just" rtl="1">
                        <a:lnSpc>
                          <a:spcPct val="115000"/>
                        </a:lnSpc>
                        <a:spcAft>
                          <a:spcPts val="0"/>
                        </a:spcAft>
                        <a:tabLst>
                          <a:tab pos="5735320" algn="r"/>
                        </a:tabLst>
                      </a:pPr>
                      <a:r>
                        <a:rPr lang="en-US" sz="900">
                          <a:effectLst/>
                        </a:rPr>
                        <a:t>Q9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/719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/5417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0"/>
                  </a:ext>
                </a:extLst>
              </a:tr>
              <a:tr h="231678">
                <a:tc>
                  <a:txBody>
                    <a:bodyPr/>
                    <a:lstStyle/>
                    <a:p>
                      <a:pPr marL="134620" algn="just" rtl="1">
                        <a:lnSpc>
                          <a:spcPct val="115000"/>
                        </a:lnSpc>
                        <a:spcAft>
                          <a:spcPts val="0"/>
                        </a:spcAft>
                        <a:tabLst>
                          <a:tab pos="5735320" algn="r"/>
                        </a:tabLst>
                      </a:pPr>
                      <a:r>
                        <a:rPr lang="en-US" sz="900">
                          <a:effectLst/>
                        </a:rPr>
                        <a:t>Q10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/767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/8707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1"/>
                  </a:ext>
                </a:extLst>
              </a:tr>
              <a:tr h="231678">
                <a:tc>
                  <a:txBody>
                    <a:bodyPr/>
                    <a:lstStyle/>
                    <a:p>
                      <a:pPr marL="134620" algn="just" rtl="1">
                        <a:lnSpc>
                          <a:spcPct val="115000"/>
                        </a:lnSpc>
                        <a:spcAft>
                          <a:spcPts val="0"/>
                        </a:spcAft>
                        <a:tabLst>
                          <a:tab pos="5735320" algn="r"/>
                        </a:tabLst>
                      </a:pPr>
                      <a:r>
                        <a:rPr lang="en-US" sz="900">
                          <a:effectLst/>
                        </a:rPr>
                        <a:t>Q11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/6803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2"/>
                  </a:ext>
                </a:extLst>
              </a:tr>
              <a:tr h="231678">
                <a:tc>
                  <a:txBody>
                    <a:bodyPr/>
                    <a:lstStyle/>
                    <a:p>
                      <a:pPr marL="134620" algn="just" rtl="1">
                        <a:lnSpc>
                          <a:spcPct val="115000"/>
                        </a:lnSpc>
                        <a:spcAft>
                          <a:spcPts val="0"/>
                        </a:spcAft>
                        <a:tabLst>
                          <a:tab pos="5735320" algn="r"/>
                        </a:tabLst>
                      </a:pPr>
                      <a:r>
                        <a:rPr lang="en-US" sz="900">
                          <a:effectLst/>
                        </a:rPr>
                        <a:t>Q12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/839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/6221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3"/>
                  </a:ext>
                </a:extLst>
              </a:tr>
              <a:tr h="231678">
                <a:tc>
                  <a:txBody>
                    <a:bodyPr/>
                    <a:lstStyle/>
                    <a:p>
                      <a:pPr marL="134620" algn="just" rtl="1">
                        <a:lnSpc>
                          <a:spcPct val="115000"/>
                        </a:lnSpc>
                        <a:spcAft>
                          <a:spcPts val="0"/>
                        </a:spcAft>
                        <a:tabLst>
                          <a:tab pos="5735320" algn="r"/>
                        </a:tabLst>
                      </a:pPr>
                      <a:r>
                        <a:rPr lang="en-US" sz="900">
                          <a:effectLst/>
                        </a:rPr>
                        <a:t>Q13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/827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/6221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4"/>
                  </a:ext>
                </a:extLst>
              </a:tr>
              <a:tr h="231678">
                <a:tc>
                  <a:txBody>
                    <a:bodyPr/>
                    <a:lstStyle/>
                    <a:p>
                      <a:pPr marL="134620" algn="just" rtl="1">
                        <a:lnSpc>
                          <a:spcPct val="115000"/>
                        </a:lnSpc>
                        <a:spcAft>
                          <a:spcPts val="0"/>
                        </a:spcAft>
                        <a:tabLst>
                          <a:tab pos="5735320" algn="r"/>
                        </a:tabLst>
                      </a:pPr>
                      <a:r>
                        <a:rPr lang="en-US" sz="900">
                          <a:effectLst/>
                        </a:rPr>
                        <a:t>Q14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/857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/2246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5"/>
                  </a:ext>
                </a:extLst>
              </a:tr>
              <a:tr h="231678">
                <a:tc>
                  <a:txBody>
                    <a:bodyPr/>
                    <a:lstStyle/>
                    <a:p>
                      <a:pPr marL="134620" algn="just" rtl="1">
                        <a:lnSpc>
                          <a:spcPct val="115000"/>
                        </a:lnSpc>
                        <a:spcAft>
                          <a:spcPts val="0"/>
                        </a:spcAft>
                        <a:tabLst>
                          <a:tab pos="5735320" algn="r"/>
                        </a:tabLst>
                      </a:pPr>
                      <a:r>
                        <a:rPr lang="en-US" sz="900">
                          <a:effectLst/>
                        </a:rPr>
                        <a:t>Q15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/864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/2549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6"/>
                  </a:ext>
                </a:extLst>
              </a:tr>
              <a:tr h="231678">
                <a:tc>
                  <a:txBody>
                    <a:bodyPr/>
                    <a:lstStyle/>
                    <a:p>
                      <a:pPr marL="134620" algn="just" rtl="1">
                        <a:lnSpc>
                          <a:spcPct val="115000"/>
                        </a:lnSpc>
                        <a:spcAft>
                          <a:spcPts val="0"/>
                        </a:spcAft>
                        <a:tabLst>
                          <a:tab pos="5735320" algn="r"/>
                        </a:tabLst>
                      </a:pPr>
                      <a:r>
                        <a:rPr lang="en-US" sz="900">
                          <a:effectLst/>
                        </a:rPr>
                        <a:t>Q16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/3763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7"/>
                  </a:ext>
                </a:extLst>
              </a:tr>
              <a:tr h="231678">
                <a:tc>
                  <a:txBody>
                    <a:bodyPr/>
                    <a:lstStyle/>
                    <a:p>
                      <a:pPr marL="134620" algn="just" rtl="1">
                        <a:lnSpc>
                          <a:spcPct val="115000"/>
                        </a:lnSpc>
                        <a:spcAft>
                          <a:spcPts val="0"/>
                        </a:spcAft>
                        <a:tabLst>
                          <a:tab pos="5735320" algn="r"/>
                        </a:tabLst>
                      </a:pPr>
                      <a:r>
                        <a:rPr lang="en-US" sz="900">
                          <a:effectLst/>
                        </a:rPr>
                        <a:t>Q17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/898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/3369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8"/>
                  </a:ext>
                </a:extLst>
              </a:tr>
              <a:tr h="231678">
                <a:tc>
                  <a:txBody>
                    <a:bodyPr/>
                    <a:lstStyle/>
                    <a:p>
                      <a:pPr marL="134620" algn="just" rtl="1">
                        <a:lnSpc>
                          <a:spcPct val="115000"/>
                        </a:lnSpc>
                        <a:spcAft>
                          <a:spcPts val="0"/>
                        </a:spcAft>
                        <a:tabLst>
                          <a:tab pos="5735320" algn="r"/>
                        </a:tabLst>
                      </a:pPr>
                      <a:r>
                        <a:rPr lang="en-US" sz="900">
                          <a:effectLst/>
                        </a:rPr>
                        <a:t>Q18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/870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/1086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19"/>
                  </a:ext>
                </a:extLst>
              </a:tr>
              <a:tr h="231678">
                <a:tc>
                  <a:txBody>
                    <a:bodyPr/>
                    <a:lstStyle/>
                    <a:p>
                      <a:pPr marL="134620" algn="just" rtl="1">
                        <a:lnSpc>
                          <a:spcPct val="115000"/>
                        </a:lnSpc>
                        <a:spcAft>
                          <a:spcPts val="0"/>
                        </a:spcAft>
                        <a:tabLst>
                          <a:tab pos="5735320" algn="r"/>
                        </a:tabLst>
                      </a:pPr>
                      <a:r>
                        <a:rPr lang="en-US" sz="900">
                          <a:effectLst/>
                        </a:rPr>
                        <a:t>Q19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a:effectLst/>
                        </a:rPr>
                        <a:t>/864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a:effectLst/>
                        </a:rPr>
                        <a:t>/1295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20"/>
                  </a:ext>
                </a:extLst>
              </a:tr>
              <a:tr h="231678">
                <a:tc>
                  <a:txBody>
                    <a:bodyPr/>
                    <a:lstStyle/>
                    <a:p>
                      <a:pPr marL="134620" algn="just" rtl="1">
                        <a:lnSpc>
                          <a:spcPct val="115000"/>
                        </a:lnSpc>
                        <a:spcAft>
                          <a:spcPts val="0"/>
                        </a:spcAft>
                        <a:tabLst>
                          <a:tab pos="5735320" algn="r"/>
                        </a:tabLst>
                      </a:pPr>
                      <a:r>
                        <a:rPr lang="en-US" sz="900">
                          <a:effectLst/>
                        </a:rPr>
                        <a:t>Q20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marL="134620" algn="ctr" rtl="0">
                        <a:lnSpc>
                          <a:spcPct val="115000"/>
                        </a:lnSpc>
                        <a:spcAft>
                          <a:spcPts val="0"/>
                        </a:spcAft>
                        <a:tabLst>
                          <a:tab pos="5735320" algn="r"/>
                        </a:tabLst>
                      </a:pPr>
                      <a:r>
                        <a:rPr lang="en-US" sz="900" dirty="0">
                          <a:effectLst/>
                        </a:rPr>
                        <a:t>/788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tc>
                  <a:txBody>
                    <a:bodyPr/>
                    <a:lstStyle/>
                    <a:p>
                      <a:pPr algn="ctr" rtl="1">
                        <a:lnSpc>
                          <a:spcPct val="115000"/>
                        </a:lnSpc>
                        <a:spcAft>
                          <a:spcPts val="0"/>
                        </a:spcAft>
                      </a:pPr>
                      <a:r>
                        <a:rPr lang="en-US" sz="900">
                          <a:effectLst/>
                        </a:rPr>
                        <a:t>102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tc>
                <a:tc>
                  <a:txBody>
                    <a:bodyPr/>
                    <a:lstStyle/>
                    <a:p>
                      <a:pPr marL="134620" algn="just" rtl="1">
                        <a:lnSpc>
                          <a:spcPct val="115000"/>
                        </a:lnSpc>
                        <a:spcAft>
                          <a:spcPts val="0"/>
                        </a:spcAft>
                        <a:tabLst>
                          <a:tab pos="5735320" algn="r"/>
                        </a:tabLst>
                      </a:pPr>
                      <a:r>
                        <a:rPr lang="en-US" sz="900" dirty="0">
                          <a:effectLst/>
                        </a:rPr>
                        <a:t>/5897</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5588" marR="55588" marT="0" marB="0" anchor="ctr"/>
                </a:tc>
                <a:extLst>
                  <a:ext uri="{0D108BD9-81ED-4DB2-BD59-A6C34878D82A}">
                    <a16:rowId xmlns:a16="http://schemas.microsoft.com/office/drawing/2014/main" val="10021"/>
                  </a:ext>
                </a:extLst>
              </a:tr>
            </a:tbl>
          </a:graphicData>
        </a:graphic>
      </p:graphicFrame>
      <p:sp>
        <p:nvSpPr>
          <p:cNvPr id="3" name="Rectangle 2"/>
          <p:cNvSpPr/>
          <p:nvPr/>
        </p:nvSpPr>
        <p:spPr>
          <a:xfrm>
            <a:off x="1043608" y="5805264"/>
            <a:ext cx="7884368" cy="830997"/>
          </a:xfrm>
          <a:prstGeom prst="rect">
            <a:avLst/>
          </a:prstGeom>
        </p:spPr>
        <p:txBody>
          <a:bodyPr wrap="square">
            <a:spAutoFit/>
          </a:bodyPr>
          <a:lstStyle/>
          <a:p>
            <a:pPr algn="just" rtl="1"/>
            <a:r>
              <a:rPr lang="fa-IR" sz="1600" dirty="0">
                <a:cs typeface="B Lotus" panose="00000400000000000000" pitchFamily="2" charset="-78"/>
              </a:rPr>
              <a:t>با توجه به مقادير، سطح معناداري بدست آمده در جدول فوق که همگي بزرگتر از 5 درصد است، فرض صفر يعني فرض نرمال بودن توزيع نمونه ها در سطح خطاي پنج درصد تائيد مي شود، يعني اختلاف معناداري بين توزيع نمونه ها با توزيع نرمال وجود ندارد</a:t>
            </a:r>
            <a:endParaRPr lang="en-US" sz="1600" dirty="0">
              <a:cs typeface="B Lotus" panose="00000400000000000000" pitchFamily="2" charset="-78"/>
            </a:endParaRPr>
          </a:p>
        </p:txBody>
      </p:sp>
    </p:spTree>
    <p:extLst>
      <p:ext uri="{BB962C8B-B14F-4D97-AF65-F5344CB8AC3E}">
        <p14:creationId xmlns:p14="http://schemas.microsoft.com/office/powerpoint/2010/main" val="259492605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7"/>
                                        </p:tgtEl>
                                        <p:attrNameLst>
                                          <p:attrName>r</p:attrName>
                                        </p:attrNameLst>
                                      </p:cBhvr>
                                    </p:animRot>
                                  </p:childTnLst>
                                </p:cTn>
                              </p:par>
                            </p:childTnLst>
                          </p:cTn>
                        </p:par>
                        <p:par>
                          <p:cTn id="11" fill="hold">
                            <p:stCondLst>
                              <p:cond delay="30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635896" y="978037"/>
            <a:ext cx="1850186" cy="369332"/>
          </a:xfrm>
          <a:prstGeom prst="rect">
            <a:avLst/>
          </a:prstGeom>
        </p:spPr>
        <p:txBody>
          <a:bodyPr wrap="none">
            <a:spAutoFit/>
          </a:bodyPr>
          <a:lstStyle/>
          <a:p>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جنسیت پاسخ دهندگان</a:t>
            </a:r>
            <a:endParaRPr lang="fa-IR" b="1" dirty="0"/>
          </a:p>
        </p:txBody>
      </p:sp>
      <p:sp>
        <p:nvSpPr>
          <p:cNvPr id="4" name="Rectangle 3"/>
          <p:cNvSpPr/>
          <p:nvPr/>
        </p:nvSpPr>
        <p:spPr>
          <a:xfrm>
            <a:off x="5744990" y="194195"/>
            <a:ext cx="1867589" cy="461665"/>
          </a:xfrm>
          <a:prstGeom prst="rect">
            <a:avLst/>
          </a:prstGeom>
        </p:spPr>
        <p:txBody>
          <a:bodyPr wrap="square">
            <a:spAutoFit/>
          </a:bodyPr>
          <a:lstStyle/>
          <a:p>
            <a:r>
              <a:rPr lang="fa-IR" sz="24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تعيين وضعيت</a:t>
            </a:r>
            <a:endParaRPr lang="en-US" sz="24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4031124574"/>
              </p:ext>
            </p:extLst>
          </p:nvPr>
        </p:nvGraphicFramePr>
        <p:xfrm>
          <a:off x="2843808" y="1700808"/>
          <a:ext cx="3305810" cy="981456"/>
        </p:xfrm>
        <a:graphic>
          <a:graphicData uri="http://schemas.openxmlformats.org/drawingml/2006/table">
            <a:tbl>
              <a:tblPr rtl="1" firstRow="1" firstCol="1" bandRow="1">
                <a:tableStyleId>{5C22544A-7EE6-4342-B048-85BDC9FD1C3A}</a:tableStyleId>
              </a:tblPr>
              <a:tblGrid>
                <a:gridCol w="450215">
                  <a:extLst>
                    <a:ext uri="{9D8B030D-6E8A-4147-A177-3AD203B41FA5}">
                      <a16:colId xmlns:a16="http://schemas.microsoft.com/office/drawing/2014/main" val="20000"/>
                    </a:ext>
                  </a:extLst>
                </a:gridCol>
                <a:gridCol w="1141730">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gridCol w="989965">
                  <a:extLst>
                    <a:ext uri="{9D8B030D-6E8A-4147-A177-3AD203B41FA5}">
                      <a16:colId xmlns:a16="http://schemas.microsoft.com/office/drawing/2014/main" val="20003"/>
                    </a:ext>
                  </a:extLst>
                </a:gridCol>
              </a:tblGrid>
              <a:tr h="0">
                <a:tc gridSpan="2">
                  <a:txBody>
                    <a:bodyPr/>
                    <a:lstStyle/>
                    <a:p>
                      <a:pPr algn="just" rtl="1">
                        <a:lnSpc>
                          <a:spcPct val="115000"/>
                        </a:lnSpc>
                        <a:spcAft>
                          <a:spcPts val="0"/>
                        </a:spcAft>
                      </a:pPr>
                      <a:r>
                        <a:rPr lang="ar-SA" sz="1400" dirty="0">
                          <a:effectLst/>
                          <a:cs typeface="B Lotus" panose="00000400000000000000" pitchFamily="2" charset="-78"/>
                        </a:rPr>
                        <a:t>جنسیت پاسخ­دهندگان</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tc>
                  <a:txBody>
                    <a:bodyPr/>
                    <a:lstStyle/>
                    <a:p>
                      <a:pPr algn="just" rtl="1">
                        <a:lnSpc>
                          <a:spcPct val="115000"/>
                        </a:lnSpc>
                        <a:spcAft>
                          <a:spcPts val="0"/>
                        </a:spcAft>
                      </a:pPr>
                      <a:r>
                        <a:rPr lang="ar-SA" sz="1400">
                          <a:effectLst/>
                          <a:cs typeface="B Lotus" panose="00000400000000000000" pitchFamily="2" charset="-78"/>
                        </a:rPr>
                        <a:t>فراوانی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درصد فراوانی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0"/>
                  </a:ext>
                </a:extLst>
              </a:tr>
              <a:tr h="0">
                <a:tc>
                  <a:txBody>
                    <a:bodyPr/>
                    <a:lstStyle/>
                    <a:p>
                      <a:pPr algn="just" rtl="1">
                        <a:lnSpc>
                          <a:spcPct val="115000"/>
                        </a:lnSpc>
                        <a:spcAft>
                          <a:spcPts val="0"/>
                        </a:spcAft>
                      </a:pPr>
                      <a:r>
                        <a:rPr lang="ar-SA" sz="1400">
                          <a:effectLst/>
                          <a:cs typeface="B Lotus" panose="00000400000000000000" pitchFamily="2" charset="-78"/>
                        </a:rPr>
                        <a:t>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مرد</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78</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fa-IR" sz="1400">
                          <a:effectLst/>
                          <a:cs typeface="B Lotus" panose="00000400000000000000" pitchFamily="2" charset="-78"/>
                        </a:rPr>
                        <a:t>75.7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1"/>
                  </a:ext>
                </a:extLst>
              </a:tr>
              <a:tr h="0">
                <a:tc>
                  <a:txBody>
                    <a:bodyPr/>
                    <a:lstStyle/>
                    <a:p>
                      <a:pPr algn="just" rtl="1">
                        <a:lnSpc>
                          <a:spcPct val="115000"/>
                        </a:lnSpc>
                        <a:spcAft>
                          <a:spcPts val="0"/>
                        </a:spcAft>
                      </a:pPr>
                      <a:r>
                        <a:rPr lang="ar-SA" sz="1400">
                          <a:effectLst/>
                          <a:cs typeface="B Lotus" panose="00000400000000000000" pitchFamily="2" charset="-78"/>
                        </a:rPr>
                        <a:t>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زن</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25</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24.3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2"/>
                  </a:ext>
                </a:extLst>
              </a:tr>
              <a:tr h="0">
                <a:tc gridSpan="2">
                  <a:txBody>
                    <a:bodyPr/>
                    <a:lstStyle/>
                    <a:p>
                      <a:pPr algn="just" rtl="1">
                        <a:lnSpc>
                          <a:spcPct val="115000"/>
                        </a:lnSpc>
                        <a:spcAft>
                          <a:spcPts val="0"/>
                        </a:spcAft>
                      </a:pPr>
                      <a:r>
                        <a:rPr lang="ar-SA" sz="1400">
                          <a:effectLst/>
                          <a:cs typeface="B Lotus" panose="00000400000000000000" pitchFamily="2" charset="-78"/>
                        </a:rPr>
                        <a:t>مجموع</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tc>
                  <a:txBody>
                    <a:bodyPr/>
                    <a:lstStyle/>
                    <a:p>
                      <a:pPr algn="just" rtl="1">
                        <a:lnSpc>
                          <a:spcPct val="115000"/>
                        </a:lnSpc>
                        <a:spcAft>
                          <a:spcPts val="0"/>
                        </a:spcAft>
                      </a:pPr>
                      <a:r>
                        <a:rPr lang="ar-SA" sz="1400" dirty="0">
                          <a:effectLst/>
                          <a:cs typeface="B Lotus" panose="00000400000000000000" pitchFamily="2" charset="-78"/>
                        </a:rPr>
                        <a:t>103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100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10" name="Chart 9"/>
          <p:cNvGraphicFramePr/>
          <p:nvPr>
            <p:extLst>
              <p:ext uri="{D42A27DB-BD31-4B8C-83A1-F6EECF244321}">
                <p14:modId xmlns:p14="http://schemas.microsoft.com/office/powerpoint/2010/main" val="1127722611"/>
              </p:ext>
            </p:extLst>
          </p:nvPr>
        </p:nvGraphicFramePr>
        <p:xfrm>
          <a:off x="1763688" y="3068960"/>
          <a:ext cx="5486400" cy="32004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7237325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771800" y="425029"/>
            <a:ext cx="3610284" cy="400110"/>
          </a:xfrm>
          <a:prstGeom prst="rect">
            <a:avLst/>
          </a:prstGeom>
        </p:spPr>
        <p:txBody>
          <a:bodyPr wrap="none">
            <a:spAutoFit/>
          </a:bodyPr>
          <a:lstStyle/>
          <a:p>
            <a:r>
              <a:rPr lang="fa-IR" sz="20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وضعيت فراواني تحصیلات پاسخ دهندگان</a:t>
            </a:r>
            <a:endParaRPr lang="fa-IR" sz="2800" b="1" dirty="0"/>
          </a:p>
        </p:txBody>
      </p:sp>
      <p:graphicFrame>
        <p:nvGraphicFramePr>
          <p:cNvPr id="9" name="Chart 8"/>
          <p:cNvGraphicFramePr/>
          <p:nvPr>
            <p:extLst>
              <p:ext uri="{D42A27DB-BD31-4B8C-83A1-F6EECF244321}">
                <p14:modId xmlns:p14="http://schemas.microsoft.com/office/powerpoint/2010/main" val="1293653817"/>
              </p:ext>
            </p:extLst>
          </p:nvPr>
        </p:nvGraphicFramePr>
        <p:xfrm>
          <a:off x="1561451" y="2862451"/>
          <a:ext cx="6207220" cy="35283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62760186"/>
              </p:ext>
            </p:extLst>
          </p:nvPr>
        </p:nvGraphicFramePr>
        <p:xfrm>
          <a:off x="2741672" y="1196752"/>
          <a:ext cx="3150235" cy="570354"/>
        </p:xfrm>
        <a:graphic>
          <a:graphicData uri="http://schemas.openxmlformats.org/drawingml/2006/table">
            <a:tbl>
              <a:tblPr rtl="1" firstRow="1" firstCol="1" bandRow="1">
                <a:tableStyleId>{5C22544A-7EE6-4342-B048-85BDC9FD1C3A}</a:tableStyleId>
              </a:tblPr>
              <a:tblGrid>
                <a:gridCol w="1350010">
                  <a:extLst>
                    <a:ext uri="{9D8B030D-6E8A-4147-A177-3AD203B41FA5}">
                      <a16:colId xmlns:a16="http://schemas.microsoft.com/office/drawing/2014/main" val="20000"/>
                    </a:ext>
                  </a:extLst>
                </a:gridCol>
                <a:gridCol w="723900">
                  <a:extLst>
                    <a:ext uri="{9D8B030D-6E8A-4147-A177-3AD203B41FA5}">
                      <a16:colId xmlns:a16="http://schemas.microsoft.com/office/drawing/2014/main" val="20001"/>
                    </a:ext>
                  </a:extLst>
                </a:gridCol>
                <a:gridCol w="1076325">
                  <a:extLst>
                    <a:ext uri="{9D8B030D-6E8A-4147-A177-3AD203B41FA5}">
                      <a16:colId xmlns:a16="http://schemas.microsoft.com/office/drawing/2014/main" val="20002"/>
                    </a:ext>
                  </a:extLst>
                </a:gridCol>
              </a:tblGrid>
              <a:tr h="570354">
                <a:tc>
                  <a:txBody>
                    <a:bodyPr/>
                    <a:lstStyle/>
                    <a:p>
                      <a:pPr algn="just" rtl="1">
                        <a:lnSpc>
                          <a:spcPct val="115000"/>
                        </a:lnSpc>
                        <a:spcAft>
                          <a:spcPts val="1000"/>
                        </a:spcAft>
                      </a:pPr>
                      <a:r>
                        <a:rPr lang="ar-SA" sz="1200" dirty="0">
                          <a:effectLst/>
                          <a:cs typeface="B Lotus" panose="00000400000000000000" pitchFamily="2" charset="-78"/>
                        </a:rPr>
                        <a:t>میزان تحصیلات</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just" rtl="1">
                        <a:lnSpc>
                          <a:spcPct val="115000"/>
                        </a:lnSpc>
                        <a:spcAft>
                          <a:spcPts val="1000"/>
                        </a:spcAft>
                      </a:pPr>
                      <a:r>
                        <a:rPr lang="ar-SA" sz="1200" dirty="0">
                          <a:effectLst/>
                          <a:cs typeface="B Lotus" panose="00000400000000000000" pitchFamily="2" charset="-78"/>
                        </a:rPr>
                        <a:t>فراوانی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just" rtl="1">
                        <a:lnSpc>
                          <a:spcPct val="115000"/>
                        </a:lnSpc>
                        <a:spcAft>
                          <a:spcPts val="1000"/>
                        </a:spcAft>
                      </a:pPr>
                      <a:r>
                        <a:rPr lang="ar-SA" sz="1200" dirty="0">
                          <a:effectLst/>
                          <a:cs typeface="B Lotus" panose="00000400000000000000" pitchFamily="2" charset="-78"/>
                        </a:rPr>
                        <a:t>درصد فراوانی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46613178"/>
              </p:ext>
            </p:extLst>
          </p:nvPr>
        </p:nvGraphicFramePr>
        <p:xfrm>
          <a:off x="2742148" y="1700045"/>
          <a:ext cx="3150235" cy="1020699"/>
        </p:xfrm>
        <a:graphic>
          <a:graphicData uri="http://schemas.openxmlformats.org/drawingml/2006/table">
            <a:tbl>
              <a:tblPr rtl="1" firstRow="1" firstCol="1" bandRow="1">
                <a:tableStyleId>{5C22544A-7EE6-4342-B048-85BDC9FD1C3A}</a:tableStyleId>
              </a:tblPr>
              <a:tblGrid>
                <a:gridCol w="361950">
                  <a:extLst>
                    <a:ext uri="{9D8B030D-6E8A-4147-A177-3AD203B41FA5}">
                      <a16:colId xmlns:a16="http://schemas.microsoft.com/office/drawing/2014/main" val="20000"/>
                    </a:ext>
                  </a:extLst>
                </a:gridCol>
                <a:gridCol w="988060">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gridCol w="1076325">
                  <a:extLst>
                    <a:ext uri="{9D8B030D-6E8A-4147-A177-3AD203B41FA5}">
                      <a16:colId xmlns:a16="http://schemas.microsoft.com/office/drawing/2014/main" val="20003"/>
                    </a:ext>
                  </a:extLst>
                </a:gridCol>
              </a:tblGrid>
              <a:tr h="103505">
                <a:tc>
                  <a:txBody>
                    <a:bodyPr/>
                    <a:lstStyle/>
                    <a:p>
                      <a:pPr algn="just" rtl="1">
                        <a:lnSpc>
                          <a:spcPct val="115000"/>
                        </a:lnSpc>
                        <a:spcAft>
                          <a:spcPts val="0"/>
                        </a:spcAft>
                      </a:pPr>
                      <a:r>
                        <a:rPr lang="ar-SA" sz="1200" dirty="0">
                          <a:effectLst/>
                        </a:rPr>
                        <a:t>2</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rtl="1">
                        <a:lnSpc>
                          <a:spcPct val="115000"/>
                        </a:lnSpc>
                        <a:spcAft>
                          <a:spcPts val="0"/>
                        </a:spcAft>
                      </a:pPr>
                      <a:r>
                        <a:rPr lang="ar-SA" sz="1200">
                          <a:effectLst/>
                          <a:cs typeface="B Lotus" panose="00000400000000000000" pitchFamily="2" charset="-78"/>
                        </a:rPr>
                        <a:t>کارشناسی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60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32.0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0"/>
                  </a:ext>
                </a:extLst>
              </a:tr>
              <a:tr h="366395">
                <a:tc>
                  <a:txBody>
                    <a:bodyPr/>
                    <a:lstStyle/>
                    <a:p>
                      <a:pPr algn="just" rtl="1">
                        <a:lnSpc>
                          <a:spcPct val="115000"/>
                        </a:lnSpc>
                        <a:spcAft>
                          <a:spcPts val="0"/>
                        </a:spcAft>
                      </a:pPr>
                      <a:r>
                        <a:rPr lang="ar-SA" sz="12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rtl="1">
                        <a:lnSpc>
                          <a:spcPct val="115000"/>
                        </a:lnSpc>
                        <a:spcAft>
                          <a:spcPts val="0"/>
                        </a:spcAft>
                      </a:pPr>
                      <a:r>
                        <a:rPr lang="ar-SA" sz="1200" dirty="0">
                          <a:effectLst/>
                          <a:cs typeface="B Lotus" panose="00000400000000000000" pitchFamily="2" charset="-78"/>
                        </a:rPr>
                        <a:t>کارشناسی ارشد</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33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58.3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1"/>
                  </a:ext>
                </a:extLst>
              </a:tr>
              <a:tr h="233680">
                <a:tc>
                  <a:txBody>
                    <a:bodyPr/>
                    <a:lstStyle/>
                    <a:p>
                      <a:pPr algn="just" rtl="1">
                        <a:lnSpc>
                          <a:spcPct val="115000"/>
                        </a:lnSpc>
                        <a:spcAft>
                          <a:spcPts val="0"/>
                        </a:spcAft>
                      </a:pPr>
                      <a:r>
                        <a:rPr lang="ar-SA" sz="1200">
                          <a:effectLst/>
                        </a:rPr>
                        <a:t>4</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rtl="1">
                        <a:lnSpc>
                          <a:spcPct val="115000"/>
                        </a:lnSpc>
                        <a:spcAft>
                          <a:spcPts val="0"/>
                        </a:spcAft>
                      </a:pPr>
                      <a:r>
                        <a:rPr lang="ar-SA" sz="1200">
                          <a:effectLst/>
                          <a:cs typeface="B Lotus" panose="00000400000000000000" pitchFamily="2" charset="-78"/>
                        </a:rPr>
                        <a:t>دکتری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10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200">
                          <a:effectLst/>
                          <a:cs typeface="B Lotus" panose="00000400000000000000" pitchFamily="2" charset="-78"/>
                        </a:rPr>
                        <a:t>9.7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2"/>
                  </a:ext>
                </a:extLst>
              </a:tr>
              <a:tr h="104775">
                <a:tc gridSpan="2">
                  <a:txBody>
                    <a:bodyPr/>
                    <a:lstStyle/>
                    <a:p>
                      <a:pPr algn="just" rtl="1">
                        <a:lnSpc>
                          <a:spcPct val="115000"/>
                        </a:lnSpc>
                        <a:spcAft>
                          <a:spcPts val="0"/>
                        </a:spcAft>
                      </a:pPr>
                      <a:r>
                        <a:rPr lang="ar-SA" sz="1200">
                          <a:effectLst/>
                          <a:cs typeface="B Lotus" panose="00000400000000000000" pitchFamily="2" charset="-78"/>
                        </a:rPr>
                        <a:t>مجموع</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hMerge="1">
                  <a:txBody>
                    <a:bodyPr/>
                    <a:lstStyle/>
                    <a:p>
                      <a:endParaRPr lang="en-US"/>
                    </a:p>
                  </a:txBody>
                  <a:tcPr/>
                </a:tc>
                <a:tc>
                  <a:txBody>
                    <a:bodyPr/>
                    <a:lstStyle/>
                    <a:p>
                      <a:pPr algn="just" rtl="1">
                        <a:lnSpc>
                          <a:spcPct val="115000"/>
                        </a:lnSpc>
                        <a:spcAft>
                          <a:spcPts val="0"/>
                        </a:spcAft>
                      </a:pPr>
                      <a:r>
                        <a:rPr lang="ar-SA" sz="1200">
                          <a:effectLst/>
                          <a:cs typeface="B Lotus" panose="00000400000000000000" pitchFamily="2" charset="-78"/>
                        </a:rPr>
                        <a:t>103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just" rtl="1">
                        <a:lnSpc>
                          <a:spcPct val="115000"/>
                        </a:lnSpc>
                        <a:spcAft>
                          <a:spcPts val="0"/>
                        </a:spcAft>
                      </a:pPr>
                      <a:r>
                        <a:rPr lang="ar-SA" sz="1200" dirty="0">
                          <a:effectLst/>
                          <a:cs typeface="B Lotus" panose="00000400000000000000" pitchFamily="2" charset="-78"/>
                        </a:rPr>
                        <a:t>100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3"/>
                  </a:ext>
                </a:extLst>
              </a:tr>
            </a:tbl>
          </a:graphicData>
        </a:graphic>
      </p:graphicFrame>
      <p:sp>
        <p:nvSpPr>
          <p:cNvPr id="10" name="Rectangle 1"/>
          <p:cNvSpPr>
            <a:spLocks noChangeArrowheads="1"/>
          </p:cNvSpPr>
          <p:nvPr/>
        </p:nvSpPr>
        <p:spPr bwMode="auto">
          <a:xfrm>
            <a:off x="2741672"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Chart 10"/>
          <p:cNvGraphicFramePr/>
          <p:nvPr>
            <p:extLst>
              <p:ext uri="{D42A27DB-BD31-4B8C-83A1-F6EECF244321}">
                <p14:modId xmlns:p14="http://schemas.microsoft.com/office/powerpoint/2010/main" val="2641811884"/>
              </p:ext>
            </p:extLst>
          </p:nvPr>
        </p:nvGraphicFramePr>
        <p:xfrm>
          <a:off x="1691680" y="3284984"/>
          <a:ext cx="5219700" cy="27813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174865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419872" y="425029"/>
            <a:ext cx="3478837" cy="369332"/>
          </a:xfrm>
          <a:prstGeom prst="rect">
            <a:avLst/>
          </a:prstGeom>
        </p:spPr>
        <p:txBody>
          <a:bodyPr wrap="none">
            <a:spAutoFit/>
          </a:bodyPr>
          <a:lstStyle/>
          <a:p>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وضعيت فراواني سابقه خدمت پاسخ دهندگان</a:t>
            </a:r>
            <a:endParaRPr lang="fa-IR" b="1" dirty="0"/>
          </a:p>
        </p:txBody>
      </p:sp>
      <p:graphicFrame>
        <p:nvGraphicFramePr>
          <p:cNvPr id="9" name="Chart 8"/>
          <p:cNvGraphicFramePr/>
          <p:nvPr>
            <p:extLst>
              <p:ext uri="{D42A27DB-BD31-4B8C-83A1-F6EECF244321}">
                <p14:modId xmlns:p14="http://schemas.microsoft.com/office/powerpoint/2010/main" val="4225031352"/>
              </p:ext>
            </p:extLst>
          </p:nvPr>
        </p:nvGraphicFramePr>
        <p:xfrm>
          <a:off x="1979712" y="3348593"/>
          <a:ext cx="5732950" cy="335402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Table 1"/>
          <p:cNvGraphicFramePr>
            <a:graphicFrameLocks noGrp="1"/>
          </p:cNvGraphicFramePr>
          <p:nvPr>
            <p:extLst>
              <p:ext uri="{D42A27DB-BD31-4B8C-83A1-F6EECF244321}">
                <p14:modId xmlns:p14="http://schemas.microsoft.com/office/powerpoint/2010/main" val="809409251"/>
              </p:ext>
            </p:extLst>
          </p:nvPr>
        </p:nvGraphicFramePr>
        <p:xfrm>
          <a:off x="2843808" y="1484784"/>
          <a:ext cx="4248785" cy="1226820"/>
        </p:xfrm>
        <a:graphic>
          <a:graphicData uri="http://schemas.openxmlformats.org/drawingml/2006/table">
            <a:tbl>
              <a:tblPr rtl="1" firstRow="1" firstCol="1" bandRow="1">
                <a:tableStyleId>{5C22544A-7EE6-4342-B048-85BDC9FD1C3A}</a:tableStyleId>
              </a:tblPr>
              <a:tblGrid>
                <a:gridCol w="582930">
                  <a:extLst>
                    <a:ext uri="{9D8B030D-6E8A-4147-A177-3AD203B41FA5}">
                      <a16:colId xmlns:a16="http://schemas.microsoft.com/office/drawing/2014/main" val="20000"/>
                    </a:ext>
                  </a:extLst>
                </a:gridCol>
                <a:gridCol w="1550670">
                  <a:extLst>
                    <a:ext uri="{9D8B030D-6E8A-4147-A177-3AD203B41FA5}">
                      <a16:colId xmlns:a16="http://schemas.microsoft.com/office/drawing/2014/main" val="20001"/>
                    </a:ext>
                  </a:extLst>
                </a:gridCol>
                <a:gridCol w="1038860">
                  <a:extLst>
                    <a:ext uri="{9D8B030D-6E8A-4147-A177-3AD203B41FA5}">
                      <a16:colId xmlns:a16="http://schemas.microsoft.com/office/drawing/2014/main" val="20002"/>
                    </a:ext>
                  </a:extLst>
                </a:gridCol>
                <a:gridCol w="1076325">
                  <a:extLst>
                    <a:ext uri="{9D8B030D-6E8A-4147-A177-3AD203B41FA5}">
                      <a16:colId xmlns:a16="http://schemas.microsoft.com/office/drawing/2014/main" val="20003"/>
                    </a:ext>
                  </a:extLst>
                </a:gridCol>
              </a:tblGrid>
              <a:tr h="0">
                <a:tc gridSpan="2">
                  <a:txBody>
                    <a:bodyPr/>
                    <a:lstStyle/>
                    <a:p>
                      <a:pPr algn="just" rtl="1">
                        <a:lnSpc>
                          <a:spcPct val="115000"/>
                        </a:lnSpc>
                        <a:spcAft>
                          <a:spcPts val="0"/>
                        </a:spcAft>
                      </a:pPr>
                      <a:r>
                        <a:rPr lang="ar-SA" sz="1400" dirty="0">
                          <a:effectLst/>
                          <a:cs typeface="B Lotus" panose="00000400000000000000" pitchFamily="2" charset="-78"/>
                        </a:rPr>
                        <a:t>وضعیت خدمت پاسخ</a:t>
                      </a:r>
                      <a:r>
                        <a:rPr lang="en-US" sz="1400" dirty="0">
                          <a:effectLst/>
                          <a:cs typeface="B Lotus" panose="00000400000000000000" pitchFamily="2" charset="-78"/>
                        </a:rPr>
                        <a:t>­</a:t>
                      </a:r>
                      <a:r>
                        <a:rPr lang="ar-SA" sz="1400" dirty="0">
                          <a:effectLst/>
                          <a:cs typeface="B Lotus" panose="00000400000000000000" pitchFamily="2" charset="-78"/>
                        </a:rPr>
                        <a:t>دهندگان</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tc>
                  <a:txBody>
                    <a:bodyPr/>
                    <a:lstStyle/>
                    <a:p>
                      <a:pPr algn="just" rtl="1">
                        <a:lnSpc>
                          <a:spcPct val="115000"/>
                        </a:lnSpc>
                        <a:spcAft>
                          <a:spcPts val="0"/>
                        </a:spcAft>
                      </a:pPr>
                      <a:r>
                        <a:rPr lang="ar-SA" sz="1400">
                          <a:effectLst/>
                          <a:cs typeface="B Lotus" panose="00000400000000000000" pitchFamily="2" charset="-78"/>
                        </a:rPr>
                        <a:t>فراوانی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درصد فراوانی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0"/>
                  </a:ext>
                </a:extLst>
              </a:tr>
              <a:tr h="0">
                <a:tc>
                  <a:txBody>
                    <a:bodyPr/>
                    <a:lstStyle/>
                    <a:p>
                      <a:pPr algn="just" rtl="1">
                        <a:lnSpc>
                          <a:spcPct val="115000"/>
                        </a:lnSpc>
                        <a:spcAft>
                          <a:spcPts val="0"/>
                        </a:spcAft>
                      </a:pPr>
                      <a:r>
                        <a:rPr lang="ar-SA" sz="1400">
                          <a:effectLst/>
                          <a:cs typeface="B Lotus" panose="00000400000000000000" pitchFamily="2" charset="-78"/>
                        </a:rPr>
                        <a:t>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5 تا 10 سال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19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18.4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1"/>
                  </a:ext>
                </a:extLst>
              </a:tr>
              <a:tr h="0">
                <a:tc>
                  <a:txBody>
                    <a:bodyPr/>
                    <a:lstStyle/>
                    <a:p>
                      <a:pPr algn="just" rtl="1">
                        <a:lnSpc>
                          <a:spcPct val="115000"/>
                        </a:lnSpc>
                        <a:spcAft>
                          <a:spcPts val="0"/>
                        </a:spcAft>
                      </a:pPr>
                      <a:r>
                        <a:rPr lang="ar-SA" sz="1400">
                          <a:effectLst/>
                          <a:cs typeface="B Lotus" panose="00000400000000000000" pitchFamily="2" charset="-78"/>
                        </a:rPr>
                        <a:t>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10 تا 15 سال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37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35.9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2"/>
                  </a:ext>
                </a:extLst>
              </a:tr>
              <a:tr h="0">
                <a:tc>
                  <a:txBody>
                    <a:bodyPr/>
                    <a:lstStyle/>
                    <a:p>
                      <a:pPr algn="just" rtl="1">
                        <a:lnSpc>
                          <a:spcPct val="115000"/>
                        </a:lnSpc>
                        <a:spcAft>
                          <a:spcPts val="0"/>
                        </a:spcAft>
                      </a:pPr>
                      <a:r>
                        <a:rPr lang="ar-SA" sz="1400">
                          <a:effectLst/>
                          <a:cs typeface="B Lotus" panose="00000400000000000000" pitchFamily="2" charset="-78"/>
                        </a:rPr>
                        <a:t>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a:effectLst/>
                          <a:cs typeface="B Lotus" panose="00000400000000000000" pitchFamily="2" charset="-78"/>
                        </a:rPr>
                        <a:t>15 تا 25 سال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47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45.6</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3"/>
                  </a:ext>
                </a:extLst>
              </a:tr>
              <a:tr h="0">
                <a:tc gridSpan="2">
                  <a:txBody>
                    <a:bodyPr/>
                    <a:lstStyle/>
                    <a:p>
                      <a:pPr algn="just" rtl="1">
                        <a:lnSpc>
                          <a:spcPct val="115000"/>
                        </a:lnSpc>
                        <a:spcAft>
                          <a:spcPts val="0"/>
                        </a:spcAft>
                      </a:pPr>
                      <a:r>
                        <a:rPr lang="ar-SA" sz="1400">
                          <a:effectLst/>
                          <a:cs typeface="B Lotus" panose="00000400000000000000" pitchFamily="2" charset="-78"/>
                        </a:rPr>
                        <a:t>مجموع</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tc>
                  <a:txBody>
                    <a:bodyPr/>
                    <a:lstStyle/>
                    <a:p>
                      <a:pPr algn="just" rtl="1">
                        <a:lnSpc>
                          <a:spcPct val="115000"/>
                        </a:lnSpc>
                        <a:spcAft>
                          <a:spcPts val="0"/>
                        </a:spcAft>
                      </a:pPr>
                      <a:r>
                        <a:rPr lang="ar-SA" sz="1400">
                          <a:effectLst/>
                          <a:cs typeface="B Lotus" panose="00000400000000000000" pitchFamily="2" charset="-78"/>
                        </a:rPr>
                        <a:t>103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100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4"/>
                  </a:ext>
                </a:extLst>
              </a:tr>
            </a:tbl>
          </a:graphicData>
        </a:graphic>
      </p:graphicFrame>
      <p:graphicFrame>
        <p:nvGraphicFramePr>
          <p:cNvPr id="8" name="Chart 7"/>
          <p:cNvGraphicFramePr/>
          <p:nvPr>
            <p:extLst>
              <p:ext uri="{D42A27DB-BD31-4B8C-83A1-F6EECF244321}">
                <p14:modId xmlns:p14="http://schemas.microsoft.com/office/powerpoint/2010/main" val="3636553529"/>
              </p:ext>
            </p:extLst>
          </p:nvPr>
        </p:nvGraphicFramePr>
        <p:xfrm>
          <a:off x="1942676" y="3068960"/>
          <a:ext cx="5486400" cy="32004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2440062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882656" y="282017"/>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6376" y="282017"/>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344959" y="196610"/>
            <a:ext cx="4456669" cy="369332"/>
          </a:xfrm>
          <a:prstGeom prst="rect">
            <a:avLst/>
          </a:prstGeom>
        </p:spPr>
        <p:txBody>
          <a:bodyPr wrap="none">
            <a:spAutoFit/>
          </a:bodyPr>
          <a:lstStyle/>
          <a:p>
            <a:pPr lvl="0"/>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پاسخ به سؤال اول پژوهش: عوامل شناسايي شده­ی تحقيق </a:t>
            </a:r>
            <a:endParaRPr lang="en-US" b="1" dirty="0">
              <a:solidFill>
                <a:prstClr val="black"/>
              </a:solidFill>
            </a:endParaRPr>
          </a:p>
        </p:txBody>
      </p:sp>
      <p:sp>
        <p:nvSpPr>
          <p:cNvPr id="4" name="Rectangle 3"/>
          <p:cNvSpPr/>
          <p:nvPr/>
        </p:nvSpPr>
        <p:spPr>
          <a:xfrm>
            <a:off x="467544" y="710642"/>
            <a:ext cx="7773440" cy="923330"/>
          </a:xfrm>
          <a:prstGeom prst="rect">
            <a:avLst/>
          </a:prstGeom>
        </p:spPr>
        <p:txBody>
          <a:bodyPr wrap="square">
            <a:spAutoFit/>
          </a:bodyPr>
          <a:lstStyle/>
          <a:p>
            <a:pPr algn="r"/>
            <a:r>
              <a:rPr lang="fa-IR" dirty="0">
                <a:cs typeface="B Lotus" panose="00000400000000000000" pitchFamily="2" charset="-78"/>
              </a:rPr>
              <a:t>بدليل اين كه خبرگان در تأييد و يا رد عوامل اتفاق نظر داشتند و پاسخ ها از پراكندگي بسيار كم و اختلاف نظر ناچيز بوده است، پرسشنامه ها طي دو مرحله توزيع و جمع آوري شد و مؤلفه ها با 75 درصد به عنوان مبناي اجماع، انتخاب و الگو با 20 مولفه در 3 بعد فردی، شغلی، سازمانی نهايي گرديد.</a:t>
            </a:r>
            <a:endParaRPr lang="en-US" dirty="0">
              <a:cs typeface="B Lotus"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1257584206"/>
              </p:ext>
            </p:extLst>
          </p:nvPr>
        </p:nvGraphicFramePr>
        <p:xfrm>
          <a:off x="1907704" y="1700808"/>
          <a:ext cx="5495048" cy="4428578"/>
        </p:xfrm>
        <a:graphic>
          <a:graphicData uri="http://schemas.openxmlformats.org/drawingml/2006/table">
            <a:tbl>
              <a:tblPr rtl="1" firstRow="1" firstCol="1" bandRow="1">
                <a:tableStyleId>{5C22544A-7EE6-4342-B048-85BDC9FD1C3A}</a:tableStyleId>
              </a:tblPr>
              <a:tblGrid>
                <a:gridCol w="836857">
                  <a:extLst>
                    <a:ext uri="{9D8B030D-6E8A-4147-A177-3AD203B41FA5}">
                      <a16:colId xmlns:a16="http://schemas.microsoft.com/office/drawing/2014/main" val="20000"/>
                    </a:ext>
                  </a:extLst>
                </a:gridCol>
                <a:gridCol w="4658191">
                  <a:extLst>
                    <a:ext uri="{9D8B030D-6E8A-4147-A177-3AD203B41FA5}">
                      <a16:colId xmlns:a16="http://schemas.microsoft.com/office/drawing/2014/main" val="20001"/>
                    </a:ext>
                  </a:extLst>
                </a:gridCol>
              </a:tblGrid>
              <a:tr h="222338">
                <a:tc>
                  <a:txBody>
                    <a:bodyPr/>
                    <a:lstStyle/>
                    <a:p>
                      <a:pPr marL="228600" algn="l" rtl="0">
                        <a:lnSpc>
                          <a:spcPct val="115000"/>
                        </a:lnSpc>
                        <a:spcAft>
                          <a:spcPts val="0"/>
                        </a:spcAft>
                      </a:pPr>
                      <a:r>
                        <a:rPr lang="ar-SA" sz="1200" dirty="0">
                          <a:effectLst/>
                          <a:cs typeface="B Lotus" panose="00000400000000000000" pitchFamily="2" charset="-78"/>
                        </a:rPr>
                        <a:t>دسته </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tc>
                  <a:txBody>
                    <a:bodyPr/>
                    <a:lstStyle/>
                    <a:p>
                      <a:pPr algn="ctr" rtl="0">
                        <a:lnSpc>
                          <a:spcPct val="115000"/>
                        </a:lnSpc>
                        <a:spcAft>
                          <a:spcPts val="0"/>
                        </a:spcAft>
                      </a:pPr>
                      <a:r>
                        <a:rPr lang="ar-SA" sz="1200">
                          <a:effectLst/>
                          <a:cs typeface="B Lotus" panose="00000400000000000000" pitchFamily="2" charset="-78"/>
                        </a:rPr>
                        <a:t>شاخص مؤثر</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0"/>
                  </a:ext>
                </a:extLst>
              </a:tr>
              <a:tr h="128331">
                <a:tc rowSpan="5">
                  <a:txBody>
                    <a:bodyPr/>
                    <a:lstStyle/>
                    <a:p>
                      <a:pPr marL="228600" algn="ctr" rtl="0">
                        <a:lnSpc>
                          <a:spcPct val="115000"/>
                        </a:lnSpc>
                        <a:spcAft>
                          <a:spcPts val="0"/>
                        </a:spcAft>
                      </a:pPr>
                      <a:r>
                        <a:rPr lang="ar-SA" sz="1200" dirty="0">
                          <a:solidFill>
                            <a:schemeClr val="tx1"/>
                          </a:solidFill>
                          <a:effectLst/>
                          <a:cs typeface="B Lotus" panose="00000400000000000000" pitchFamily="2" charset="-78"/>
                        </a:rPr>
                        <a:t>فردی</a:t>
                      </a:r>
                      <a:endParaRPr lang="en-US" sz="1200" dirty="0">
                        <a:solidFill>
                          <a:schemeClr val="tx1"/>
                        </a:solidFill>
                        <a:effectLst/>
                        <a:cs typeface="B Lotus" panose="00000400000000000000" pitchFamily="2" charset="-78"/>
                      </a:endParaRPr>
                    </a:p>
                    <a:p>
                      <a:pPr marL="228600" algn="ctr" rtl="0">
                        <a:lnSpc>
                          <a:spcPct val="115000"/>
                        </a:lnSpc>
                        <a:spcAft>
                          <a:spcPts val="0"/>
                        </a:spcAft>
                      </a:pPr>
                      <a:r>
                        <a:rPr lang="ar-SA" sz="1200" dirty="0">
                          <a:effectLst/>
                          <a:cs typeface="B Lotus" panose="00000400000000000000" pitchFamily="2" charset="-78"/>
                        </a:rPr>
                        <a:t> </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solidFill>
                      <a:srgbClr val="FFFF00"/>
                    </a:solidFill>
                  </a:tcPr>
                </a:tc>
                <a:tc>
                  <a:txBody>
                    <a:bodyPr/>
                    <a:lstStyle/>
                    <a:p>
                      <a:pPr algn="ctr" rtl="0">
                        <a:lnSpc>
                          <a:spcPct val="115000"/>
                        </a:lnSpc>
                        <a:spcAft>
                          <a:spcPts val="0"/>
                        </a:spcAft>
                      </a:pPr>
                      <a:r>
                        <a:rPr lang="ar-SA" sz="1200">
                          <a:effectLst/>
                          <a:cs typeface="B Lotus" panose="00000400000000000000" pitchFamily="2" charset="-78"/>
                        </a:rPr>
                        <a:t>تعارض بین اهداف فردى و اهداف سازمان</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1"/>
                  </a:ext>
                </a:extLst>
              </a:tr>
              <a:tr h="161470">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رفتارهای انحرافی مدیران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2"/>
                  </a:ext>
                </a:extLst>
              </a:tr>
              <a:tr h="128331">
                <a:tc vMerge="1">
                  <a:txBody>
                    <a:bodyPr/>
                    <a:lstStyle/>
                    <a:p>
                      <a:endParaRPr lang="en-US"/>
                    </a:p>
                  </a:txBody>
                  <a:tcPr/>
                </a:tc>
                <a:tc>
                  <a:txBody>
                    <a:bodyPr/>
                    <a:lstStyle/>
                    <a:p>
                      <a:pPr algn="ctr" rtl="1">
                        <a:lnSpc>
                          <a:spcPct val="115000"/>
                        </a:lnSpc>
                        <a:spcAft>
                          <a:spcPts val="0"/>
                        </a:spcAft>
                      </a:pPr>
                      <a:r>
                        <a:rPr lang="ar-SA" sz="1200" dirty="0">
                          <a:effectLst/>
                          <a:cs typeface="B Lotus" panose="00000400000000000000" pitchFamily="2" charset="-78"/>
                        </a:rPr>
                        <a:t>عدم تناسب روحیه شخص با محیط کار</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3"/>
                  </a:ext>
                </a:extLst>
              </a:tr>
              <a:tr h="177532">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عدم تناسب شغل و شاغل</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4"/>
                  </a:ext>
                </a:extLst>
              </a:tr>
              <a:tr h="183027">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عدم روحیه مشارکت و همکاری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5"/>
                  </a:ext>
                </a:extLst>
              </a:tr>
              <a:tr h="175419">
                <a:tc rowSpan="8">
                  <a:txBody>
                    <a:bodyPr/>
                    <a:lstStyle/>
                    <a:p>
                      <a:pPr marL="17780" algn="ctr" rtl="1">
                        <a:lnSpc>
                          <a:spcPct val="115000"/>
                        </a:lnSpc>
                        <a:spcAft>
                          <a:spcPts val="0"/>
                        </a:spcAft>
                      </a:pPr>
                      <a:r>
                        <a:rPr lang="ar-SA" sz="1200">
                          <a:effectLst/>
                          <a:cs typeface="B Lotus" panose="00000400000000000000" pitchFamily="2" charset="-78"/>
                        </a:rPr>
                        <a:t>شغلی</a:t>
                      </a:r>
                      <a:endParaRPr lang="en-US" sz="1200">
                        <a:effectLst/>
                        <a:cs typeface="B Lotus" panose="00000400000000000000" pitchFamily="2" charset="-78"/>
                      </a:endParaRPr>
                    </a:p>
                    <a:p>
                      <a:pPr marL="228600" algn="ctr" rtl="0">
                        <a:lnSpc>
                          <a:spcPct val="115000"/>
                        </a:lnSpc>
                        <a:spcAft>
                          <a:spcPts val="0"/>
                        </a:spcAft>
                      </a:pPr>
                      <a:r>
                        <a:rPr lang="ar-SA" sz="1200">
                          <a:effectLst/>
                          <a:cs typeface="B Lotus" panose="00000400000000000000" pitchFamily="2" charset="-78"/>
                        </a:rPr>
                        <a:t>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tc>
                  <a:txBody>
                    <a:bodyPr/>
                    <a:lstStyle/>
                    <a:p>
                      <a:pPr algn="ctr" rtl="0">
                        <a:lnSpc>
                          <a:spcPct val="115000"/>
                        </a:lnSpc>
                        <a:spcAft>
                          <a:spcPts val="0"/>
                        </a:spcAft>
                      </a:pPr>
                      <a:r>
                        <a:rPr lang="ar-SA" sz="1200" dirty="0">
                          <a:effectLst/>
                          <a:cs typeface="B Lotus" panose="00000400000000000000" pitchFamily="2" charset="-78"/>
                        </a:rPr>
                        <a:t>عدم توانمندی کارمند</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6"/>
                  </a:ext>
                </a:extLst>
              </a:tr>
              <a:tr h="164429">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نامشخص بودن نقشها و مسئولیتهای افراد</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7"/>
                  </a:ext>
                </a:extLst>
              </a:tr>
              <a:tr h="179223">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تلاشهاى ناموفق کارکنان براى دستیابى به برابرى نتیجه</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8"/>
                  </a:ext>
                </a:extLst>
              </a:tr>
              <a:tr h="169501">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فلات شغلی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09"/>
                  </a:ext>
                </a:extLst>
              </a:tr>
              <a:tr h="128331">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عدم توجه به شایسته سالاری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0"/>
                  </a:ext>
                </a:extLst>
              </a:tr>
              <a:tr h="194863">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عدم قدردانی و تقدیر کارکنان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1"/>
                  </a:ext>
                </a:extLst>
              </a:tr>
              <a:tr h="194863">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بی توجهی به مسایل رفاهی کارکنان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2"/>
                  </a:ext>
                </a:extLst>
              </a:tr>
              <a:tr h="167810">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عدم تناسب بین عملکرد و پرداخت</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3"/>
                  </a:ext>
                </a:extLst>
              </a:tr>
              <a:tr h="176264">
                <a:tc rowSpan="7">
                  <a:txBody>
                    <a:bodyPr/>
                    <a:lstStyle/>
                    <a:p>
                      <a:pPr marL="228600" algn="ctr" rtl="0">
                        <a:lnSpc>
                          <a:spcPct val="115000"/>
                        </a:lnSpc>
                        <a:spcAft>
                          <a:spcPts val="0"/>
                        </a:spcAft>
                      </a:pPr>
                      <a:r>
                        <a:rPr lang="ar-SA" sz="1200" dirty="0">
                          <a:effectLst/>
                          <a:cs typeface="B Lotus" panose="00000400000000000000" pitchFamily="2" charset="-78"/>
                        </a:rPr>
                        <a:t>سازمانی</a:t>
                      </a:r>
                      <a:endParaRPr lang="en-US" sz="1200" dirty="0">
                        <a:effectLst/>
                        <a:cs typeface="B Lotus" panose="00000400000000000000" pitchFamily="2" charset="-78"/>
                      </a:endParaRPr>
                    </a:p>
                    <a:p>
                      <a:pPr marL="228600" algn="ctr" rtl="0">
                        <a:lnSpc>
                          <a:spcPct val="115000"/>
                        </a:lnSpc>
                        <a:spcAft>
                          <a:spcPts val="0"/>
                        </a:spcAft>
                      </a:pPr>
                      <a:r>
                        <a:rPr lang="en-US" sz="1200" dirty="0">
                          <a:effectLst/>
                          <a:cs typeface="B Lotus" panose="00000400000000000000" pitchFamily="2" charset="-78"/>
                        </a:rPr>
                        <a:t> </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solidFill>
                      <a:srgbClr val="FF0000"/>
                    </a:solidFill>
                  </a:tcPr>
                </a:tc>
                <a:tc>
                  <a:txBody>
                    <a:bodyPr/>
                    <a:lstStyle/>
                    <a:p>
                      <a:pPr algn="ctr" rtl="0">
                        <a:lnSpc>
                          <a:spcPct val="115000"/>
                        </a:lnSpc>
                        <a:spcAft>
                          <a:spcPts val="0"/>
                        </a:spcAft>
                      </a:pPr>
                      <a:r>
                        <a:rPr lang="ar-SA" sz="1200" dirty="0">
                          <a:effectLst/>
                          <a:cs typeface="B Lotus" panose="00000400000000000000" pitchFamily="2" charset="-78"/>
                        </a:rPr>
                        <a:t>بزرگ بودن اندازه سازمان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4"/>
                  </a:ext>
                </a:extLst>
              </a:tr>
              <a:tr h="172883">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جو غیر اخلاقی حاکم بر سازمان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5"/>
                  </a:ext>
                </a:extLst>
              </a:tr>
              <a:tr h="175419">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نداشتن سیستم ارزیابی و عملکرد</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6"/>
                  </a:ext>
                </a:extLst>
              </a:tr>
              <a:tr h="174573">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ابهام در سیاست­ها و خط مشی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7"/>
                  </a:ext>
                </a:extLst>
              </a:tr>
              <a:tr h="175419">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برخوردگزینشی با تخصص افراد ( تخصص گرایی)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8"/>
                  </a:ext>
                </a:extLst>
              </a:tr>
              <a:tr h="173305">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احساس بی عدالتی در سازمان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19"/>
                  </a:ext>
                </a:extLst>
              </a:tr>
              <a:tr h="170769">
                <a:tc vMerge="1">
                  <a:txBody>
                    <a:bodyPr/>
                    <a:lstStyle/>
                    <a:p>
                      <a:endParaRPr lang="en-US"/>
                    </a:p>
                  </a:txBody>
                  <a:tcPr/>
                </a:tc>
                <a:tc>
                  <a:txBody>
                    <a:bodyPr/>
                    <a:lstStyle/>
                    <a:p>
                      <a:pPr algn="ctr" rtl="0">
                        <a:lnSpc>
                          <a:spcPct val="115000"/>
                        </a:lnSpc>
                        <a:spcAft>
                          <a:spcPts val="0"/>
                        </a:spcAft>
                      </a:pPr>
                      <a:r>
                        <a:rPr lang="ar-SA" sz="1200" dirty="0">
                          <a:effectLst/>
                          <a:cs typeface="B Lotus" panose="00000400000000000000" pitchFamily="2" charset="-78"/>
                        </a:rPr>
                        <a:t>بی کفایتی مدیران</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45651" marR="45651" marT="0" marB="0"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35426223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923928" y="487220"/>
            <a:ext cx="1584176" cy="461665"/>
          </a:xfrm>
          <a:prstGeom prst="rect">
            <a:avLst/>
          </a:prstGeom>
        </p:spPr>
        <p:txBody>
          <a:bodyPr wrap="square">
            <a:spAutoFit/>
          </a:bodyPr>
          <a:lstStyle/>
          <a:p>
            <a:r>
              <a:rPr lang="fa-IR" sz="24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آزمون فريدمن</a:t>
            </a:r>
            <a:endParaRPr lang="fa-IR" sz="2400" dirty="0"/>
          </a:p>
        </p:txBody>
      </p:sp>
      <p:sp>
        <p:nvSpPr>
          <p:cNvPr id="10" name="Rectangle 9"/>
          <p:cNvSpPr/>
          <p:nvPr/>
        </p:nvSpPr>
        <p:spPr>
          <a:xfrm>
            <a:off x="860222" y="5805264"/>
            <a:ext cx="7776864" cy="692497"/>
          </a:xfrm>
          <a:prstGeom prst="rect">
            <a:avLst/>
          </a:prstGeom>
        </p:spPr>
        <p:txBody>
          <a:bodyPr wrap="square">
            <a:spAutoFit/>
          </a:bodyPr>
          <a:lstStyle/>
          <a:p>
            <a:pPr algn="just" rtl="1">
              <a:spcAft>
                <a:spcPts val="0"/>
              </a:spcAft>
            </a:pPr>
            <a:endParaRPr lang="fa-IR" sz="1300" dirty="0">
              <a:solidFill>
                <a:srgbClr val="000000"/>
              </a:solidFill>
              <a:latin typeface="B Lotus" panose="00000400000000000000" pitchFamily="2" charset="-78"/>
              <a:ea typeface="Calibri" panose="020F0502020204030204" pitchFamily="34" charset="0"/>
              <a:cs typeface="B Lotus" panose="00000400000000000000" pitchFamily="2" charset="-78"/>
            </a:endParaRPr>
          </a:p>
          <a:p>
            <a:pPr algn="just" rtl="1">
              <a:spcAft>
                <a:spcPts val="0"/>
              </a:spcAft>
            </a:pPr>
            <a:r>
              <a:rPr lang="fa-IR" sz="1300" dirty="0">
                <a:solidFill>
                  <a:srgbClr val="000000"/>
                </a:solidFill>
                <a:latin typeface="B Lotus" panose="00000400000000000000" pitchFamily="2" charset="-78"/>
                <a:ea typeface="Calibri" panose="020F0502020204030204" pitchFamily="34" charset="0"/>
                <a:cs typeface="B Lotus" panose="00000400000000000000" pitchFamily="2" charset="-78"/>
              </a:rPr>
              <a:t> در طي محاسبات انجام شده </a:t>
            </a:r>
            <a:r>
              <a:rPr lang="en-US"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sig</a:t>
            </a:r>
            <a:r>
              <a:rPr lang="en-US" sz="1300" dirty="0">
                <a:solidFill>
                  <a:srgbClr val="000000"/>
                </a:solidFill>
                <a:latin typeface="B Lotus" panose="00000400000000000000" pitchFamily="2" charset="-78"/>
                <a:ea typeface="Calibri" panose="020F0502020204030204" pitchFamily="34" charset="0"/>
                <a:cs typeface="B Lotus" panose="00000400000000000000" pitchFamily="2" charset="-78"/>
              </a:rPr>
              <a:t> </a:t>
            </a:r>
            <a:r>
              <a:rPr lang="fa-IR" sz="1300" dirty="0">
                <a:solidFill>
                  <a:srgbClr val="000000"/>
                </a:solidFill>
                <a:latin typeface="B Lotus" panose="00000400000000000000" pitchFamily="2" charset="-78"/>
                <a:ea typeface="Calibri" panose="020F0502020204030204" pitchFamily="34" charset="0"/>
                <a:cs typeface="B Lotus" panose="00000400000000000000" pitchFamily="2" charset="-78"/>
              </a:rPr>
              <a:t>بدست آمده (برابر 000/0) کمتر از 0.05 بوده است و بدين ترتيب عوامل موثر بر نامرئی شدن کارکنان در شهرداری مشهد تاثيرگذاري يکساني را نشان نمي دهد.</a:t>
            </a:r>
          </a:p>
        </p:txBody>
      </p:sp>
      <p:sp>
        <p:nvSpPr>
          <p:cNvPr id="8" name="Rectangle 7"/>
          <p:cNvSpPr/>
          <p:nvPr/>
        </p:nvSpPr>
        <p:spPr>
          <a:xfrm>
            <a:off x="1884729" y="55696"/>
            <a:ext cx="5727850" cy="369332"/>
          </a:xfrm>
          <a:prstGeom prst="rect">
            <a:avLst/>
          </a:prstGeom>
        </p:spPr>
        <p:txBody>
          <a:bodyPr wrap="none">
            <a:spAutoFit/>
          </a:bodyPr>
          <a:lstStyle/>
          <a:p>
            <a:pPr lvl="0"/>
            <a:r>
              <a:rPr lang="fa-IR"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پاسخ به سؤال  دوم پژوهش:  رتبه بندی عوامل موثر بر نامرئی شدن کارکنان</a:t>
            </a:r>
            <a:endParaRPr lang="en-US" b="1" dirty="0">
              <a:solidFill>
                <a:prstClr val="black"/>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564251955"/>
              </p:ext>
            </p:extLst>
          </p:nvPr>
        </p:nvGraphicFramePr>
        <p:xfrm>
          <a:off x="1115616" y="1124744"/>
          <a:ext cx="2438400" cy="1976120"/>
        </p:xfrm>
        <a:graphic>
          <a:graphicData uri="http://schemas.openxmlformats.org/drawingml/2006/table">
            <a:tbl>
              <a:tblPr>
                <a:tableStyleId>{5C22544A-7EE6-4342-B048-85BDC9FD1C3A}</a:tableStyleId>
              </a:tblPr>
              <a:tblGrid>
                <a:gridCol w="1274199">
                  <a:extLst>
                    <a:ext uri="{9D8B030D-6E8A-4147-A177-3AD203B41FA5}">
                      <a16:colId xmlns:a16="http://schemas.microsoft.com/office/drawing/2014/main" val="20000"/>
                    </a:ext>
                  </a:extLst>
                </a:gridCol>
                <a:gridCol w="1164201">
                  <a:extLst>
                    <a:ext uri="{9D8B030D-6E8A-4147-A177-3AD203B41FA5}">
                      <a16:colId xmlns:a16="http://schemas.microsoft.com/office/drawing/2014/main" val="20001"/>
                    </a:ext>
                  </a:extLst>
                </a:gridCol>
              </a:tblGrid>
              <a:tr h="289560">
                <a:tc gridSpan="2">
                  <a:txBody>
                    <a:bodyPr/>
                    <a:lstStyle/>
                    <a:p>
                      <a:pPr marL="134620" algn="just" rtl="1">
                        <a:lnSpc>
                          <a:spcPct val="115000"/>
                        </a:lnSpc>
                        <a:spcAft>
                          <a:spcPts val="0"/>
                        </a:spcAft>
                        <a:tabLst>
                          <a:tab pos="5735320" algn="r"/>
                        </a:tabLst>
                      </a:pPr>
                      <a:r>
                        <a:rPr lang="en-US" sz="1100">
                          <a:effectLst/>
                          <a:cs typeface="B Lotus" panose="00000400000000000000" pitchFamily="2" charset="-78"/>
                        </a:rPr>
                        <a:t>Test Statisticsa</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349250">
                <a:tc>
                  <a:txBody>
                    <a:bodyPr/>
                    <a:lstStyle/>
                    <a:p>
                      <a:pPr marL="134620" algn="just" rtl="1">
                        <a:lnSpc>
                          <a:spcPct val="115000"/>
                        </a:lnSpc>
                        <a:spcAft>
                          <a:spcPts val="0"/>
                        </a:spcAft>
                        <a:tabLst>
                          <a:tab pos="5735320" algn="r"/>
                        </a:tabLst>
                      </a:pPr>
                      <a:r>
                        <a:rPr lang="fa-IR" sz="1100">
                          <a:effectLst/>
                          <a:cs typeface="B Lotus" panose="00000400000000000000" pitchFamily="2" charset="-78"/>
                        </a:rPr>
                        <a:t>تعداد</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1100">
                          <a:effectLst/>
                          <a:cs typeface="B Lotus" panose="00000400000000000000" pitchFamily="2" charset="-78"/>
                        </a:rPr>
                        <a:t>103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1"/>
                  </a:ext>
                </a:extLst>
              </a:tr>
              <a:tr h="349250">
                <a:tc>
                  <a:txBody>
                    <a:bodyPr/>
                    <a:lstStyle/>
                    <a:p>
                      <a:pPr marL="134620" algn="just" rtl="1">
                        <a:lnSpc>
                          <a:spcPct val="115000"/>
                        </a:lnSpc>
                        <a:spcAft>
                          <a:spcPts val="0"/>
                        </a:spcAft>
                        <a:tabLst>
                          <a:tab pos="5735320" algn="r"/>
                        </a:tabLst>
                      </a:pPr>
                      <a:r>
                        <a:rPr lang="fa-IR" sz="1100">
                          <a:effectLst/>
                          <a:cs typeface="B Lotus" panose="00000400000000000000" pitchFamily="2" charset="-78"/>
                        </a:rPr>
                        <a:t>کای اسکوئر</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1100">
                          <a:effectLst/>
                          <a:cs typeface="B Lotus" panose="00000400000000000000" pitchFamily="2" charset="-78"/>
                        </a:rPr>
                        <a:t>577.072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2"/>
                  </a:ext>
                </a:extLst>
              </a:tr>
              <a:tr h="349250">
                <a:tc>
                  <a:txBody>
                    <a:bodyPr/>
                    <a:lstStyle/>
                    <a:p>
                      <a:pPr marL="134620" algn="just" rtl="1">
                        <a:lnSpc>
                          <a:spcPct val="115000"/>
                        </a:lnSpc>
                        <a:spcAft>
                          <a:spcPts val="0"/>
                        </a:spcAft>
                        <a:tabLst>
                          <a:tab pos="5735320" algn="r"/>
                        </a:tabLst>
                      </a:pPr>
                      <a:r>
                        <a:rPr lang="fa-IR" sz="1100">
                          <a:effectLst/>
                          <a:cs typeface="B Lotus" panose="00000400000000000000" pitchFamily="2" charset="-78"/>
                        </a:rPr>
                        <a:t>درجه آزادی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1100">
                          <a:effectLst/>
                          <a:cs typeface="B Lotus" panose="00000400000000000000" pitchFamily="2" charset="-78"/>
                        </a:rPr>
                        <a:t>19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3"/>
                  </a:ext>
                </a:extLst>
              </a:tr>
              <a:tr h="357505">
                <a:tc>
                  <a:txBody>
                    <a:bodyPr/>
                    <a:lstStyle/>
                    <a:p>
                      <a:pPr marL="134620" algn="just" rtl="1">
                        <a:lnSpc>
                          <a:spcPct val="115000"/>
                        </a:lnSpc>
                        <a:spcAft>
                          <a:spcPts val="0"/>
                        </a:spcAft>
                        <a:tabLst>
                          <a:tab pos="5735320" algn="r"/>
                        </a:tabLst>
                      </a:pPr>
                      <a:r>
                        <a:rPr lang="fa-IR" sz="1100">
                          <a:effectLst/>
                          <a:cs typeface="B Lotus" panose="00000400000000000000" pitchFamily="2" charset="-78"/>
                        </a:rPr>
                        <a:t>سطح معناداری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1100">
                          <a:effectLst/>
                          <a:cs typeface="B Lotus" panose="00000400000000000000" pitchFamily="2" charset="-78"/>
                        </a:rPr>
                        <a:t>.000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4"/>
                  </a:ext>
                </a:extLst>
              </a:tr>
              <a:tr h="281305">
                <a:tc gridSpan="2">
                  <a:txBody>
                    <a:bodyPr/>
                    <a:lstStyle/>
                    <a:p>
                      <a:pPr marL="134620" algn="just" rtl="1">
                        <a:lnSpc>
                          <a:spcPct val="115000"/>
                        </a:lnSpc>
                        <a:spcAft>
                          <a:spcPts val="0"/>
                        </a:spcAft>
                        <a:tabLst>
                          <a:tab pos="5735320" algn="r"/>
                        </a:tabLst>
                      </a:pPr>
                      <a:r>
                        <a:rPr lang="en-US" sz="1100" dirty="0">
                          <a:effectLst/>
                          <a:cs typeface="B Lotus" panose="00000400000000000000" pitchFamily="2" charset="-78"/>
                        </a:rPr>
                        <a:t>a. Friedman Test</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hMerge="1">
                  <a:txBody>
                    <a:bodyPr/>
                    <a:lstStyle/>
                    <a:p>
                      <a:endParaRPr lang="en-US"/>
                    </a:p>
                  </a:txBody>
                  <a:tcPr/>
                </a:tc>
                <a:extLst>
                  <a:ext uri="{0D108BD9-81ED-4DB2-BD59-A6C34878D82A}">
                    <a16:rowId xmlns:a16="http://schemas.microsoft.com/office/drawing/2014/main" val="10005"/>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690008514"/>
              </p:ext>
            </p:extLst>
          </p:nvPr>
        </p:nvGraphicFramePr>
        <p:xfrm>
          <a:off x="4139952" y="1268760"/>
          <a:ext cx="3960440" cy="4474316"/>
        </p:xfrm>
        <a:graphic>
          <a:graphicData uri="http://schemas.openxmlformats.org/drawingml/2006/table">
            <a:tbl>
              <a:tblPr firstRow="1" firstCol="1" bandRow="1">
                <a:tableStyleId>{5C22544A-7EE6-4342-B048-85BDC9FD1C3A}</a:tableStyleId>
              </a:tblPr>
              <a:tblGrid>
                <a:gridCol w="2660356">
                  <a:extLst>
                    <a:ext uri="{9D8B030D-6E8A-4147-A177-3AD203B41FA5}">
                      <a16:colId xmlns:a16="http://schemas.microsoft.com/office/drawing/2014/main" val="20000"/>
                    </a:ext>
                  </a:extLst>
                </a:gridCol>
                <a:gridCol w="650042">
                  <a:extLst>
                    <a:ext uri="{9D8B030D-6E8A-4147-A177-3AD203B41FA5}">
                      <a16:colId xmlns:a16="http://schemas.microsoft.com/office/drawing/2014/main" val="20001"/>
                    </a:ext>
                  </a:extLst>
                </a:gridCol>
                <a:gridCol w="650042">
                  <a:extLst>
                    <a:ext uri="{9D8B030D-6E8A-4147-A177-3AD203B41FA5}">
                      <a16:colId xmlns:a16="http://schemas.microsoft.com/office/drawing/2014/main" val="20002"/>
                    </a:ext>
                  </a:extLst>
                </a:gridCol>
              </a:tblGrid>
              <a:tr h="358171">
                <a:tc>
                  <a:txBody>
                    <a:bodyPr/>
                    <a:lstStyle/>
                    <a:p>
                      <a:pPr>
                        <a:lnSpc>
                          <a:spcPct val="115000"/>
                        </a:lnSpc>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b"/>
                </a:tc>
                <a:tc>
                  <a:txBody>
                    <a:bodyPr/>
                    <a:lstStyle/>
                    <a:p>
                      <a:pPr>
                        <a:lnSpc>
                          <a:spcPct val="115000"/>
                        </a:lnSpc>
                        <a:spcAft>
                          <a:spcPts val="0"/>
                        </a:spcAft>
                      </a:pPr>
                      <a:r>
                        <a:rPr lang="en-US" sz="900">
                          <a:effectLst/>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b"/>
                </a:tc>
                <a:tc>
                  <a:txBody>
                    <a:bodyPr/>
                    <a:lstStyle/>
                    <a:p>
                      <a:pPr algn="ctr">
                        <a:lnSpc>
                          <a:spcPct val="115000"/>
                        </a:lnSpc>
                        <a:spcAft>
                          <a:spcPts val="0"/>
                        </a:spcAft>
                      </a:pPr>
                      <a:r>
                        <a:rPr lang="en-US" sz="900">
                          <a:effectLst/>
                        </a:rPr>
                        <a:t>Mean Rank</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b"/>
                </a:tc>
                <a:extLst>
                  <a:ext uri="{0D108BD9-81ED-4DB2-BD59-A6C34878D82A}">
                    <a16:rowId xmlns:a16="http://schemas.microsoft.com/office/drawing/2014/main" val="10000"/>
                  </a:ext>
                </a:extLst>
              </a:tr>
              <a:tr h="212880">
                <a:tc>
                  <a:txBody>
                    <a:bodyPr/>
                    <a:lstStyle/>
                    <a:p>
                      <a:pPr algn="ctr" rtl="1">
                        <a:lnSpc>
                          <a:spcPct val="115000"/>
                        </a:lnSpc>
                        <a:spcAft>
                          <a:spcPts val="0"/>
                        </a:spcAft>
                      </a:pPr>
                      <a:r>
                        <a:rPr lang="ar-SA" sz="1000">
                          <a:effectLst/>
                        </a:rPr>
                        <a:t>عدم روحیه مشارکت و همکاری</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14/46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1"/>
                  </a:ext>
                </a:extLst>
              </a:tr>
              <a:tr h="205435">
                <a:tc>
                  <a:txBody>
                    <a:bodyPr/>
                    <a:lstStyle/>
                    <a:p>
                      <a:pPr algn="ctr" rtl="1">
                        <a:lnSpc>
                          <a:spcPct val="115000"/>
                        </a:lnSpc>
                        <a:spcAft>
                          <a:spcPts val="0"/>
                        </a:spcAft>
                      </a:pPr>
                      <a:r>
                        <a:rPr lang="ar-SA" sz="1000">
                          <a:effectLst/>
                        </a:rPr>
                        <a:t>ابهام در سیاست ها و خط مشی</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14/00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2"/>
                  </a:ext>
                </a:extLst>
              </a:tr>
              <a:tr h="205435">
                <a:tc>
                  <a:txBody>
                    <a:bodyPr/>
                    <a:lstStyle/>
                    <a:p>
                      <a:pPr algn="ctr" rtl="1">
                        <a:lnSpc>
                          <a:spcPct val="115000"/>
                        </a:lnSpc>
                        <a:spcAft>
                          <a:spcPts val="0"/>
                        </a:spcAft>
                      </a:pPr>
                      <a:r>
                        <a:rPr lang="ar-SA" sz="1000">
                          <a:effectLst/>
                        </a:rPr>
                        <a:t>عدم تناسب شغل و شاغل</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13/64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3"/>
                  </a:ext>
                </a:extLst>
              </a:tr>
              <a:tr h="205435">
                <a:tc>
                  <a:txBody>
                    <a:bodyPr/>
                    <a:lstStyle/>
                    <a:p>
                      <a:pPr algn="ctr" rtl="1">
                        <a:lnSpc>
                          <a:spcPct val="115000"/>
                        </a:lnSpc>
                        <a:spcAft>
                          <a:spcPts val="0"/>
                        </a:spcAft>
                      </a:pPr>
                      <a:r>
                        <a:rPr lang="ar-SA" sz="1000">
                          <a:effectLst/>
                        </a:rPr>
                        <a:t>عدم توجه به شایسته سالاری</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13/17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4"/>
                  </a:ext>
                </a:extLst>
              </a:tr>
              <a:tr h="205435">
                <a:tc>
                  <a:txBody>
                    <a:bodyPr/>
                    <a:lstStyle/>
                    <a:p>
                      <a:pPr algn="ctr" rtl="1">
                        <a:lnSpc>
                          <a:spcPct val="115000"/>
                        </a:lnSpc>
                        <a:spcAft>
                          <a:spcPts val="0"/>
                        </a:spcAft>
                      </a:pPr>
                      <a:r>
                        <a:rPr lang="ar-SA" sz="1000">
                          <a:effectLst/>
                        </a:rPr>
                        <a:t>عدم قدردانی و تقدیر کارکنان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13/00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5"/>
                  </a:ext>
                </a:extLst>
              </a:tr>
              <a:tr h="205435">
                <a:tc>
                  <a:txBody>
                    <a:bodyPr/>
                    <a:lstStyle/>
                    <a:p>
                      <a:pPr algn="ctr" rtl="1">
                        <a:lnSpc>
                          <a:spcPct val="115000"/>
                        </a:lnSpc>
                        <a:spcAft>
                          <a:spcPts val="0"/>
                        </a:spcAft>
                      </a:pPr>
                      <a:r>
                        <a:rPr lang="ar-SA" sz="1000">
                          <a:effectLst/>
                        </a:rPr>
                        <a:t>بی توجهی به مسایل رفاهی کارکنان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12/31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6"/>
                  </a:ext>
                </a:extLst>
              </a:tr>
              <a:tr h="205435">
                <a:tc>
                  <a:txBody>
                    <a:bodyPr/>
                    <a:lstStyle/>
                    <a:p>
                      <a:pPr algn="ctr" rtl="1">
                        <a:lnSpc>
                          <a:spcPct val="115000"/>
                        </a:lnSpc>
                        <a:spcAft>
                          <a:spcPts val="0"/>
                        </a:spcAft>
                      </a:pPr>
                      <a:r>
                        <a:rPr lang="ar-SA" sz="1000">
                          <a:effectLst/>
                        </a:rPr>
                        <a:t>بی کفایتی مدیران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12/26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7"/>
                  </a:ext>
                </a:extLst>
              </a:tr>
              <a:tr h="205435">
                <a:tc>
                  <a:txBody>
                    <a:bodyPr/>
                    <a:lstStyle/>
                    <a:p>
                      <a:pPr algn="ctr" rtl="1">
                        <a:lnSpc>
                          <a:spcPct val="115000"/>
                        </a:lnSpc>
                        <a:spcAft>
                          <a:spcPts val="0"/>
                        </a:spcAft>
                      </a:pPr>
                      <a:r>
                        <a:rPr lang="ar-SA" sz="1000">
                          <a:effectLst/>
                        </a:rPr>
                        <a:t>جو غیر اخلاقی حاکم بر سازمان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12/24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8"/>
                  </a:ext>
                </a:extLst>
              </a:tr>
              <a:tr h="205435">
                <a:tc>
                  <a:txBody>
                    <a:bodyPr/>
                    <a:lstStyle/>
                    <a:p>
                      <a:pPr algn="ctr" rtl="1">
                        <a:lnSpc>
                          <a:spcPct val="115000"/>
                        </a:lnSpc>
                        <a:spcAft>
                          <a:spcPts val="0"/>
                        </a:spcAft>
                      </a:pPr>
                      <a:r>
                        <a:rPr lang="ar-SA" sz="1000">
                          <a:effectLst/>
                        </a:rPr>
                        <a:t>احساس بی عدالتی در سازمان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11/92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09"/>
                  </a:ext>
                </a:extLst>
              </a:tr>
              <a:tr h="205435">
                <a:tc>
                  <a:txBody>
                    <a:bodyPr/>
                    <a:lstStyle/>
                    <a:p>
                      <a:pPr algn="ctr" rtl="1">
                        <a:lnSpc>
                          <a:spcPct val="115000"/>
                        </a:lnSpc>
                        <a:spcAft>
                          <a:spcPts val="0"/>
                        </a:spcAft>
                      </a:pPr>
                      <a:r>
                        <a:rPr lang="ar-SA" sz="1000">
                          <a:effectLst/>
                        </a:rPr>
                        <a:t>نداشتن سیستم ارزیابی و عملکرد</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11/92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0"/>
                  </a:ext>
                </a:extLst>
              </a:tr>
              <a:tr h="205435">
                <a:tc>
                  <a:txBody>
                    <a:bodyPr/>
                    <a:lstStyle/>
                    <a:p>
                      <a:pPr algn="ctr" rtl="1">
                        <a:lnSpc>
                          <a:spcPct val="115000"/>
                        </a:lnSpc>
                        <a:spcAft>
                          <a:spcPts val="0"/>
                        </a:spcAft>
                      </a:pPr>
                      <a:r>
                        <a:rPr lang="ar-SA" sz="1000">
                          <a:effectLst/>
                        </a:rPr>
                        <a:t>تلاشهاى ناموفق کارکنان براى برابرى نتیجه</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11/38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1"/>
                  </a:ext>
                </a:extLst>
              </a:tr>
              <a:tr h="205435">
                <a:tc>
                  <a:txBody>
                    <a:bodyPr/>
                    <a:lstStyle/>
                    <a:p>
                      <a:pPr algn="ctr" rtl="1">
                        <a:lnSpc>
                          <a:spcPct val="115000"/>
                        </a:lnSpc>
                        <a:spcAft>
                          <a:spcPts val="0"/>
                        </a:spcAft>
                      </a:pPr>
                      <a:r>
                        <a:rPr lang="ar-SA" sz="1000">
                          <a:effectLst/>
                        </a:rPr>
                        <a:t>عدم توانمندی کارمند</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10/83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2"/>
                  </a:ext>
                </a:extLst>
              </a:tr>
              <a:tr h="205435">
                <a:tc>
                  <a:txBody>
                    <a:bodyPr/>
                    <a:lstStyle/>
                    <a:p>
                      <a:pPr algn="ctr" rtl="1">
                        <a:lnSpc>
                          <a:spcPct val="115000"/>
                        </a:lnSpc>
                        <a:spcAft>
                          <a:spcPts val="0"/>
                        </a:spcAft>
                      </a:pPr>
                      <a:r>
                        <a:rPr lang="ar-SA" sz="1000">
                          <a:effectLst/>
                        </a:rPr>
                        <a:t>برخوردگزینشی با تخصص افراد</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b"/>
                </a:tc>
                <a:tc>
                  <a:txBody>
                    <a:bodyPr/>
                    <a:lstStyle/>
                    <a:p>
                      <a:pPr algn="ctr">
                        <a:lnSpc>
                          <a:spcPct val="115000"/>
                        </a:lnSpc>
                        <a:spcAft>
                          <a:spcPts val="0"/>
                        </a:spcAft>
                      </a:pPr>
                      <a:r>
                        <a:rPr lang="en-US" sz="900">
                          <a:effectLst/>
                        </a:rPr>
                        <a:t>Q20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10/30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3"/>
                  </a:ext>
                </a:extLst>
              </a:tr>
              <a:tr h="205435">
                <a:tc>
                  <a:txBody>
                    <a:bodyPr/>
                    <a:lstStyle/>
                    <a:p>
                      <a:pPr algn="ctr" rtl="1">
                        <a:lnSpc>
                          <a:spcPct val="115000"/>
                        </a:lnSpc>
                        <a:spcAft>
                          <a:spcPts val="0"/>
                        </a:spcAft>
                      </a:pPr>
                      <a:r>
                        <a:rPr lang="ar-SA" sz="1000">
                          <a:effectLst/>
                        </a:rPr>
                        <a:t>عدم تناسب بین عملکرد و پرداخت</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b"/>
                </a:tc>
                <a:tc>
                  <a:txBody>
                    <a:bodyPr/>
                    <a:lstStyle/>
                    <a:p>
                      <a:pPr algn="ctr">
                        <a:lnSpc>
                          <a:spcPct val="115000"/>
                        </a:lnSpc>
                        <a:spcAft>
                          <a:spcPts val="0"/>
                        </a:spcAft>
                      </a:pPr>
                      <a:r>
                        <a:rPr lang="en-US" sz="900">
                          <a:effectLst/>
                        </a:rPr>
                        <a:t>Q19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9/54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4"/>
                  </a:ext>
                </a:extLst>
              </a:tr>
              <a:tr h="205435">
                <a:tc>
                  <a:txBody>
                    <a:bodyPr/>
                    <a:lstStyle/>
                    <a:p>
                      <a:pPr algn="ctr" rtl="1">
                        <a:lnSpc>
                          <a:spcPct val="115000"/>
                        </a:lnSpc>
                        <a:spcAft>
                          <a:spcPts val="0"/>
                        </a:spcAft>
                      </a:pPr>
                      <a:r>
                        <a:rPr lang="ar-SA" sz="1000">
                          <a:effectLst/>
                        </a:rPr>
                        <a:t>بزرگ بودن اندازه سازمان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8/83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5"/>
                  </a:ext>
                </a:extLst>
              </a:tr>
              <a:tr h="205435">
                <a:tc>
                  <a:txBody>
                    <a:bodyPr/>
                    <a:lstStyle/>
                    <a:p>
                      <a:pPr algn="ctr" rtl="1">
                        <a:lnSpc>
                          <a:spcPct val="115000"/>
                        </a:lnSpc>
                        <a:spcAft>
                          <a:spcPts val="0"/>
                        </a:spcAft>
                      </a:pPr>
                      <a:r>
                        <a:rPr lang="ar-SA" sz="1000">
                          <a:effectLst/>
                        </a:rPr>
                        <a:t>فلات شغلی</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7/06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6"/>
                  </a:ext>
                </a:extLst>
              </a:tr>
              <a:tr h="205435">
                <a:tc>
                  <a:txBody>
                    <a:bodyPr/>
                    <a:lstStyle/>
                    <a:p>
                      <a:pPr algn="ctr" rtl="1">
                        <a:lnSpc>
                          <a:spcPct val="115000"/>
                        </a:lnSpc>
                        <a:spcAft>
                          <a:spcPts val="0"/>
                        </a:spcAft>
                      </a:pPr>
                      <a:r>
                        <a:rPr lang="ar-SA" sz="1000">
                          <a:effectLst/>
                        </a:rPr>
                        <a:t>عدم تناسب روحیه شخص با محیط کار</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Q18</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7/05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7"/>
                  </a:ext>
                </a:extLst>
              </a:tr>
              <a:tr h="205435">
                <a:tc>
                  <a:txBody>
                    <a:bodyPr/>
                    <a:lstStyle/>
                    <a:p>
                      <a:pPr algn="ctr" rtl="1">
                        <a:lnSpc>
                          <a:spcPct val="115000"/>
                        </a:lnSpc>
                        <a:spcAft>
                          <a:spcPts val="0"/>
                        </a:spcAft>
                      </a:pPr>
                      <a:r>
                        <a:rPr lang="ar-SA" sz="1000">
                          <a:effectLst/>
                        </a:rPr>
                        <a:t>نامشخص بودن نقشها و مسئولیتهای افراد</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6/31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8"/>
                  </a:ext>
                </a:extLst>
              </a:tr>
              <a:tr h="205435">
                <a:tc>
                  <a:txBody>
                    <a:bodyPr/>
                    <a:lstStyle/>
                    <a:p>
                      <a:pPr algn="ctr" rtl="1">
                        <a:lnSpc>
                          <a:spcPct val="115000"/>
                        </a:lnSpc>
                        <a:spcAft>
                          <a:spcPts val="0"/>
                        </a:spcAft>
                      </a:pPr>
                      <a:r>
                        <a:rPr lang="ar-SA" sz="1000">
                          <a:effectLst/>
                        </a:rPr>
                        <a:t>رفتارهای انحرافی مدیران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a:effectLst/>
                        </a:rPr>
                        <a:t>Q2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a:effectLst/>
                        </a:rPr>
                        <a:t>5/19</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19"/>
                  </a:ext>
                </a:extLst>
              </a:tr>
              <a:tr h="205435">
                <a:tc>
                  <a:txBody>
                    <a:bodyPr/>
                    <a:lstStyle/>
                    <a:p>
                      <a:pPr algn="ctr" rtl="1">
                        <a:lnSpc>
                          <a:spcPct val="115000"/>
                        </a:lnSpc>
                        <a:spcAft>
                          <a:spcPts val="0"/>
                        </a:spcAft>
                      </a:pPr>
                      <a:r>
                        <a:rPr lang="ar-SA" sz="1000" dirty="0">
                          <a:effectLst/>
                        </a:rPr>
                        <a:t>تعارض بین اهداف فردى و اهداف سازمان</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tc>
                  <a:txBody>
                    <a:bodyPr/>
                    <a:lstStyle/>
                    <a:p>
                      <a:pPr algn="ctr">
                        <a:lnSpc>
                          <a:spcPct val="115000"/>
                        </a:lnSpc>
                        <a:spcAft>
                          <a:spcPts val="0"/>
                        </a:spcAft>
                      </a:pPr>
                      <a:r>
                        <a:rPr lang="en-US" sz="900" dirty="0">
                          <a:effectLst/>
                        </a:rPr>
                        <a:t>Q1</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tc>
                <a:tc>
                  <a:txBody>
                    <a:bodyPr/>
                    <a:lstStyle/>
                    <a:p>
                      <a:pPr algn="ctr" rtl="0">
                        <a:lnSpc>
                          <a:spcPct val="115000"/>
                        </a:lnSpc>
                        <a:spcAft>
                          <a:spcPts val="0"/>
                        </a:spcAft>
                      </a:pPr>
                      <a:r>
                        <a:rPr lang="en-US" sz="900" dirty="0">
                          <a:effectLst/>
                        </a:rPr>
                        <a:t>4/61</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6700" marR="46700" marT="0" marB="0"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4085399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347864" y="431677"/>
            <a:ext cx="2430474" cy="400110"/>
          </a:xfrm>
          <a:prstGeom prst="rect">
            <a:avLst/>
          </a:prstGeom>
        </p:spPr>
        <p:txBody>
          <a:bodyPr wrap="none">
            <a:spAutoFit/>
          </a:bodyPr>
          <a:lstStyle/>
          <a:p>
            <a:r>
              <a:rPr lang="fa-IR" sz="20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رتبه بندی بر اساس دسته ها</a:t>
            </a:r>
            <a:endParaRPr lang="fa-IR" sz="2800" b="1" dirty="0"/>
          </a:p>
        </p:txBody>
      </p:sp>
      <p:sp>
        <p:nvSpPr>
          <p:cNvPr id="2" name="Rectangle 1"/>
          <p:cNvSpPr/>
          <p:nvPr/>
        </p:nvSpPr>
        <p:spPr>
          <a:xfrm>
            <a:off x="3635896" y="3717032"/>
            <a:ext cx="1729961" cy="369332"/>
          </a:xfrm>
          <a:prstGeom prst="rect">
            <a:avLst/>
          </a:prstGeom>
        </p:spPr>
        <p:txBody>
          <a:bodyPr wrap="none">
            <a:spAutoFit/>
          </a:bodyPr>
          <a:lstStyle/>
          <a:p>
            <a:r>
              <a:rPr lang="fa-IR" dirty="0">
                <a:cs typeface="B Zar" panose="00000400000000000000" pitchFamily="2" charset="-78"/>
              </a:rPr>
              <a:t>رتبه بندی عوامل فردی</a:t>
            </a:r>
          </a:p>
        </p:txBody>
      </p:sp>
      <p:sp>
        <p:nvSpPr>
          <p:cNvPr id="12" name="Rectangle 11"/>
          <p:cNvSpPr/>
          <p:nvPr/>
        </p:nvSpPr>
        <p:spPr>
          <a:xfrm>
            <a:off x="1691680" y="2574889"/>
            <a:ext cx="7092280" cy="523220"/>
          </a:xfrm>
          <a:prstGeom prst="rect">
            <a:avLst/>
          </a:prstGeom>
        </p:spPr>
        <p:txBody>
          <a:bodyPr wrap="square">
            <a:spAutoFit/>
          </a:bodyPr>
          <a:lstStyle/>
          <a:p>
            <a:pPr indent="179070" algn="justLow" rtl="1">
              <a:spcAft>
                <a:spcPts val="0"/>
              </a:spcAft>
            </a:pPr>
            <a:r>
              <a:rPr lang="fa-IR" sz="14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نتایج نشان می دهد که  اهميت عوامل سازمانی در رتبه ی اول و بیشترین رتبه را در نامرئی شدن کارکنان دارد و عامل شغلی کمترین رتبه را داراست.</a:t>
            </a:r>
            <a:endParaRPr lang="en-US" sz="1200" dirty="0">
              <a:solidFill>
                <a:srgbClr val="000000"/>
              </a:solidFill>
              <a:effectLst/>
              <a:latin typeface="Times New Roman" panose="02020603050405020304" pitchFamily="18" charset="0"/>
              <a:ea typeface="Times New Roman" panose="02020603050405020304" pitchFamily="18" charset="0"/>
              <a:cs typeface="B Lotus" panose="000004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211435862"/>
              </p:ext>
            </p:extLst>
          </p:nvPr>
        </p:nvGraphicFramePr>
        <p:xfrm>
          <a:off x="2771800" y="1268760"/>
          <a:ext cx="3423920" cy="904240"/>
        </p:xfrm>
        <a:graphic>
          <a:graphicData uri="http://schemas.openxmlformats.org/drawingml/2006/table">
            <a:tbl>
              <a:tblPr rtl="1" firstRow="1" firstCol="1" bandRow="1">
                <a:tableStyleId>{5C22544A-7EE6-4342-B048-85BDC9FD1C3A}</a:tableStyleId>
              </a:tblPr>
              <a:tblGrid>
                <a:gridCol w="1797685">
                  <a:extLst>
                    <a:ext uri="{9D8B030D-6E8A-4147-A177-3AD203B41FA5}">
                      <a16:colId xmlns:a16="http://schemas.microsoft.com/office/drawing/2014/main" val="20000"/>
                    </a:ext>
                  </a:extLst>
                </a:gridCol>
                <a:gridCol w="907415">
                  <a:extLst>
                    <a:ext uri="{9D8B030D-6E8A-4147-A177-3AD203B41FA5}">
                      <a16:colId xmlns:a16="http://schemas.microsoft.com/office/drawing/2014/main" val="20001"/>
                    </a:ext>
                  </a:extLst>
                </a:gridCol>
                <a:gridCol w="718820">
                  <a:extLst>
                    <a:ext uri="{9D8B030D-6E8A-4147-A177-3AD203B41FA5}">
                      <a16:colId xmlns:a16="http://schemas.microsoft.com/office/drawing/2014/main" val="20002"/>
                    </a:ext>
                  </a:extLst>
                </a:gridCol>
              </a:tblGrid>
              <a:tr h="271780">
                <a:tc>
                  <a:txBody>
                    <a:bodyPr/>
                    <a:lstStyle/>
                    <a:p>
                      <a:pPr marL="134620" algn="just" rtl="1">
                        <a:lnSpc>
                          <a:spcPct val="115000"/>
                        </a:lnSpc>
                        <a:spcAft>
                          <a:spcPts val="0"/>
                        </a:spcAft>
                        <a:tabLst>
                          <a:tab pos="5735320" algn="r"/>
                        </a:tabLst>
                      </a:pPr>
                      <a:r>
                        <a:rPr lang="fa-IR" sz="1200" cap="all" dirty="0">
                          <a:effectLst/>
                          <a:cs typeface="B Lotus" panose="00000400000000000000" pitchFamily="2" charset="-78"/>
                        </a:rPr>
                        <a:t>عوامل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200" cap="all">
                          <a:effectLst/>
                          <a:cs typeface="B Lotus" panose="00000400000000000000" pitchFamily="2" charset="-78"/>
                        </a:rPr>
                        <a:t>میانگین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200" cap="all">
                          <a:effectLst/>
                          <a:cs typeface="B Lotus" panose="00000400000000000000" pitchFamily="2" charset="-78"/>
                        </a:rPr>
                        <a:t>رتبه</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0"/>
                  </a:ext>
                </a:extLst>
              </a:tr>
              <a:tr h="210820">
                <a:tc>
                  <a:txBody>
                    <a:bodyPr/>
                    <a:lstStyle/>
                    <a:p>
                      <a:pPr algn="r" rtl="1">
                        <a:lnSpc>
                          <a:spcPct val="115000"/>
                        </a:lnSpc>
                        <a:spcAft>
                          <a:spcPts val="0"/>
                        </a:spcAft>
                      </a:pPr>
                      <a:r>
                        <a:rPr lang="fa-IR" sz="1200" dirty="0">
                          <a:effectLst/>
                          <a:cs typeface="B Lotus" panose="00000400000000000000" pitchFamily="2" charset="-78"/>
                        </a:rPr>
                        <a:t>سازمانی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1">
                        <a:lnSpc>
                          <a:spcPct val="115000"/>
                        </a:lnSpc>
                        <a:spcAft>
                          <a:spcPts val="0"/>
                        </a:spcAft>
                      </a:pPr>
                      <a:r>
                        <a:rPr lang="en-US" sz="1200">
                          <a:effectLst/>
                          <a:cs typeface="B Lotus" panose="00000400000000000000" pitchFamily="2" charset="-78"/>
                        </a:rPr>
                        <a:t>2/63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200">
                          <a:effectLst/>
                          <a:cs typeface="B Lotus" panose="00000400000000000000" pitchFamily="2" charset="-78"/>
                        </a:rPr>
                        <a:t>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1"/>
                  </a:ext>
                </a:extLst>
              </a:tr>
              <a:tr h="210820">
                <a:tc>
                  <a:txBody>
                    <a:bodyPr/>
                    <a:lstStyle/>
                    <a:p>
                      <a:pPr algn="r" rtl="1">
                        <a:lnSpc>
                          <a:spcPct val="115000"/>
                        </a:lnSpc>
                        <a:spcAft>
                          <a:spcPts val="0"/>
                        </a:spcAft>
                      </a:pPr>
                      <a:r>
                        <a:rPr lang="fa-IR" sz="1200" dirty="0">
                          <a:effectLst/>
                          <a:cs typeface="B Lotus" panose="00000400000000000000" pitchFamily="2" charset="-78"/>
                        </a:rPr>
                        <a:t>فردی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1">
                        <a:lnSpc>
                          <a:spcPct val="115000"/>
                        </a:lnSpc>
                        <a:spcAft>
                          <a:spcPts val="0"/>
                        </a:spcAft>
                      </a:pPr>
                      <a:r>
                        <a:rPr lang="en-US" sz="1200" dirty="0">
                          <a:effectLst/>
                          <a:cs typeface="B Lotus" panose="00000400000000000000" pitchFamily="2" charset="-78"/>
                        </a:rPr>
                        <a:t>1/87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200">
                          <a:effectLst/>
                          <a:cs typeface="B Lotus" panose="00000400000000000000" pitchFamily="2" charset="-78"/>
                        </a:rPr>
                        <a:t>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2"/>
                  </a:ext>
                </a:extLst>
              </a:tr>
              <a:tr h="210820">
                <a:tc>
                  <a:txBody>
                    <a:bodyPr/>
                    <a:lstStyle/>
                    <a:p>
                      <a:pPr algn="r" rtl="1">
                        <a:lnSpc>
                          <a:spcPct val="115000"/>
                        </a:lnSpc>
                        <a:spcAft>
                          <a:spcPts val="0"/>
                        </a:spcAft>
                      </a:pPr>
                      <a:r>
                        <a:rPr lang="fa-IR" sz="1200">
                          <a:effectLst/>
                          <a:cs typeface="B Lotus" panose="00000400000000000000" pitchFamily="2" charset="-78"/>
                        </a:rPr>
                        <a:t>شغلی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1200" dirty="0">
                          <a:effectLst/>
                          <a:cs typeface="B Lotus" panose="00000400000000000000" pitchFamily="2" charset="-78"/>
                        </a:rPr>
                        <a:t>1/50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marL="134620" algn="just" rtl="1">
                        <a:lnSpc>
                          <a:spcPct val="115000"/>
                        </a:lnSpc>
                        <a:spcAft>
                          <a:spcPts val="0"/>
                        </a:spcAft>
                        <a:tabLst>
                          <a:tab pos="5735320" algn="r"/>
                        </a:tabLst>
                      </a:pPr>
                      <a:r>
                        <a:rPr lang="fa-IR" sz="1200" dirty="0">
                          <a:effectLst/>
                          <a:cs typeface="B Lotus" panose="00000400000000000000" pitchFamily="2" charset="-78"/>
                        </a:rPr>
                        <a:t>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479571433"/>
              </p:ext>
            </p:extLst>
          </p:nvPr>
        </p:nvGraphicFramePr>
        <p:xfrm>
          <a:off x="1960553" y="4184303"/>
          <a:ext cx="5205095" cy="1313815"/>
        </p:xfrm>
        <a:graphic>
          <a:graphicData uri="http://schemas.openxmlformats.org/drawingml/2006/table">
            <a:tbl>
              <a:tblPr firstRow="1" firstCol="1" bandRow="1">
                <a:tableStyleId>{5C22544A-7EE6-4342-B048-85BDC9FD1C3A}</a:tableStyleId>
              </a:tblPr>
              <a:tblGrid>
                <a:gridCol w="3597910">
                  <a:extLst>
                    <a:ext uri="{9D8B030D-6E8A-4147-A177-3AD203B41FA5}">
                      <a16:colId xmlns:a16="http://schemas.microsoft.com/office/drawing/2014/main" val="20000"/>
                    </a:ext>
                  </a:extLst>
                </a:gridCol>
                <a:gridCol w="549473">
                  <a:extLst>
                    <a:ext uri="{9D8B030D-6E8A-4147-A177-3AD203B41FA5}">
                      <a16:colId xmlns:a16="http://schemas.microsoft.com/office/drawing/2014/main" val="20001"/>
                    </a:ext>
                  </a:extLst>
                </a:gridCol>
                <a:gridCol w="1057712">
                  <a:extLst>
                    <a:ext uri="{9D8B030D-6E8A-4147-A177-3AD203B41FA5}">
                      <a16:colId xmlns:a16="http://schemas.microsoft.com/office/drawing/2014/main" val="20002"/>
                    </a:ext>
                  </a:extLst>
                </a:gridCol>
              </a:tblGrid>
              <a:tr h="262255">
                <a:tc>
                  <a:txBody>
                    <a:bodyPr/>
                    <a:lstStyle/>
                    <a:p>
                      <a:pPr marL="134620" algn="just" rtl="1">
                        <a:lnSpc>
                          <a:spcPct val="115000"/>
                        </a:lnSpc>
                        <a:spcAft>
                          <a:spcPts val="0"/>
                        </a:spcAft>
                        <a:tabLst>
                          <a:tab pos="5735320" algn="r"/>
                        </a:tabLst>
                      </a:pPr>
                      <a:r>
                        <a:rPr lang="fa-IR" sz="1200" dirty="0">
                          <a:effectLst/>
                          <a:cs typeface="B Lotus" panose="00000400000000000000" pitchFamily="2" charset="-78"/>
                        </a:rPr>
                        <a:t>عوامل</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200">
                          <a:effectLst/>
                          <a:cs typeface="B Lotus" panose="00000400000000000000" pitchFamily="2" charset="-78"/>
                        </a:rPr>
                        <a:t>رتبه</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200" dirty="0">
                          <a:effectLst/>
                          <a:cs typeface="B Lotus" panose="00000400000000000000" pitchFamily="2" charset="-78"/>
                        </a:rPr>
                        <a:t>میانگین رتبه ای</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201295">
                <a:tc>
                  <a:txBody>
                    <a:bodyPr/>
                    <a:lstStyle/>
                    <a:p>
                      <a:pPr algn="r" rtl="1">
                        <a:lnSpc>
                          <a:spcPct val="115000"/>
                        </a:lnSpc>
                        <a:spcAft>
                          <a:spcPts val="0"/>
                        </a:spcAft>
                      </a:pPr>
                      <a:r>
                        <a:rPr lang="ar-SA" sz="1200">
                          <a:effectLst/>
                          <a:cs typeface="B Lotus" panose="00000400000000000000" pitchFamily="2" charset="-78"/>
                        </a:rPr>
                        <a:t>رفتارهای انحرافی مدیران</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1000">
                          <a:effectLst/>
                          <a:cs typeface="B Lotus" panose="00000400000000000000" pitchFamily="2" charset="-78"/>
                        </a:rPr>
                        <a:t>Q3</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r" rtl="1">
                        <a:lnSpc>
                          <a:spcPct val="115000"/>
                        </a:lnSpc>
                        <a:spcAft>
                          <a:spcPts val="0"/>
                        </a:spcAft>
                      </a:pPr>
                      <a:r>
                        <a:rPr lang="en-US" sz="1000" dirty="0">
                          <a:effectLst/>
                          <a:cs typeface="B Lotus" panose="00000400000000000000" pitchFamily="2" charset="-78"/>
                        </a:rPr>
                        <a:t>3/78</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177165">
                <a:tc>
                  <a:txBody>
                    <a:bodyPr/>
                    <a:lstStyle/>
                    <a:p>
                      <a:pPr algn="r" rtl="1">
                        <a:lnSpc>
                          <a:spcPct val="115000"/>
                        </a:lnSpc>
                        <a:spcAft>
                          <a:spcPts val="0"/>
                        </a:spcAft>
                      </a:pPr>
                      <a:r>
                        <a:rPr lang="ar-SA" sz="1200">
                          <a:effectLst/>
                          <a:cs typeface="B Lotus" panose="00000400000000000000" pitchFamily="2" charset="-78"/>
                        </a:rPr>
                        <a:t>عدم تناسب شغل و شاغل</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1000">
                          <a:effectLst/>
                          <a:cs typeface="B Lotus" panose="00000400000000000000" pitchFamily="2" charset="-78"/>
                        </a:rPr>
                        <a:t>Q14</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r" rtl="0">
                        <a:lnSpc>
                          <a:spcPct val="115000"/>
                        </a:lnSpc>
                        <a:spcAft>
                          <a:spcPts val="0"/>
                        </a:spcAft>
                      </a:pPr>
                      <a:r>
                        <a:rPr lang="en-US" sz="1000" dirty="0">
                          <a:effectLst/>
                          <a:cs typeface="B Lotus" panose="00000400000000000000" pitchFamily="2" charset="-78"/>
                        </a:rPr>
                        <a:t>3/70</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170815">
                <a:tc>
                  <a:txBody>
                    <a:bodyPr/>
                    <a:lstStyle/>
                    <a:p>
                      <a:pPr algn="r" rtl="1">
                        <a:lnSpc>
                          <a:spcPct val="115000"/>
                        </a:lnSpc>
                        <a:spcAft>
                          <a:spcPts val="0"/>
                        </a:spcAft>
                      </a:pPr>
                      <a:r>
                        <a:rPr lang="ar-SA" sz="1200">
                          <a:effectLst/>
                          <a:cs typeface="B Lotus" panose="00000400000000000000" pitchFamily="2" charset="-78"/>
                        </a:rPr>
                        <a:t>عدم تناسب روحیه شخص با محیط کار</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1000">
                          <a:effectLst/>
                          <a:cs typeface="B Lotus" panose="00000400000000000000" pitchFamily="2" charset="-78"/>
                        </a:rPr>
                        <a:t>Q10</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r" rtl="0">
                        <a:lnSpc>
                          <a:spcPct val="115000"/>
                        </a:lnSpc>
                        <a:spcAft>
                          <a:spcPts val="0"/>
                        </a:spcAft>
                      </a:pPr>
                      <a:r>
                        <a:rPr lang="en-US" sz="1000" dirty="0">
                          <a:effectLst/>
                          <a:cs typeface="B Lotus" panose="00000400000000000000" pitchFamily="2" charset="-78"/>
                        </a:rPr>
                        <a:t>3/62</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182245">
                <a:tc>
                  <a:txBody>
                    <a:bodyPr/>
                    <a:lstStyle/>
                    <a:p>
                      <a:pPr algn="r" rtl="1">
                        <a:lnSpc>
                          <a:spcPct val="115000"/>
                        </a:lnSpc>
                        <a:spcAft>
                          <a:spcPts val="0"/>
                        </a:spcAft>
                      </a:pPr>
                      <a:r>
                        <a:rPr lang="ar-SA" sz="1200">
                          <a:effectLst/>
                          <a:cs typeface="B Lotus" panose="00000400000000000000" pitchFamily="2" charset="-78"/>
                        </a:rPr>
                        <a:t>عدم روحیه مشارکت و همکاری</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1000">
                          <a:effectLst/>
                          <a:cs typeface="B Lotus" panose="00000400000000000000" pitchFamily="2" charset="-78"/>
                        </a:rPr>
                        <a:t>Q18</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r" rtl="0">
                        <a:lnSpc>
                          <a:spcPct val="115000"/>
                        </a:lnSpc>
                        <a:spcAft>
                          <a:spcPts val="0"/>
                        </a:spcAft>
                      </a:pPr>
                      <a:r>
                        <a:rPr lang="en-US" sz="1000" dirty="0">
                          <a:effectLst/>
                          <a:cs typeface="B Lotus" panose="00000400000000000000" pitchFamily="2" charset="-78"/>
                        </a:rPr>
                        <a:t>2/22</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167005">
                <a:tc>
                  <a:txBody>
                    <a:bodyPr/>
                    <a:lstStyle/>
                    <a:p>
                      <a:pPr algn="r" rtl="1">
                        <a:lnSpc>
                          <a:spcPct val="115000"/>
                        </a:lnSpc>
                        <a:spcAft>
                          <a:spcPts val="0"/>
                        </a:spcAft>
                      </a:pPr>
                      <a:r>
                        <a:rPr lang="ar-SA" sz="1200">
                          <a:effectLst/>
                          <a:cs typeface="B Lotus" panose="00000400000000000000" pitchFamily="2" charset="-78"/>
                        </a:rPr>
                        <a:t>تعارض بین اهداف فردى و اهداف سازمان</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1000">
                          <a:effectLst/>
                          <a:cs typeface="B Lotus" panose="00000400000000000000" pitchFamily="2" charset="-78"/>
                        </a:rPr>
                        <a:t>Q1</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r" rtl="0">
                        <a:lnSpc>
                          <a:spcPct val="115000"/>
                        </a:lnSpc>
                        <a:spcAft>
                          <a:spcPts val="0"/>
                        </a:spcAft>
                      </a:pPr>
                      <a:r>
                        <a:rPr lang="en-US" sz="1000" dirty="0">
                          <a:effectLst/>
                          <a:cs typeface="B Lotus" panose="00000400000000000000" pitchFamily="2" charset="-78"/>
                        </a:rPr>
                        <a:t>1/68</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8357388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635896" y="777982"/>
            <a:ext cx="1991251" cy="400110"/>
          </a:xfrm>
          <a:prstGeom prst="rect">
            <a:avLst/>
          </a:prstGeom>
        </p:spPr>
        <p:txBody>
          <a:bodyPr wrap="none">
            <a:spAutoFit/>
          </a:bodyPr>
          <a:lstStyle/>
          <a:p>
            <a:pPr algn="r" rtl="1"/>
            <a:r>
              <a:rPr lang="fa-IR" sz="2000" dirty="0">
                <a:cs typeface="B Zar" panose="00000400000000000000" pitchFamily="2" charset="-78"/>
              </a:rPr>
              <a:t>رتبه بندی  عوامل  شغلی</a:t>
            </a:r>
          </a:p>
        </p:txBody>
      </p:sp>
      <p:graphicFrame>
        <p:nvGraphicFramePr>
          <p:cNvPr id="5" name="Table 4"/>
          <p:cNvGraphicFramePr>
            <a:graphicFrameLocks noGrp="1"/>
          </p:cNvGraphicFramePr>
          <p:nvPr>
            <p:extLst>
              <p:ext uri="{D42A27DB-BD31-4B8C-83A1-F6EECF244321}">
                <p14:modId xmlns:p14="http://schemas.microsoft.com/office/powerpoint/2010/main" val="3973087794"/>
              </p:ext>
            </p:extLst>
          </p:nvPr>
        </p:nvGraphicFramePr>
        <p:xfrm>
          <a:off x="1691680" y="1484784"/>
          <a:ext cx="5397499" cy="1799463"/>
        </p:xfrm>
        <a:graphic>
          <a:graphicData uri="http://schemas.openxmlformats.org/drawingml/2006/table">
            <a:tbl>
              <a:tblPr firstRow="1" firstCol="1" bandRow="1">
                <a:tableStyleId>{5C22544A-7EE6-4342-B048-85BDC9FD1C3A}</a:tableStyleId>
              </a:tblPr>
              <a:tblGrid>
                <a:gridCol w="3780283">
                  <a:extLst>
                    <a:ext uri="{9D8B030D-6E8A-4147-A177-3AD203B41FA5}">
                      <a16:colId xmlns:a16="http://schemas.microsoft.com/office/drawing/2014/main" val="20000"/>
                    </a:ext>
                  </a:extLst>
                </a:gridCol>
                <a:gridCol w="540131">
                  <a:extLst>
                    <a:ext uri="{9D8B030D-6E8A-4147-A177-3AD203B41FA5}">
                      <a16:colId xmlns:a16="http://schemas.microsoft.com/office/drawing/2014/main" val="20001"/>
                    </a:ext>
                  </a:extLst>
                </a:gridCol>
                <a:gridCol w="1077085">
                  <a:extLst>
                    <a:ext uri="{9D8B030D-6E8A-4147-A177-3AD203B41FA5}">
                      <a16:colId xmlns:a16="http://schemas.microsoft.com/office/drawing/2014/main" val="20002"/>
                    </a:ext>
                  </a:extLst>
                </a:gridCol>
              </a:tblGrid>
              <a:tr h="257175">
                <a:tc>
                  <a:txBody>
                    <a:bodyPr/>
                    <a:lstStyle/>
                    <a:p>
                      <a:pPr marL="134620" algn="just" rtl="1">
                        <a:lnSpc>
                          <a:spcPct val="115000"/>
                        </a:lnSpc>
                        <a:spcAft>
                          <a:spcPts val="0"/>
                        </a:spcAft>
                        <a:tabLst>
                          <a:tab pos="5735320" algn="r"/>
                        </a:tabLst>
                      </a:pPr>
                      <a:r>
                        <a:rPr lang="fa-IR" sz="1100" dirty="0">
                          <a:effectLst/>
                          <a:cs typeface="B Lotus" panose="00000400000000000000" pitchFamily="2" charset="-78"/>
                        </a:rPr>
                        <a:t>عوامل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100">
                          <a:effectLst/>
                          <a:cs typeface="B Lotus" panose="00000400000000000000" pitchFamily="2" charset="-78"/>
                        </a:rPr>
                        <a:t>رتبه</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100" dirty="0">
                          <a:effectLst/>
                          <a:cs typeface="B Lotus" panose="00000400000000000000" pitchFamily="2" charset="-78"/>
                        </a:rPr>
                        <a:t>میانگین رتبه ای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135255">
                <a:tc>
                  <a:txBody>
                    <a:bodyPr/>
                    <a:lstStyle/>
                    <a:p>
                      <a:pPr algn="r" rtl="1">
                        <a:lnSpc>
                          <a:spcPct val="115000"/>
                        </a:lnSpc>
                        <a:spcAft>
                          <a:spcPts val="0"/>
                        </a:spcAft>
                      </a:pPr>
                      <a:r>
                        <a:rPr lang="ar-SA" sz="1100">
                          <a:effectLst/>
                          <a:cs typeface="B Lotus" panose="00000400000000000000" pitchFamily="2" charset="-78"/>
                        </a:rPr>
                        <a:t>نامشخص بودن نقشها و مسئولیتهای افراد</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1">
                        <a:lnSpc>
                          <a:spcPct val="115000"/>
                        </a:lnSpc>
                        <a:spcAft>
                          <a:spcPts val="0"/>
                        </a:spcAft>
                      </a:pPr>
                      <a:r>
                        <a:rPr lang="en-US" sz="900">
                          <a:effectLst/>
                          <a:cs typeface="B Lotus" panose="00000400000000000000" pitchFamily="2" charset="-78"/>
                        </a:rPr>
                        <a:t>6/32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137795">
                <a:tc>
                  <a:txBody>
                    <a:bodyPr/>
                    <a:lstStyle/>
                    <a:p>
                      <a:pPr algn="r" rtl="1">
                        <a:lnSpc>
                          <a:spcPct val="115000"/>
                        </a:lnSpc>
                        <a:spcAft>
                          <a:spcPts val="0"/>
                        </a:spcAft>
                      </a:pPr>
                      <a:r>
                        <a:rPr lang="ar-SA" sz="1100">
                          <a:effectLst/>
                          <a:cs typeface="B Lotus" panose="00000400000000000000" pitchFamily="2" charset="-78"/>
                        </a:rPr>
                        <a:t>عدم قدردانی و تقدیر کارکنان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Q16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5/37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140335">
                <a:tc>
                  <a:txBody>
                    <a:bodyPr/>
                    <a:lstStyle/>
                    <a:p>
                      <a:pPr algn="r" rtl="1">
                        <a:lnSpc>
                          <a:spcPct val="115000"/>
                        </a:lnSpc>
                        <a:spcAft>
                          <a:spcPts val="0"/>
                        </a:spcAft>
                      </a:pPr>
                      <a:r>
                        <a:rPr lang="ar-SA" sz="1100">
                          <a:effectLst/>
                          <a:cs typeface="B Lotus" panose="00000400000000000000" pitchFamily="2" charset="-78"/>
                        </a:rPr>
                        <a:t>بی توجهی به مسایل رفاهی کارکنان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Q17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5/06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142875">
                <a:tc>
                  <a:txBody>
                    <a:bodyPr/>
                    <a:lstStyle/>
                    <a:p>
                      <a:pPr algn="r" rtl="1">
                        <a:lnSpc>
                          <a:spcPct val="115000"/>
                        </a:lnSpc>
                        <a:spcAft>
                          <a:spcPts val="0"/>
                        </a:spcAft>
                      </a:pPr>
                      <a:r>
                        <a:rPr lang="ar-SA" sz="1100">
                          <a:effectLst/>
                          <a:cs typeface="B Lotus" panose="00000400000000000000" pitchFamily="2" charset="-78"/>
                        </a:rPr>
                        <a:t>عدم توجه به شایسته سالاری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Q15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4/51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145415">
                <a:tc>
                  <a:txBody>
                    <a:bodyPr/>
                    <a:lstStyle/>
                    <a:p>
                      <a:pPr algn="r" rtl="1">
                        <a:lnSpc>
                          <a:spcPct val="115000"/>
                        </a:lnSpc>
                        <a:spcAft>
                          <a:spcPts val="0"/>
                        </a:spcAft>
                      </a:pPr>
                      <a:r>
                        <a:rPr lang="ar-SA" sz="1100">
                          <a:effectLst/>
                          <a:cs typeface="B Lotus" panose="00000400000000000000" pitchFamily="2" charset="-78"/>
                        </a:rPr>
                        <a:t>عدم تناسب بین عملکرد و پرداخت</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Q19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4/09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r h="147955">
                <a:tc>
                  <a:txBody>
                    <a:bodyPr/>
                    <a:lstStyle/>
                    <a:p>
                      <a:pPr algn="r" rtl="1">
                        <a:lnSpc>
                          <a:spcPct val="115000"/>
                        </a:lnSpc>
                        <a:spcAft>
                          <a:spcPts val="0"/>
                        </a:spcAft>
                      </a:pPr>
                      <a:r>
                        <a:rPr lang="ar-SA" sz="1100">
                          <a:effectLst/>
                          <a:cs typeface="B Lotus" panose="00000400000000000000" pitchFamily="2" charset="-78"/>
                        </a:rPr>
                        <a:t>فلات شغلی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Q12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3/81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6"/>
                  </a:ext>
                </a:extLst>
              </a:tr>
              <a:tr h="150495">
                <a:tc>
                  <a:txBody>
                    <a:bodyPr/>
                    <a:lstStyle/>
                    <a:p>
                      <a:pPr algn="r" rtl="1">
                        <a:lnSpc>
                          <a:spcPct val="115000"/>
                        </a:lnSpc>
                        <a:spcAft>
                          <a:spcPts val="0"/>
                        </a:spcAft>
                      </a:pPr>
                      <a:r>
                        <a:rPr lang="ar-SA" sz="1100">
                          <a:effectLst/>
                          <a:cs typeface="B Lotus" panose="00000400000000000000" pitchFamily="2" charset="-78"/>
                        </a:rPr>
                        <a:t>تلاشهاى ناموفق کارکنان براى دستیابى به برابرى نتیجه</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a:effectLst/>
                          <a:cs typeface="B Lotus" panose="00000400000000000000" pitchFamily="2" charset="-78"/>
                        </a:rPr>
                        <a:t>Q7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a:effectLst/>
                          <a:cs typeface="B Lotus" panose="00000400000000000000" pitchFamily="2" charset="-78"/>
                        </a:rPr>
                        <a:t>3/67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7"/>
                  </a:ext>
                </a:extLst>
              </a:tr>
              <a:tr h="150495">
                <a:tc>
                  <a:txBody>
                    <a:bodyPr/>
                    <a:lstStyle/>
                    <a:p>
                      <a:pPr algn="r" rtl="1">
                        <a:lnSpc>
                          <a:spcPct val="115000"/>
                        </a:lnSpc>
                        <a:spcAft>
                          <a:spcPts val="0"/>
                        </a:spcAft>
                      </a:pPr>
                      <a:r>
                        <a:rPr lang="ar-SA" sz="1100" dirty="0">
                          <a:effectLst/>
                          <a:cs typeface="B Lotus" panose="00000400000000000000" pitchFamily="2" charset="-78"/>
                        </a:rPr>
                        <a:t>عدم توانمندی کارمند</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r" rtl="1">
                        <a:lnSpc>
                          <a:spcPct val="115000"/>
                        </a:lnSpc>
                        <a:spcAft>
                          <a:spcPts val="0"/>
                        </a:spcAft>
                      </a:pPr>
                      <a:r>
                        <a:rPr lang="en-US" sz="900" dirty="0">
                          <a:effectLst/>
                          <a:cs typeface="B Lotus" panose="00000400000000000000" pitchFamily="2" charset="-78"/>
                        </a:rPr>
                        <a:t>Q2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l" rtl="0">
                        <a:lnSpc>
                          <a:spcPct val="115000"/>
                        </a:lnSpc>
                        <a:spcAft>
                          <a:spcPts val="0"/>
                        </a:spcAft>
                      </a:pPr>
                      <a:r>
                        <a:rPr lang="en-US" sz="900" dirty="0">
                          <a:effectLst/>
                          <a:cs typeface="B Lotus" panose="00000400000000000000" pitchFamily="2" charset="-78"/>
                        </a:rPr>
                        <a:t>3/17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8"/>
                  </a:ext>
                </a:extLst>
              </a:tr>
            </a:tbl>
          </a:graphicData>
        </a:graphic>
      </p:graphicFrame>
      <p:sp>
        <p:nvSpPr>
          <p:cNvPr id="8" name="Rectangle 7"/>
          <p:cNvSpPr/>
          <p:nvPr/>
        </p:nvSpPr>
        <p:spPr>
          <a:xfrm>
            <a:off x="3373131" y="3573016"/>
            <a:ext cx="2182008" cy="400110"/>
          </a:xfrm>
          <a:prstGeom prst="rect">
            <a:avLst/>
          </a:prstGeom>
        </p:spPr>
        <p:txBody>
          <a:bodyPr wrap="none">
            <a:spAutoFit/>
          </a:bodyPr>
          <a:lstStyle/>
          <a:p>
            <a:pPr algn="r" rtl="1"/>
            <a:r>
              <a:rPr lang="fa-IR" sz="2000" dirty="0">
                <a:cs typeface="B Zar" panose="00000400000000000000" pitchFamily="2" charset="-78"/>
              </a:rPr>
              <a:t>رتبه بندی  عوامل  سازمانی</a:t>
            </a:r>
          </a:p>
        </p:txBody>
      </p:sp>
      <p:graphicFrame>
        <p:nvGraphicFramePr>
          <p:cNvPr id="9" name="Table 8"/>
          <p:cNvGraphicFramePr>
            <a:graphicFrameLocks noGrp="1"/>
          </p:cNvGraphicFramePr>
          <p:nvPr>
            <p:extLst>
              <p:ext uri="{D42A27DB-BD31-4B8C-83A1-F6EECF244321}">
                <p14:modId xmlns:p14="http://schemas.microsoft.com/office/powerpoint/2010/main" val="3819734458"/>
              </p:ext>
            </p:extLst>
          </p:nvPr>
        </p:nvGraphicFramePr>
        <p:xfrm>
          <a:off x="1619672" y="4071890"/>
          <a:ext cx="5577840" cy="2296160"/>
        </p:xfrm>
        <a:graphic>
          <a:graphicData uri="http://schemas.openxmlformats.org/drawingml/2006/table">
            <a:tbl>
              <a:tblPr firstRow="1" firstCol="1" bandRow="1">
                <a:tableStyleId>{5C22544A-7EE6-4342-B048-85BDC9FD1C3A}</a:tableStyleId>
              </a:tblPr>
              <a:tblGrid>
                <a:gridCol w="3867785">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1170305">
                  <a:extLst>
                    <a:ext uri="{9D8B030D-6E8A-4147-A177-3AD203B41FA5}">
                      <a16:colId xmlns:a16="http://schemas.microsoft.com/office/drawing/2014/main" val="20002"/>
                    </a:ext>
                  </a:extLst>
                </a:gridCol>
              </a:tblGrid>
              <a:tr h="409575">
                <a:tc>
                  <a:txBody>
                    <a:bodyPr/>
                    <a:lstStyle/>
                    <a:p>
                      <a:pPr marL="134620" algn="just" rtl="1">
                        <a:lnSpc>
                          <a:spcPct val="115000"/>
                        </a:lnSpc>
                        <a:spcAft>
                          <a:spcPts val="0"/>
                        </a:spcAft>
                        <a:tabLst>
                          <a:tab pos="5735320" algn="r"/>
                        </a:tabLst>
                      </a:pPr>
                      <a:r>
                        <a:rPr lang="fa-IR" sz="1100" b="1" kern="1200" dirty="0">
                          <a:solidFill>
                            <a:schemeClr val="lt1"/>
                          </a:solidFill>
                          <a:effectLst/>
                          <a:latin typeface="+mn-lt"/>
                          <a:ea typeface="+mn-ea"/>
                          <a:cs typeface="B Lotus" panose="00000400000000000000" pitchFamily="2" charset="-78"/>
                        </a:rPr>
                        <a:t>عوامل</a:t>
                      </a:r>
                      <a:endParaRPr lang="en-US" sz="1100" b="1" kern="1200" dirty="0">
                        <a:solidFill>
                          <a:schemeClr val="lt1"/>
                        </a:solidFill>
                        <a:effectLst/>
                        <a:latin typeface="+mn-lt"/>
                        <a:ea typeface="+mn-ea"/>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100" b="1" kern="1200">
                          <a:solidFill>
                            <a:schemeClr val="lt1"/>
                          </a:solidFill>
                          <a:effectLst/>
                          <a:latin typeface="+mn-lt"/>
                          <a:ea typeface="+mn-ea"/>
                          <a:cs typeface="B Lotus" panose="00000400000000000000" pitchFamily="2" charset="-78"/>
                        </a:rPr>
                        <a:t>رتبه</a:t>
                      </a:r>
                      <a:endParaRPr lang="en-US" sz="1100" b="1" kern="1200">
                        <a:solidFill>
                          <a:schemeClr val="lt1"/>
                        </a:solidFill>
                        <a:effectLst/>
                        <a:latin typeface="+mn-lt"/>
                        <a:ea typeface="+mn-ea"/>
                        <a:cs typeface="B Lotus" panose="00000400000000000000" pitchFamily="2" charset="-78"/>
                      </a:endParaRPr>
                    </a:p>
                  </a:txBody>
                  <a:tcPr marL="68580" marR="68580" marT="0" marB="0" anchor="ctr"/>
                </a:tc>
                <a:tc>
                  <a:txBody>
                    <a:bodyPr/>
                    <a:lstStyle/>
                    <a:p>
                      <a:pPr marL="134620" algn="just" rtl="1">
                        <a:lnSpc>
                          <a:spcPct val="115000"/>
                        </a:lnSpc>
                        <a:spcAft>
                          <a:spcPts val="0"/>
                        </a:spcAft>
                        <a:tabLst>
                          <a:tab pos="5735320" algn="r"/>
                        </a:tabLst>
                      </a:pPr>
                      <a:r>
                        <a:rPr lang="fa-IR" sz="1100" b="1" kern="1200" dirty="0">
                          <a:solidFill>
                            <a:schemeClr val="lt1"/>
                          </a:solidFill>
                          <a:effectLst/>
                          <a:latin typeface="+mn-lt"/>
                          <a:ea typeface="+mn-ea"/>
                          <a:cs typeface="B Lotus" panose="00000400000000000000" pitchFamily="2" charset="-78"/>
                        </a:rPr>
                        <a:t>میانگین رتبه ای</a:t>
                      </a:r>
                      <a:endParaRPr lang="en-US" sz="1100" b="1" kern="1200" dirty="0">
                        <a:solidFill>
                          <a:schemeClr val="lt1"/>
                        </a:solidFill>
                        <a:effectLst/>
                        <a:latin typeface="+mn-lt"/>
                        <a:ea typeface="+mn-ea"/>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221615">
                <a:tc>
                  <a:txBody>
                    <a:bodyPr/>
                    <a:lstStyle/>
                    <a:p>
                      <a:pPr algn="r" rtl="1">
                        <a:lnSpc>
                          <a:spcPct val="115000"/>
                        </a:lnSpc>
                        <a:spcAft>
                          <a:spcPts val="0"/>
                        </a:spcAft>
                      </a:pPr>
                      <a:r>
                        <a:rPr lang="ar-SA" sz="1100" dirty="0">
                          <a:effectLst/>
                          <a:cs typeface="B Lotus" panose="00000400000000000000" pitchFamily="2" charset="-78"/>
                        </a:rPr>
                        <a:t>احساس بی عدالتی در سازمان</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Q13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dirty="0">
                          <a:effectLst/>
                          <a:cs typeface="B Lotus" panose="00000400000000000000" pitchFamily="2" charset="-78"/>
                        </a:rPr>
                        <a:t>5/03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277495">
                <a:tc>
                  <a:txBody>
                    <a:bodyPr/>
                    <a:lstStyle/>
                    <a:p>
                      <a:pPr algn="r" rtl="1">
                        <a:lnSpc>
                          <a:spcPct val="115000"/>
                        </a:lnSpc>
                        <a:spcAft>
                          <a:spcPts val="0"/>
                        </a:spcAft>
                      </a:pPr>
                      <a:r>
                        <a:rPr lang="ar-SA" sz="1100">
                          <a:effectLst/>
                          <a:cs typeface="B Lotus" panose="00000400000000000000" pitchFamily="2" charset="-78"/>
                        </a:rPr>
                        <a:t>برخوردگزینشی با تخصص افراد ( تخصص گرایی)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Q11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4/31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277495">
                <a:tc>
                  <a:txBody>
                    <a:bodyPr/>
                    <a:lstStyle/>
                    <a:p>
                      <a:pPr algn="r" rtl="1">
                        <a:lnSpc>
                          <a:spcPct val="115000"/>
                        </a:lnSpc>
                        <a:spcAft>
                          <a:spcPts val="0"/>
                        </a:spcAft>
                      </a:pPr>
                      <a:r>
                        <a:rPr lang="ar-SA" sz="1100">
                          <a:effectLst/>
                          <a:cs typeface="B Lotus" panose="00000400000000000000" pitchFamily="2" charset="-78"/>
                        </a:rPr>
                        <a:t>ابهام در سیاست­ها و خط مشی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4/27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277495">
                <a:tc>
                  <a:txBody>
                    <a:bodyPr/>
                    <a:lstStyle/>
                    <a:p>
                      <a:pPr algn="r" rtl="1">
                        <a:lnSpc>
                          <a:spcPct val="115000"/>
                        </a:lnSpc>
                        <a:spcAft>
                          <a:spcPts val="0"/>
                        </a:spcAft>
                      </a:pPr>
                      <a:r>
                        <a:rPr lang="ar-SA" sz="1100">
                          <a:effectLst/>
                          <a:cs typeface="B Lotus" panose="00000400000000000000" pitchFamily="2" charset="-78"/>
                        </a:rPr>
                        <a:t>نداشتن سیستم ارزیابی و عملکرد</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Q8</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3/98</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277495">
                <a:tc>
                  <a:txBody>
                    <a:bodyPr/>
                    <a:lstStyle/>
                    <a:p>
                      <a:pPr algn="r" rtl="1">
                        <a:lnSpc>
                          <a:spcPct val="115000"/>
                        </a:lnSpc>
                        <a:spcAft>
                          <a:spcPts val="0"/>
                        </a:spcAft>
                      </a:pPr>
                      <a:r>
                        <a:rPr lang="ar-SA" sz="1100">
                          <a:effectLst/>
                          <a:cs typeface="B Lotus" panose="00000400000000000000" pitchFamily="2" charset="-78"/>
                        </a:rPr>
                        <a:t>بزرگ بودن اندازه سازمان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3/53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r h="277495">
                <a:tc>
                  <a:txBody>
                    <a:bodyPr/>
                    <a:lstStyle/>
                    <a:p>
                      <a:pPr algn="r" rtl="1">
                        <a:lnSpc>
                          <a:spcPct val="115000"/>
                        </a:lnSpc>
                        <a:spcAft>
                          <a:spcPts val="0"/>
                        </a:spcAft>
                      </a:pPr>
                      <a:r>
                        <a:rPr lang="ar-SA" sz="1100">
                          <a:effectLst/>
                          <a:cs typeface="B Lotus" panose="00000400000000000000" pitchFamily="2" charset="-78"/>
                        </a:rPr>
                        <a:t>بی کفایتی مدیران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Q20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3/53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6"/>
                  </a:ext>
                </a:extLst>
              </a:tr>
              <a:tr h="277495">
                <a:tc>
                  <a:txBody>
                    <a:bodyPr/>
                    <a:lstStyle/>
                    <a:p>
                      <a:pPr algn="r" rtl="1">
                        <a:lnSpc>
                          <a:spcPct val="115000"/>
                        </a:lnSpc>
                        <a:spcAft>
                          <a:spcPts val="0"/>
                        </a:spcAft>
                      </a:pPr>
                      <a:r>
                        <a:rPr lang="ar-SA" sz="1100">
                          <a:effectLst/>
                          <a:cs typeface="B Lotus" panose="00000400000000000000" pitchFamily="2" charset="-78"/>
                        </a:rPr>
                        <a:t>جو غیر اخلاقی حاکم بر سازمان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en-US" sz="900">
                          <a:effectLst/>
                          <a:cs typeface="B Lotus" panose="00000400000000000000" pitchFamily="2" charset="-78"/>
                        </a:rPr>
                        <a:t>Q6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en-US" sz="900" dirty="0">
                          <a:effectLst/>
                          <a:cs typeface="B Lotus" panose="00000400000000000000" pitchFamily="2" charset="-78"/>
                        </a:rPr>
                        <a:t>3/34</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4343367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2771800" y="455049"/>
            <a:ext cx="3275256" cy="400110"/>
          </a:xfrm>
          <a:prstGeom prst="rect">
            <a:avLst/>
          </a:prstGeom>
        </p:spPr>
        <p:txBody>
          <a:bodyPr wrap="none">
            <a:spAutoFit/>
          </a:bodyPr>
          <a:lstStyle/>
          <a:p>
            <a:r>
              <a:rPr lang="fa-IR" sz="20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آمار استنباطي متغيرهاي اصلي پژوهش</a:t>
            </a:r>
            <a:endParaRPr lang="fa-IR" sz="2800" b="1" dirty="0"/>
          </a:p>
        </p:txBody>
      </p:sp>
      <p:sp>
        <p:nvSpPr>
          <p:cNvPr id="5" name="Rectangle 4"/>
          <p:cNvSpPr/>
          <p:nvPr/>
        </p:nvSpPr>
        <p:spPr>
          <a:xfrm>
            <a:off x="755576" y="1047147"/>
            <a:ext cx="7848872" cy="4616648"/>
          </a:xfrm>
          <a:prstGeom prst="rect">
            <a:avLst/>
          </a:prstGeom>
        </p:spPr>
        <p:txBody>
          <a:bodyPr wrap="square">
            <a:spAutoFit/>
          </a:bodyPr>
          <a:lstStyle/>
          <a:p>
            <a:pPr algn="just" rtl="1">
              <a:lnSpc>
                <a:spcPct val="150000"/>
              </a:lnSpc>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در اين بخش به بررسي تعيين وضعيت تمام عوامل مورد بررسي براي متغيرهاي تحقيق مي پردازيم.</a:t>
            </a:r>
            <a:endParaRPr lang="en-US" sz="14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just" rtl="1">
              <a:lnSpc>
                <a:spcPct val="150000"/>
              </a:lnSpc>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از آنجا که فرض نرماليتي داده ها برقرار مي باشد از آزمون هاي پارامترييک آزمون </a:t>
            </a:r>
            <a:r>
              <a:rPr lang="en-US" sz="1600" dirty="0">
                <a:solidFill>
                  <a:srgbClr val="000000"/>
                </a:solidFill>
                <a:latin typeface="B Lotus" panose="00000400000000000000" pitchFamily="2" charset="-78"/>
                <a:ea typeface="Calibri" panose="020F0502020204030204" pitchFamily="34" charset="0"/>
                <a:cs typeface="B Zar" panose="00000400000000000000" pitchFamily="2" charset="-78"/>
              </a:rPr>
              <a:t> </a:t>
            </a:r>
            <a:r>
              <a:rPr lang="en-US" sz="1600" dirty="0">
                <a:solidFill>
                  <a:srgbClr val="000000"/>
                </a:solidFill>
                <a:latin typeface="Californian FB" panose="0207040306080B030204" pitchFamily="18" charset="0"/>
                <a:ea typeface="Calibri" panose="020F0502020204030204" pitchFamily="34" charset="0"/>
                <a:cs typeface="B Zar" panose="00000400000000000000" pitchFamily="2" charset="-78"/>
              </a:rPr>
              <a:t>T</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 تک نمونه اي استفاده مي کنيم.</a:t>
            </a:r>
            <a:endParaRPr lang="en-US" sz="14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just" rtl="1">
              <a:lnSpc>
                <a:spcPct val="150000"/>
              </a:lnSpc>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براي اين منظور، با توجه به طيف پرسشنامه هاي توزيع شده، حد متوسط هر يک از مولفه ها را در حالت استاندارد 3 در نظر گرفته شده است. در اين آزمون به مقايسه ميانگين عملي و نظري پرداخته شد. </a:t>
            </a:r>
          </a:p>
          <a:p>
            <a:pPr algn="just" rtl="1">
              <a:lnSpc>
                <a:spcPct val="150000"/>
              </a:lnSpc>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و چنانچه عدد </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 </a:t>
            </a:r>
            <a:r>
              <a:rPr lang="fa-IR"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تست بيشتر از 1.96 بوده و سطح معناداري کمتر از 0.05 باشد و ميانگين مشاهده ( ميانگين حاصل از نمونه ی مورد مطالعه براي هر فرضيه) از ميانگين نظري به طور معنادار بزرگتر باشد فرضيه ی محقق پذيرفته مي شود.</a:t>
            </a:r>
          </a:p>
          <a:p>
            <a:pPr algn="just" rtl="1">
              <a:lnSpc>
                <a:spcPct val="150000"/>
              </a:lnSpc>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 به همين منظور براي داده هاي نرمال از آزمون آماري</a:t>
            </a:r>
            <a:r>
              <a:rPr lang="en-US" sz="1600" dirty="0">
                <a:solidFill>
                  <a:srgbClr val="000000"/>
                </a:solidFill>
                <a:latin typeface="B Lotus" panose="00000400000000000000" pitchFamily="2" charset="-78"/>
                <a:ea typeface="Calibri" panose="020F0502020204030204" pitchFamily="34" charset="0"/>
                <a:cs typeface="B Lotus" panose="00000400000000000000" pitchFamily="2" charset="-78"/>
              </a:rPr>
              <a:t>t </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تک نمونه اي استفاده شده است. که فرض آزمون به شرح زير مي باشد:</a:t>
            </a:r>
          </a:p>
          <a:p>
            <a:pPr algn="just" rtl="1">
              <a:lnSpc>
                <a:spcPct val="150000"/>
              </a:lnSpc>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فرضيه هاي مورد بررسي اين تحقيق عبارتند از :</a:t>
            </a:r>
          </a:p>
          <a:p>
            <a:pPr algn="just" rtl="1">
              <a:lnSpc>
                <a:spcPct val="150000"/>
              </a:lnSpc>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 0 </a:t>
            </a:r>
            <a:r>
              <a:rPr lang="fa-IR"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عوامل مورد بررسي موثر بر نامرئی شدن کارکنان نیستند (3µ≤)</a:t>
            </a:r>
          </a:p>
          <a:p>
            <a:pPr algn="just" rtl="1">
              <a:lnSpc>
                <a:spcPct val="150000"/>
              </a:lnSpc>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a:t>
            </a:r>
            <a:r>
              <a:rPr lang="en-US" sz="1600" dirty="0">
                <a:solidFill>
                  <a:srgbClr val="000000"/>
                </a:solidFill>
                <a:latin typeface="B Lotus" panose="00000400000000000000" pitchFamily="2" charset="-78"/>
                <a:ea typeface="Calibri" panose="020F0502020204030204" pitchFamily="34" charset="0"/>
                <a:cs typeface="B Lotus" panose="00000400000000000000" pitchFamily="2" charset="-78"/>
              </a:rPr>
              <a:t> 1 </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 :عوامل مورد بررسي موثر بر نامرئی شدن کارکنان هستند (3µ≥)</a:t>
            </a:r>
          </a:p>
          <a:p>
            <a:pPr algn="just" rtl="1">
              <a:lnSpc>
                <a:spcPct val="150000"/>
              </a:lnSpc>
            </a:pPr>
            <a:endParaRPr lang="fa-IR" sz="2000" dirty="0"/>
          </a:p>
        </p:txBody>
      </p:sp>
    </p:spTree>
    <p:extLst>
      <p:ext uri="{BB962C8B-B14F-4D97-AF65-F5344CB8AC3E}">
        <p14:creationId xmlns:p14="http://schemas.microsoft.com/office/powerpoint/2010/main" val="127946237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p:cNvSpPr txBox="1">
            <a:spLocks noChangeArrowheads="1"/>
          </p:cNvSpPr>
          <p:nvPr/>
        </p:nvSpPr>
        <p:spPr bwMode="auto">
          <a:xfrm>
            <a:off x="8143875" y="4714875"/>
            <a:ext cx="214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rtl="1" eaLnBrk="1" fontAlgn="auto" hangingPunct="1">
              <a:lnSpc>
                <a:spcPct val="100000"/>
              </a:lnSpc>
              <a:spcBef>
                <a:spcPct val="0"/>
              </a:spcBef>
              <a:spcAft>
                <a:spcPts val="0"/>
              </a:spcAft>
              <a:buClrTx/>
              <a:buFontTx/>
              <a:buNone/>
            </a:pPr>
            <a:endParaRPr lang="fa-IR" altLang="en-US" sz="1800">
              <a:solidFill>
                <a:prstClr val="black"/>
              </a:solidFill>
              <a:latin typeface="Century Gothic" panose="020B0502020202020204" pitchFamily="34" charset="0"/>
              <a:cs typeface="Tahoma" panose="020B0604030504040204" pitchFamily="34" charset="0"/>
            </a:endParaRPr>
          </a:p>
        </p:txBody>
      </p:sp>
      <p:sp>
        <p:nvSpPr>
          <p:cNvPr id="11" name="TextBox 10"/>
          <p:cNvSpPr txBox="1">
            <a:spLocks noChangeArrowheads="1"/>
          </p:cNvSpPr>
          <p:nvPr/>
        </p:nvSpPr>
        <p:spPr bwMode="auto">
          <a:xfrm>
            <a:off x="4677047" y="435624"/>
            <a:ext cx="26749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rtl="1" eaLnBrk="1" fontAlgn="auto" hangingPunct="1">
              <a:lnSpc>
                <a:spcPct val="100000"/>
              </a:lnSpc>
              <a:spcBef>
                <a:spcPct val="0"/>
              </a:spcBef>
              <a:spcAft>
                <a:spcPts val="0"/>
              </a:spcAft>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بیان مسئله:</a:t>
            </a:r>
          </a:p>
        </p:txBody>
      </p:sp>
      <p:sp>
        <p:nvSpPr>
          <p:cNvPr id="13316" name="Rectangle 1"/>
          <p:cNvSpPr>
            <a:spLocks noChangeArrowheads="1"/>
          </p:cNvSpPr>
          <p:nvPr/>
        </p:nvSpPr>
        <p:spPr bwMode="auto">
          <a:xfrm>
            <a:off x="254000" y="762973"/>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defTabSz="457200" rtl="1" eaLnBrk="1" fontAlgn="auto" hangingPunct="1">
              <a:lnSpc>
                <a:spcPct val="100000"/>
              </a:lnSpc>
              <a:spcBef>
                <a:spcPct val="0"/>
              </a:spcBef>
              <a:spcAft>
                <a:spcPts val="0"/>
              </a:spcAft>
              <a:buClrTx/>
              <a:buFontTx/>
              <a:buNone/>
            </a:pPr>
            <a:r>
              <a:rPr lang="fa-IR" altLang="en-US" sz="2400">
                <a:solidFill>
                  <a:prstClr val="black"/>
                </a:solidFill>
                <a:latin typeface="Century Gothic" panose="020B0502020202020204" pitchFamily="34" charset="0"/>
                <a:cs typeface="B Zar" panose="00000400000000000000" pitchFamily="2" charset="-78"/>
              </a:rPr>
              <a:t> </a:t>
            </a:r>
            <a:endParaRPr lang="en-US" altLang="en-US" sz="2400" dirty="0">
              <a:solidFill>
                <a:prstClr val="black"/>
              </a:solidFill>
              <a:latin typeface="Century Gothic" panose="020B0502020202020204" pitchFamily="34" charset="0"/>
              <a:cs typeface="B Zar" panose="00000400000000000000" pitchFamily="2" charset="-78"/>
            </a:endParaRPr>
          </a:p>
        </p:txBody>
      </p:sp>
      <p:sp>
        <p:nvSpPr>
          <p:cNvPr id="6" name="Oval 5"/>
          <p:cNvSpPr/>
          <p:nvPr/>
        </p:nvSpPr>
        <p:spPr>
          <a:xfrm>
            <a:off x="7801030" y="9395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r>
              <a:rPr lang="en-US" dirty="0">
                <a:solidFill>
                  <a:prstClr val="white"/>
                </a:solidFill>
              </a:rPr>
              <a:t>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16068" y="226074"/>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3569" y="944207"/>
            <a:ext cx="8136904" cy="6555641"/>
          </a:xfrm>
          <a:prstGeom prst="rect">
            <a:avLst/>
          </a:prstGeom>
        </p:spPr>
        <p:txBody>
          <a:bodyPr wrap="square">
            <a:spAutoFit/>
          </a:bodyPr>
          <a:lstStyle/>
          <a:p>
            <a:pPr algn="just" defTabSz="457200" rtl="1" eaLnBrk="1" fontAlgn="auto" hangingPunct="1">
              <a:spcBef>
                <a:spcPts val="0"/>
              </a:spcBef>
              <a:spcAft>
                <a:spcPts val="0"/>
              </a:spcAft>
            </a:pPr>
            <a:r>
              <a:rPr lang="fa-IR" sz="1600" b="1" dirty="0">
                <a:solidFill>
                  <a:prstClr val="black"/>
                </a:solidFill>
                <a:latin typeface="Gill Sans MT" panose="020B0502020104020203"/>
                <a:cs typeface="2  Lotus" panose="00000400000000000000" pitchFamily="2" charset="-78"/>
              </a:rPr>
              <a:t>نیروی انسانی در تمام سطوح سازمان نقش برجسته تر از سایر عوامل دارد که باید به آن به عنوان یک عامل ذی شعور و دارای نیازهای مادی و معنوی، فردی، توقعات گروهی و سازمانی بیش از سایر عوامل توجه شود. هرقدر که شرکت ها و سازمان ها بزرگتر می شوند بالطبع به مشکلات این نیروی عظیم نیز اضافه می شود. مدیران در ارتباط با مسائل گوناگون سعی در کنترل مداوم کارکنان خود دارند عدم شناخت و درک صحیح از انگیزش کارکنان مشکلات بسیاری را در محیط های سازمانی از قبیل بی تفاوتی نسبت به کار ، کاهش کارایی و اثر بخشی سازمانها اتلاف وقت ، بالارفتن ضایعات ، اتلاف منابع را ایجاد می کند. امروزه سازمان ها با بحرانی به نام کارکنان نامرئی مواجهند. غفلت از کار شکلی از امتناع از تلاش، که در زمینه عملکرد فردی اتفاق می افتد . غفلت از کار از طریق توجه و تمرکز بر روی علایق غیرکاری صورت می گیرد بسیاری از مدیران به کارکنان خود توجه نمی کنند و یا با وجود اطلاع از اهمیت و ارزش توجه و قدردانی، از ایشان را نمی دانند ونتیجه این خواهد شد که کارکنان محیط کار خود را ترک می کنند و یا بدتر از آن دچار بازنشستگی حین اشتغال می شوند . بدین مفهوم که بدون هیچ انگیزه ای در آنجا می مانند و هیچ تلاشی برای بهبود از خود نشان نمی دهند . یکی از مشکلات سازمان های امروزی ترک خدمت مجازی یا حضور حاضران غایب است . </a:t>
            </a:r>
          </a:p>
          <a:p>
            <a:pPr algn="just" defTabSz="457200" rtl="1" eaLnBrk="1" fontAlgn="auto" hangingPunct="1">
              <a:spcBef>
                <a:spcPts val="0"/>
              </a:spcBef>
              <a:spcAft>
                <a:spcPts val="0"/>
              </a:spcAft>
            </a:pPr>
            <a:r>
              <a:rPr lang="fa-IR" sz="1600" b="1" dirty="0">
                <a:solidFill>
                  <a:prstClr val="black"/>
                </a:solidFill>
                <a:latin typeface="Gill Sans MT" panose="020B0502020104020203"/>
                <a:cs typeface="2  Lotus" panose="00000400000000000000" pitchFamily="2" charset="-78"/>
              </a:rPr>
              <a:t>حاضران غایب افرادی هستند که هر روز در محل کار خود حاضرند، ولی ذهن وتوجه ایشان جای دیگری است. آنها در محل کار حاضرند ولی توانایی روحی و جسمی و ذهني آنان در اثر مواردی که بیش از اندازه به مشکلات محیط کار مربوط است دچار محدودیت شده است. توانایی و انرژی بسیاری از آنها در اثر فشار کارهای دشوار و توسط افراد مافوق به اندازه ای گرفته شده که توان روحی و یا جسمی مورد نیاز انجام کار را از دست داده اند، یا اینکه کمتر به کار گرفته شده اند و یا به راحتی مورد بی اعتنایی و قدر ناشناسی قرار گرفته و نامرئی شده اند که علاوه بر عدم استفاده از مزایای بی شمار وجود آنان، سازمان هزینه هایی را متحمل می شود، نکته غم انگیز این است که بیشتر مدیران سازمان در حالی که خواسته های افراد مافوق خود را کاملا مورد توجه قرار می دهند، به شرایط ناسالم محیط کار کارکنانشان هیچ توجهی ندارند به همین خاطر امروزه سازمان ها با بحرانی به نام کارکنان نامرئی مواجهند. بطور مثال ممکن است مدیریت منابع انسانی شهرداری در مورد کارکنان نامرئی سازمان اطلاع نداشته باشد که آیا کارکنان علی رغم حضور فیزیکی و در استخدام سازمان بودن، در خدمت سازمان و تحقق اهداف و مأموریت های آن حضور واقعی نیز دارند و یا از نظر فکری در خدمت سازمان دیگری هستند.خیلی از مدیران مصمم هستند از نامرئی شدن کارکنان جلوگیری کنند ولی یا فرصت نمی کنند یا علل آن را نمی دانند و از بیان آنها عاجز هستند.به عبارتی عوامل مهم که منجر به نامرئی شدن را می شود را نمی دانند. لذا از این رو سؤالی که پژوهش حاضر در پی پاسخ به آن است، این پرسش است که عوامل موثر بر نامرئی شدن کارکنان کدامند</a:t>
            </a:r>
            <a:r>
              <a:rPr lang="fa-IR" b="1" dirty="0">
                <a:solidFill>
                  <a:prstClr val="black"/>
                </a:solidFill>
                <a:latin typeface="Gill Sans MT" panose="020B0502020104020203"/>
                <a:cs typeface="2  Lotus" panose="00000400000000000000" pitchFamily="2" charset="-78"/>
              </a:rPr>
              <a:t>؟ </a:t>
            </a:r>
          </a:p>
          <a:p>
            <a:pPr algn="just" defTabSz="457200" rtl="1" eaLnBrk="1" fontAlgn="auto" hangingPunct="1">
              <a:spcBef>
                <a:spcPts val="0"/>
              </a:spcBef>
              <a:spcAft>
                <a:spcPts val="0"/>
              </a:spcAft>
            </a:pPr>
            <a:endParaRPr lang="fa-IR" b="1" dirty="0">
              <a:solidFill>
                <a:prstClr val="black"/>
              </a:solidFill>
              <a:latin typeface="Gill Sans MT" panose="020B0502020104020203"/>
              <a:cs typeface="2  Lotus" panose="00000400000000000000" pitchFamily="2" charset="-78"/>
            </a:endParaRPr>
          </a:p>
        </p:txBody>
      </p:sp>
    </p:spTree>
    <p:extLst>
      <p:ext uri="{BB962C8B-B14F-4D97-AF65-F5344CB8AC3E}">
        <p14:creationId xmlns:p14="http://schemas.microsoft.com/office/powerpoint/2010/main" val="7873978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par>
                                <p:cTn id="8" presetID="8" presetClass="emph" presetSubtype="0" fill="hold" nodeType="withEffect">
                                  <p:stCondLst>
                                    <p:cond delay="0"/>
                                  </p:stCondLst>
                                  <p:childTnLst>
                                    <p:animRot by="21600000">
                                      <p:cBhvr>
                                        <p:cTn id="9" dur="3000" fill="hold"/>
                                        <p:tgtEl>
                                          <p:spTgt spid="9"/>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1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additive="base">
                                        <p:cTn id="20" dur="1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1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76960" y="332656"/>
            <a:ext cx="3950120" cy="369332"/>
          </a:xfrm>
          <a:prstGeom prst="rect">
            <a:avLst/>
          </a:prstGeom>
        </p:spPr>
        <p:txBody>
          <a:bodyPr wrap="none">
            <a:spAutoFit/>
          </a:bodyPr>
          <a:lstStyle/>
          <a:p>
            <a:r>
              <a:rPr lang="fa-IR"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آزمون تي متغيرهاي تحقيق در مرحله تعیین وضعیت</a:t>
            </a:r>
            <a:endParaRPr lang="fa-IR" b="1" dirty="0">
              <a:solidFill>
                <a:schemeClr val="accent1"/>
              </a:solidFill>
            </a:endParaRPr>
          </a:p>
        </p:txBody>
      </p:sp>
      <p:sp>
        <p:nvSpPr>
          <p:cNvPr id="2" name="Rectangle 1"/>
          <p:cNvSpPr/>
          <p:nvPr/>
        </p:nvSpPr>
        <p:spPr>
          <a:xfrm>
            <a:off x="683568" y="6165304"/>
            <a:ext cx="8136904" cy="738664"/>
          </a:xfrm>
          <a:prstGeom prst="rect">
            <a:avLst/>
          </a:prstGeom>
        </p:spPr>
        <p:txBody>
          <a:bodyPr wrap="square">
            <a:spAutoFit/>
          </a:bodyPr>
          <a:lstStyle/>
          <a:p>
            <a:pPr algn="r" rtl="1"/>
            <a:r>
              <a:rPr lang="fa-IR"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 مقدار آماره ی </a:t>
            </a:r>
            <a:r>
              <a:rPr lang="en-US"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t </a:t>
            </a:r>
            <a:r>
              <a:rPr lang="fa-IR"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با درجه ی آزادي 102 باتوجه به جدول 1.96 است و مقدار بدست آمده ی </a:t>
            </a:r>
            <a:r>
              <a:rPr lang="en-US"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t  </a:t>
            </a:r>
            <a:r>
              <a:rPr lang="fa-IR"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اگر بیشتراز  این مقدار باشد و مقدار </a:t>
            </a:r>
            <a:r>
              <a:rPr lang="en-US"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sig </a:t>
            </a:r>
            <a:r>
              <a:rPr lang="fa-IR" sz="1400" dirty="0">
                <a:solidFill>
                  <a:srgbClr val="000000"/>
                </a:solidFill>
                <a:latin typeface="Tahoma" panose="020B0604030504040204" pitchFamily="34" charset="0"/>
                <a:ea typeface="Times New Roman" panose="02020603050405020304" pitchFamily="18" charset="0"/>
                <a:cs typeface="B Lotus" panose="00000400000000000000" pitchFamily="2" charset="-78"/>
              </a:rPr>
              <a:t>نيز کمتر از 5%  باشد، پس با اطمينان 95% ميتوان نتيجه ی تاثیر گذاری عامل  را بیان کرد. همه  موارد در نامرئی شدن کارکنان در شهرداری منطقه یک مشهد تاثیر دارند.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48629355"/>
              </p:ext>
            </p:extLst>
          </p:nvPr>
        </p:nvGraphicFramePr>
        <p:xfrm>
          <a:off x="2123728" y="836712"/>
          <a:ext cx="5401791" cy="5185156"/>
        </p:xfrm>
        <a:graphic>
          <a:graphicData uri="http://schemas.openxmlformats.org/drawingml/2006/table">
            <a:tbl>
              <a:tblPr>
                <a:tableStyleId>{5C22544A-7EE6-4342-B048-85BDC9FD1C3A}</a:tableStyleId>
              </a:tblPr>
              <a:tblGrid>
                <a:gridCol w="2079689">
                  <a:extLst>
                    <a:ext uri="{9D8B030D-6E8A-4147-A177-3AD203B41FA5}">
                      <a16:colId xmlns:a16="http://schemas.microsoft.com/office/drawing/2014/main" val="20000"/>
                    </a:ext>
                  </a:extLst>
                </a:gridCol>
                <a:gridCol w="394331">
                  <a:extLst>
                    <a:ext uri="{9D8B030D-6E8A-4147-A177-3AD203B41FA5}">
                      <a16:colId xmlns:a16="http://schemas.microsoft.com/office/drawing/2014/main" val="20001"/>
                    </a:ext>
                  </a:extLst>
                </a:gridCol>
                <a:gridCol w="475358">
                  <a:extLst>
                    <a:ext uri="{9D8B030D-6E8A-4147-A177-3AD203B41FA5}">
                      <a16:colId xmlns:a16="http://schemas.microsoft.com/office/drawing/2014/main" val="20002"/>
                    </a:ext>
                  </a:extLst>
                </a:gridCol>
                <a:gridCol w="314384">
                  <a:extLst>
                    <a:ext uri="{9D8B030D-6E8A-4147-A177-3AD203B41FA5}">
                      <a16:colId xmlns:a16="http://schemas.microsoft.com/office/drawing/2014/main" val="20003"/>
                    </a:ext>
                  </a:extLst>
                </a:gridCol>
                <a:gridCol w="624670">
                  <a:extLst>
                    <a:ext uri="{9D8B030D-6E8A-4147-A177-3AD203B41FA5}">
                      <a16:colId xmlns:a16="http://schemas.microsoft.com/office/drawing/2014/main" val="20004"/>
                    </a:ext>
                  </a:extLst>
                </a:gridCol>
                <a:gridCol w="576064">
                  <a:extLst>
                    <a:ext uri="{9D8B030D-6E8A-4147-A177-3AD203B41FA5}">
                      <a16:colId xmlns:a16="http://schemas.microsoft.com/office/drawing/2014/main" val="20005"/>
                    </a:ext>
                  </a:extLst>
                </a:gridCol>
                <a:gridCol w="413321">
                  <a:extLst>
                    <a:ext uri="{9D8B030D-6E8A-4147-A177-3AD203B41FA5}">
                      <a16:colId xmlns:a16="http://schemas.microsoft.com/office/drawing/2014/main" val="20006"/>
                    </a:ext>
                  </a:extLst>
                </a:gridCol>
                <a:gridCol w="523974">
                  <a:extLst>
                    <a:ext uri="{9D8B030D-6E8A-4147-A177-3AD203B41FA5}">
                      <a16:colId xmlns:a16="http://schemas.microsoft.com/office/drawing/2014/main" val="20007"/>
                    </a:ext>
                  </a:extLst>
                </a:gridCol>
              </a:tblGrid>
              <a:tr h="141793">
                <a:tc>
                  <a:txBody>
                    <a:bodyPr/>
                    <a:lstStyle/>
                    <a:p>
                      <a:pPr marL="38100" marR="38100" algn="ctr">
                        <a:lnSpc>
                          <a:spcPts val="1600"/>
                        </a:lnSpc>
                        <a:spcAft>
                          <a:spcPts val="0"/>
                        </a:spcAft>
                      </a:pPr>
                      <a:r>
                        <a:rPr lang="en-US" sz="8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gridSpan="7">
                  <a:txBody>
                    <a:bodyPr/>
                    <a:lstStyle/>
                    <a:p>
                      <a:pPr marL="38100" marR="38100" algn="ctr">
                        <a:lnSpc>
                          <a:spcPts val="1600"/>
                        </a:lnSpc>
                        <a:spcAft>
                          <a:spcPts val="0"/>
                        </a:spcAft>
                      </a:pPr>
                      <a:r>
                        <a:rPr lang="en-US" sz="800">
                          <a:effectLst/>
                        </a:rPr>
                        <a:t>One-Sample Test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46756">
                <a:tc>
                  <a:txBody>
                    <a:bodyPr/>
                    <a:lstStyle/>
                    <a:p>
                      <a:pPr>
                        <a:lnSpc>
                          <a:spcPct val="115000"/>
                        </a:lnSpc>
                        <a:spcAft>
                          <a:spcPts val="0"/>
                        </a:spcAft>
                      </a:pPr>
                      <a:r>
                        <a:rPr lang="en-US" sz="1000" dirty="0">
                          <a:effectLst/>
                          <a:cs typeface="2  Lotus" panose="00000400000000000000" pitchFamily="2" charset="-78"/>
                        </a:rPr>
                        <a:t> </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rowSpan="3">
                  <a:txBody>
                    <a:bodyPr/>
                    <a:lstStyle/>
                    <a:p>
                      <a:pPr>
                        <a:lnSpc>
                          <a:spcPct val="115000"/>
                        </a:lnSpc>
                        <a:spcAft>
                          <a:spcPts val="0"/>
                        </a:spcAft>
                      </a:pPr>
                      <a:r>
                        <a:rPr lang="en-US" sz="1000">
                          <a:effectLst/>
                          <a:cs typeface="2  Lotus" panose="00000400000000000000" pitchFamily="2" charset="-78"/>
                        </a:rPr>
                        <a:t> </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gridSpan="6">
                  <a:txBody>
                    <a:bodyPr/>
                    <a:lstStyle/>
                    <a:p>
                      <a:pPr marL="38100" marR="38100" algn="ctr">
                        <a:lnSpc>
                          <a:spcPts val="1600"/>
                        </a:lnSpc>
                        <a:spcAft>
                          <a:spcPts val="0"/>
                        </a:spcAft>
                      </a:pPr>
                      <a:r>
                        <a:rPr lang="en-US" sz="800">
                          <a:effectLst/>
                          <a:cs typeface="2  Lotus" panose="00000400000000000000" pitchFamily="2" charset="-78"/>
                        </a:rPr>
                        <a:t>Test Value = 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83586">
                <a:tc>
                  <a:txBody>
                    <a:bodyPr/>
                    <a:lstStyle/>
                    <a:p>
                      <a:pPr>
                        <a:lnSpc>
                          <a:spcPct val="115000"/>
                        </a:lnSpc>
                        <a:spcAft>
                          <a:spcPts val="0"/>
                        </a:spcAft>
                      </a:pPr>
                      <a:r>
                        <a:rPr lang="en-US" sz="800" dirty="0">
                          <a:effectLst/>
                          <a:cs typeface="2  Lotus" panose="00000400000000000000" pitchFamily="2" charset="-78"/>
                        </a:rPr>
                        <a:t> </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vMerge="1">
                  <a:txBody>
                    <a:bodyPr/>
                    <a:lstStyle/>
                    <a:p>
                      <a:endParaRPr lang="en-US"/>
                    </a:p>
                  </a:txBody>
                  <a:tcPr/>
                </a:tc>
                <a:tc rowSpan="2">
                  <a:txBody>
                    <a:bodyPr/>
                    <a:lstStyle/>
                    <a:p>
                      <a:pPr marL="38100" marR="38100" algn="ctr">
                        <a:lnSpc>
                          <a:spcPts val="1600"/>
                        </a:lnSpc>
                        <a:spcAft>
                          <a:spcPts val="0"/>
                        </a:spcAft>
                      </a:pPr>
                      <a:r>
                        <a:rPr lang="en-US" sz="800">
                          <a:effectLst/>
                          <a:cs typeface="2  Lotus" panose="00000400000000000000" pitchFamily="2" charset="-78"/>
                        </a:rPr>
                        <a:t>t</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rowSpan="2">
                  <a:txBody>
                    <a:bodyPr/>
                    <a:lstStyle/>
                    <a:p>
                      <a:pPr marL="38100" marR="38100" algn="ctr">
                        <a:lnSpc>
                          <a:spcPts val="1600"/>
                        </a:lnSpc>
                        <a:spcAft>
                          <a:spcPts val="0"/>
                        </a:spcAft>
                      </a:pPr>
                      <a:r>
                        <a:rPr lang="en-US" sz="800">
                          <a:effectLst/>
                          <a:cs typeface="2  Lotus" panose="00000400000000000000" pitchFamily="2" charset="-78"/>
                        </a:rPr>
                        <a:t>df</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rowSpan="2">
                  <a:txBody>
                    <a:bodyPr/>
                    <a:lstStyle/>
                    <a:p>
                      <a:pPr marL="38100" marR="38100" algn="ctr">
                        <a:lnSpc>
                          <a:spcPts val="1600"/>
                        </a:lnSpc>
                        <a:spcAft>
                          <a:spcPts val="0"/>
                        </a:spcAft>
                      </a:pPr>
                      <a:r>
                        <a:rPr lang="en-US" sz="800">
                          <a:effectLst/>
                          <a:cs typeface="2  Lotus" panose="00000400000000000000" pitchFamily="2" charset="-78"/>
                        </a:rPr>
                        <a:t>Sig. (2-tailed)</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rowSpan="2">
                  <a:txBody>
                    <a:bodyPr/>
                    <a:lstStyle/>
                    <a:p>
                      <a:pPr marL="38100" marR="38100" algn="ctr">
                        <a:lnSpc>
                          <a:spcPts val="1600"/>
                        </a:lnSpc>
                        <a:spcAft>
                          <a:spcPts val="0"/>
                        </a:spcAft>
                      </a:pPr>
                      <a:r>
                        <a:rPr lang="en-US" sz="800">
                          <a:effectLst/>
                          <a:cs typeface="2  Lotus" panose="00000400000000000000" pitchFamily="2" charset="-78"/>
                        </a:rPr>
                        <a:t>Mean Difference</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gridSpan="2">
                  <a:txBody>
                    <a:bodyPr/>
                    <a:lstStyle/>
                    <a:p>
                      <a:pPr marL="38100" marR="38100" algn="ctr">
                        <a:lnSpc>
                          <a:spcPts val="1600"/>
                        </a:lnSpc>
                        <a:spcAft>
                          <a:spcPts val="0"/>
                        </a:spcAft>
                      </a:pPr>
                      <a:r>
                        <a:rPr lang="en-US" sz="800">
                          <a:effectLst/>
                          <a:cs typeface="2  Lotus" panose="00000400000000000000" pitchFamily="2" charset="-78"/>
                        </a:rPr>
                        <a:t>95% Confidence Interval of the Difference</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hMerge="1">
                  <a:txBody>
                    <a:bodyPr/>
                    <a:lstStyle/>
                    <a:p>
                      <a:endParaRPr lang="en-US"/>
                    </a:p>
                  </a:txBody>
                  <a:tcPr/>
                </a:tc>
                <a:extLst>
                  <a:ext uri="{0D108BD9-81ED-4DB2-BD59-A6C34878D82A}">
                    <a16:rowId xmlns:a16="http://schemas.microsoft.com/office/drawing/2014/main" val="10002"/>
                  </a:ext>
                </a:extLst>
              </a:tr>
              <a:tr h="141793">
                <a:tc>
                  <a:txBody>
                    <a:bodyPr/>
                    <a:lstStyle/>
                    <a:p>
                      <a:pPr>
                        <a:lnSpc>
                          <a:spcPct val="115000"/>
                        </a:lnSpc>
                        <a:spcAft>
                          <a:spcPts val="0"/>
                        </a:spcAft>
                      </a:pPr>
                      <a:r>
                        <a:rPr lang="en-US" sz="800" dirty="0">
                          <a:effectLst/>
                          <a:cs typeface="2  Lotus" panose="00000400000000000000" pitchFamily="2" charset="-78"/>
                        </a:rPr>
                        <a:t> </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38100" marR="38100" algn="ctr">
                        <a:lnSpc>
                          <a:spcPts val="1600"/>
                        </a:lnSpc>
                        <a:spcAft>
                          <a:spcPts val="0"/>
                        </a:spcAft>
                      </a:pPr>
                      <a:r>
                        <a:rPr lang="en-US" sz="800">
                          <a:effectLst/>
                          <a:cs typeface="2  Lotus" panose="00000400000000000000" pitchFamily="2" charset="-78"/>
                        </a:rPr>
                        <a:t>Lower</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tc>
                  <a:txBody>
                    <a:bodyPr/>
                    <a:lstStyle/>
                    <a:p>
                      <a:pPr marL="38100" marR="38100" algn="ctr">
                        <a:lnSpc>
                          <a:spcPts val="1600"/>
                        </a:lnSpc>
                        <a:spcAft>
                          <a:spcPts val="0"/>
                        </a:spcAft>
                      </a:pPr>
                      <a:r>
                        <a:rPr lang="en-US" sz="800">
                          <a:effectLst/>
                          <a:cs typeface="2  Lotus" panose="00000400000000000000" pitchFamily="2" charset="-78"/>
                        </a:rPr>
                        <a:t>Upper</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b"/>
                </a:tc>
                <a:extLst>
                  <a:ext uri="{0D108BD9-81ED-4DB2-BD59-A6C34878D82A}">
                    <a16:rowId xmlns:a16="http://schemas.microsoft.com/office/drawing/2014/main" val="10003"/>
                  </a:ext>
                </a:extLst>
              </a:tr>
              <a:tr h="186103">
                <a:tc>
                  <a:txBody>
                    <a:bodyPr/>
                    <a:lstStyle/>
                    <a:p>
                      <a:pPr marL="38100" marR="38100">
                        <a:lnSpc>
                          <a:spcPts val="1600"/>
                        </a:lnSpc>
                        <a:spcAft>
                          <a:spcPts val="0"/>
                        </a:spcAft>
                      </a:pPr>
                      <a:r>
                        <a:rPr lang="ar-SA" sz="1000">
                          <a:effectLst/>
                          <a:cs typeface="2  Lotus" panose="00000400000000000000" pitchFamily="2" charset="-78"/>
                        </a:rPr>
                        <a:t>تعارض بین اهداف فردى و اهداف سازمان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rtl="1">
                        <a:lnSpc>
                          <a:spcPts val="1600"/>
                        </a:lnSpc>
                        <a:spcAft>
                          <a:spcPts val="0"/>
                        </a:spcAft>
                      </a:pPr>
                      <a:r>
                        <a:rPr lang="en-US" sz="800">
                          <a:effectLst/>
                          <a:cs typeface="2  Lotus" panose="00000400000000000000" pitchFamily="2" charset="-78"/>
                        </a:rPr>
                        <a:t> 25.479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-1.10680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-1.1930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-1.0206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4"/>
                  </a:ext>
                </a:extLst>
              </a:tr>
              <a:tr h="141793">
                <a:tc>
                  <a:txBody>
                    <a:bodyPr/>
                    <a:lstStyle/>
                    <a:p>
                      <a:pPr marL="38100" marR="38100">
                        <a:lnSpc>
                          <a:spcPts val="1600"/>
                        </a:lnSpc>
                        <a:spcAft>
                          <a:spcPts val="0"/>
                        </a:spcAft>
                      </a:pPr>
                      <a:r>
                        <a:rPr lang="ar-SA" sz="1000">
                          <a:effectLst/>
                          <a:cs typeface="2  Lotus" panose="00000400000000000000" pitchFamily="2" charset="-78"/>
                        </a:rPr>
                        <a:t>رفتارهای انحرافی مدیران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dirty="0">
                          <a:effectLst/>
                          <a:cs typeface="2  Lotus" panose="00000400000000000000" pitchFamily="2" charset="-78"/>
                        </a:rPr>
                        <a:t>Q2</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rtl="1">
                        <a:lnSpc>
                          <a:spcPts val="1600"/>
                        </a:lnSpc>
                        <a:spcAft>
                          <a:spcPts val="0"/>
                        </a:spcAft>
                      </a:pPr>
                      <a:r>
                        <a:rPr lang="en-US" sz="800">
                          <a:effectLst/>
                          <a:cs typeface="2  Lotus" panose="00000400000000000000" pitchFamily="2" charset="-78"/>
                        </a:rPr>
                        <a:t> 44.712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-.95146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-.9937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-.9092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5"/>
                  </a:ext>
                </a:extLst>
              </a:tr>
              <a:tr h="141793">
                <a:tc>
                  <a:txBody>
                    <a:bodyPr/>
                    <a:lstStyle/>
                    <a:p>
                      <a:pPr marL="38100" marR="38100">
                        <a:lnSpc>
                          <a:spcPts val="1600"/>
                        </a:lnSpc>
                        <a:spcAft>
                          <a:spcPts val="0"/>
                        </a:spcAft>
                      </a:pPr>
                      <a:r>
                        <a:rPr lang="ar-SA" sz="1000">
                          <a:effectLst/>
                          <a:cs typeface="2  Lotus" panose="00000400000000000000" pitchFamily="2" charset="-78"/>
                        </a:rPr>
                        <a:t>عدم تناسب شغل و شاغل</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19.957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.000</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.79612</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.7170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.8752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6"/>
                  </a:ext>
                </a:extLst>
              </a:tr>
              <a:tr h="141793">
                <a:tc>
                  <a:txBody>
                    <a:bodyPr/>
                    <a:lstStyle/>
                    <a:p>
                      <a:pPr marL="38100" marR="38100">
                        <a:lnSpc>
                          <a:spcPts val="1600"/>
                        </a:lnSpc>
                        <a:spcAft>
                          <a:spcPts val="0"/>
                        </a:spcAft>
                      </a:pPr>
                      <a:r>
                        <a:rPr lang="ar-SA" sz="1000">
                          <a:effectLst/>
                          <a:cs typeface="2  Lotus" panose="00000400000000000000" pitchFamily="2" charset="-78"/>
                        </a:rPr>
                        <a:t>عدم روحیه مشارکت و همکاری</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Q4</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16.086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.95146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.8341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1.0688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7"/>
                  </a:ext>
                </a:extLst>
              </a:tr>
              <a:tr h="141793">
                <a:tc>
                  <a:txBody>
                    <a:bodyPr/>
                    <a:lstStyle/>
                    <a:p>
                      <a:pPr marL="38100" marR="38100">
                        <a:lnSpc>
                          <a:spcPts val="1600"/>
                        </a:lnSpc>
                        <a:spcAft>
                          <a:spcPts val="0"/>
                        </a:spcAft>
                      </a:pPr>
                      <a:r>
                        <a:rPr lang="ar-SA" sz="1000">
                          <a:effectLst/>
                          <a:cs typeface="2  Lotus" panose="00000400000000000000" pitchFamily="2" charset="-78"/>
                        </a:rPr>
                        <a:t>تلاشهاى ناموفق کارکنان براى برابرى نتیجه</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7.403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102</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.34951</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.2559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.4432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8"/>
                  </a:ext>
                </a:extLst>
              </a:tr>
              <a:tr h="141793">
                <a:tc>
                  <a:txBody>
                    <a:bodyPr/>
                    <a:lstStyle/>
                    <a:p>
                      <a:pPr marL="38100" marR="38100">
                        <a:lnSpc>
                          <a:spcPts val="1600"/>
                        </a:lnSpc>
                        <a:spcAft>
                          <a:spcPts val="0"/>
                        </a:spcAft>
                      </a:pPr>
                      <a:r>
                        <a:rPr lang="ar-SA" sz="1000">
                          <a:effectLst/>
                          <a:cs typeface="2  Lotus" panose="00000400000000000000" pitchFamily="2" charset="-78"/>
                        </a:rPr>
                        <a:t>عدم توانمندی کارمند</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3.854</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.000</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.23301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.1131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.3529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09"/>
                  </a:ext>
                </a:extLst>
              </a:tr>
              <a:tr h="141793">
                <a:tc>
                  <a:txBody>
                    <a:bodyPr/>
                    <a:lstStyle/>
                    <a:p>
                      <a:pPr marL="38100" marR="38100">
                        <a:lnSpc>
                          <a:spcPts val="1600"/>
                        </a:lnSpc>
                        <a:spcAft>
                          <a:spcPts val="0"/>
                        </a:spcAft>
                      </a:pPr>
                      <a:r>
                        <a:rPr lang="ar-SA" sz="1000">
                          <a:effectLst/>
                          <a:cs typeface="2  Lotus" panose="00000400000000000000" pitchFamily="2" charset="-78"/>
                        </a:rPr>
                        <a:t>نامشخص بودن نقشها و مسئولیتهای افراد</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rtl="1">
                        <a:lnSpc>
                          <a:spcPts val="1600"/>
                        </a:lnSpc>
                        <a:spcAft>
                          <a:spcPts val="0"/>
                        </a:spcAft>
                      </a:pPr>
                      <a:r>
                        <a:rPr lang="en-US" sz="800">
                          <a:effectLst/>
                          <a:cs typeface="2  Lotus" panose="00000400000000000000" pitchFamily="2" charset="-78"/>
                        </a:rPr>
                        <a:t> 9.939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-.72816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-.8735</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-.5828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0"/>
                  </a:ext>
                </a:extLst>
              </a:tr>
              <a:tr h="141793">
                <a:tc>
                  <a:txBody>
                    <a:bodyPr/>
                    <a:lstStyle/>
                    <a:p>
                      <a:pPr marL="38100" marR="38100">
                        <a:lnSpc>
                          <a:spcPts val="1600"/>
                        </a:lnSpc>
                        <a:spcAft>
                          <a:spcPts val="0"/>
                        </a:spcAft>
                      </a:pPr>
                      <a:r>
                        <a:rPr lang="ar-SA" sz="1000">
                          <a:effectLst/>
                          <a:cs typeface="2  Lotus" panose="00000400000000000000" pitchFamily="2" charset="-78"/>
                        </a:rPr>
                        <a:t>احساس بی عدالتی در سازمان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5.777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.000</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.45631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.2996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.6130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1"/>
                  </a:ext>
                </a:extLst>
              </a:tr>
              <a:tr h="141793">
                <a:tc>
                  <a:txBody>
                    <a:bodyPr/>
                    <a:lstStyle/>
                    <a:p>
                      <a:pPr marL="38100" marR="38100">
                        <a:lnSpc>
                          <a:spcPts val="1600"/>
                        </a:lnSpc>
                        <a:spcAft>
                          <a:spcPts val="0"/>
                        </a:spcAft>
                      </a:pPr>
                      <a:r>
                        <a:rPr lang="ar-SA" sz="1000">
                          <a:effectLst/>
                          <a:cs typeface="2  Lotus" panose="00000400000000000000" pitchFamily="2" charset="-78"/>
                        </a:rPr>
                        <a:t>بی کفایتی مدیران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5.756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.49515</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.3245</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.6658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2"/>
                  </a:ext>
                </a:extLst>
              </a:tr>
              <a:tr h="141793">
                <a:tc>
                  <a:txBody>
                    <a:bodyPr/>
                    <a:lstStyle/>
                    <a:p>
                      <a:pPr marL="38100" marR="38100">
                        <a:lnSpc>
                          <a:spcPts val="1600"/>
                        </a:lnSpc>
                        <a:spcAft>
                          <a:spcPts val="0"/>
                        </a:spcAft>
                      </a:pPr>
                      <a:r>
                        <a:rPr lang="ar-SA" sz="1000">
                          <a:effectLst/>
                          <a:cs typeface="2  Lotus" panose="00000400000000000000" pitchFamily="2" charset="-78"/>
                        </a:rPr>
                        <a:t>عدم قدردانی و تقدیر کارکنان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9.610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.68932</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.5470</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.8316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3"/>
                  </a:ext>
                </a:extLst>
              </a:tr>
              <a:tr h="141793">
                <a:tc>
                  <a:txBody>
                    <a:bodyPr/>
                    <a:lstStyle/>
                    <a:p>
                      <a:pPr marL="38100" marR="38100">
                        <a:lnSpc>
                          <a:spcPts val="1600"/>
                        </a:lnSpc>
                        <a:spcAft>
                          <a:spcPts val="0"/>
                        </a:spcAft>
                      </a:pPr>
                      <a:r>
                        <a:rPr lang="ar-SA" sz="1000">
                          <a:effectLst/>
                          <a:cs typeface="2  Lotus" panose="00000400000000000000" pitchFamily="2" charset="-78"/>
                        </a:rPr>
                        <a:t>بی توجهی به مسایل رفاهی کارکنان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6.861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.53398</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.3796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.6883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4"/>
                  </a:ext>
                </a:extLst>
              </a:tr>
              <a:tr h="141793">
                <a:tc>
                  <a:txBody>
                    <a:bodyPr/>
                    <a:lstStyle/>
                    <a:p>
                      <a:pPr marL="38100" marR="38100">
                        <a:lnSpc>
                          <a:spcPts val="1600"/>
                        </a:lnSpc>
                        <a:spcAft>
                          <a:spcPts val="0"/>
                        </a:spcAft>
                      </a:pPr>
                      <a:r>
                        <a:rPr lang="ar-SA" sz="1000">
                          <a:effectLst/>
                          <a:cs typeface="2  Lotus" panose="00000400000000000000" pitchFamily="2" charset="-78"/>
                        </a:rPr>
                        <a:t>فلات شغلی</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rtl="1">
                        <a:lnSpc>
                          <a:spcPts val="1600"/>
                        </a:lnSpc>
                        <a:spcAft>
                          <a:spcPts val="0"/>
                        </a:spcAft>
                      </a:pPr>
                      <a:r>
                        <a:rPr lang="en-US" sz="800">
                          <a:effectLst/>
                          <a:cs typeface="2  Lotus" panose="00000400000000000000" pitchFamily="2" charset="-78"/>
                        </a:rPr>
                        <a:t> 6.898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-.65049</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-.8375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-.4634</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5"/>
                  </a:ext>
                </a:extLst>
              </a:tr>
              <a:tr h="141793">
                <a:tc>
                  <a:txBody>
                    <a:bodyPr/>
                    <a:lstStyle/>
                    <a:p>
                      <a:pPr marL="38100" marR="38100">
                        <a:lnSpc>
                          <a:spcPts val="1600"/>
                        </a:lnSpc>
                        <a:spcAft>
                          <a:spcPts val="0"/>
                        </a:spcAft>
                      </a:pPr>
                      <a:r>
                        <a:rPr lang="ar-SA" sz="1000">
                          <a:effectLst/>
                          <a:cs typeface="2  Lotus" panose="00000400000000000000" pitchFamily="2" charset="-78"/>
                        </a:rPr>
                        <a:t>ابهام در سیاست ها و خط مشی</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16.118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.83495</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.7322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.9377</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6"/>
                  </a:ext>
                </a:extLst>
              </a:tr>
              <a:tr h="141793">
                <a:tc>
                  <a:txBody>
                    <a:bodyPr/>
                    <a:lstStyle/>
                    <a:p>
                      <a:pPr marL="38100" marR="38100">
                        <a:lnSpc>
                          <a:spcPts val="1600"/>
                        </a:lnSpc>
                        <a:spcAft>
                          <a:spcPts val="0"/>
                        </a:spcAft>
                      </a:pPr>
                      <a:r>
                        <a:rPr lang="ar-SA" sz="1000">
                          <a:effectLst/>
                          <a:cs typeface="2  Lotus" panose="00000400000000000000" pitchFamily="2" charset="-78"/>
                        </a:rPr>
                        <a:t>عدم توجه به شایسته سالاری</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Q14</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8.102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.64078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.4839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.7976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7"/>
                  </a:ext>
                </a:extLst>
              </a:tr>
              <a:tr h="141793">
                <a:tc>
                  <a:txBody>
                    <a:bodyPr/>
                    <a:lstStyle/>
                    <a:p>
                      <a:pPr marL="38100" marR="38100">
                        <a:lnSpc>
                          <a:spcPts val="1600"/>
                        </a:lnSpc>
                        <a:spcAft>
                          <a:spcPts val="0"/>
                        </a:spcAft>
                      </a:pPr>
                      <a:r>
                        <a:rPr lang="ar-SA" sz="1000">
                          <a:effectLst/>
                          <a:cs typeface="2  Lotus" panose="00000400000000000000" pitchFamily="2" charset="-78"/>
                        </a:rPr>
                        <a:t>بزرگ بودن اندازه سازمان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rtl="1">
                        <a:lnSpc>
                          <a:spcPts val="1600"/>
                        </a:lnSpc>
                        <a:spcAft>
                          <a:spcPts val="0"/>
                        </a:spcAft>
                      </a:pPr>
                      <a:r>
                        <a:rPr lang="en-US" sz="800">
                          <a:effectLst/>
                          <a:cs typeface="2  Lotus" panose="00000400000000000000" pitchFamily="2" charset="-78"/>
                        </a:rPr>
                        <a:t> 2.270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.025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-.20388</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-.3820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-.0258</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8"/>
                  </a:ext>
                </a:extLst>
              </a:tr>
              <a:tr h="141793">
                <a:tc>
                  <a:txBody>
                    <a:bodyPr/>
                    <a:lstStyle/>
                    <a:p>
                      <a:pPr marL="38100" marR="38100">
                        <a:lnSpc>
                          <a:spcPts val="1600"/>
                        </a:lnSpc>
                        <a:spcAft>
                          <a:spcPts val="0"/>
                        </a:spcAft>
                      </a:pPr>
                      <a:r>
                        <a:rPr lang="ar-SA" sz="1000">
                          <a:effectLst/>
                          <a:cs typeface="2  Lotus" panose="00000400000000000000" pitchFamily="2" charset="-78"/>
                        </a:rPr>
                        <a:t>جو غیر اخلاقی حاکم بر سازمان</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4.093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.49515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.2552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.7351</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19"/>
                  </a:ext>
                </a:extLst>
              </a:tr>
              <a:tr h="141793">
                <a:tc>
                  <a:txBody>
                    <a:bodyPr/>
                    <a:lstStyle/>
                    <a:p>
                      <a:pPr marL="38100" marR="38100">
                        <a:lnSpc>
                          <a:spcPts val="1600"/>
                        </a:lnSpc>
                        <a:spcAft>
                          <a:spcPts val="0"/>
                        </a:spcAft>
                      </a:pPr>
                      <a:r>
                        <a:rPr lang="ar-SA" sz="1000">
                          <a:effectLst/>
                          <a:cs typeface="2  Lotus" panose="00000400000000000000" pitchFamily="2" charset="-78"/>
                        </a:rPr>
                        <a:t>نداشتن سیستم ارزیابی و عملکرد</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2.886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.30097</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-.0156</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.6176</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20"/>
                  </a:ext>
                </a:extLst>
              </a:tr>
              <a:tr h="141793">
                <a:tc>
                  <a:txBody>
                    <a:bodyPr/>
                    <a:lstStyle/>
                    <a:p>
                      <a:pPr marL="38100" marR="38100">
                        <a:lnSpc>
                          <a:spcPts val="1600"/>
                        </a:lnSpc>
                        <a:spcAft>
                          <a:spcPts val="0"/>
                        </a:spcAft>
                      </a:pPr>
                      <a:r>
                        <a:rPr lang="ar-SA" sz="1000">
                          <a:effectLst/>
                          <a:cs typeface="2  Lotus" panose="00000400000000000000" pitchFamily="2" charset="-78"/>
                        </a:rPr>
                        <a:t>عدم تناسب روحیه شخص با محیط کار</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Q18</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 5.499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-.76699</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-1.0437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-.4903</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21"/>
                  </a:ext>
                </a:extLst>
              </a:tr>
              <a:tr h="141793">
                <a:tc>
                  <a:txBody>
                    <a:bodyPr/>
                    <a:lstStyle/>
                    <a:p>
                      <a:pPr marL="38100" marR="38100">
                        <a:lnSpc>
                          <a:spcPts val="1600"/>
                        </a:lnSpc>
                        <a:spcAft>
                          <a:spcPts val="0"/>
                        </a:spcAft>
                      </a:pPr>
                      <a:r>
                        <a:rPr lang="ar-SA" sz="1000">
                          <a:effectLst/>
                          <a:cs typeface="2  Lotus" panose="00000400000000000000" pitchFamily="2" charset="-78"/>
                        </a:rPr>
                        <a:t>عدم تناسب بین عملکرد و پرداخت</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Q19</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 3.733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-.12621</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-.4677</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.2152</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22"/>
                  </a:ext>
                </a:extLst>
              </a:tr>
              <a:tr h="141793">
                <a:tc>
                  <a:txBody>
                    <a:bodyPr/>
                    <a:lstStyle/>
                    <a:p>
                      <a:pPr marL="38100" marR="38100">
                        <a:lnSpc>
                          <a:spcPts val="1600"/>
                        </a:lnSpc>
                        <a:spcAft>
                          <a:spcPts val="0"/>
                        </a:spcAft>
                      </a:pPr>
                      <a:r>
                        <a:rPr lang="ar-SA" sz="1000">
                          <a:effectLst/>
                          <a:cs typeface="2  Lotus" panose="00000400000000000000" pitchFamily="2" charset="-78"/>
                        </a:rPr>
                        <a:t>برخوردگزینشی با تخصص افراد</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nSpc>
                          <a:spcPts val="1600"/>
                        </a:lnSpc>
                        <a:spcAft>
                          <a:spcPts val="0"/>
                        </a:spcAft>
                      </a:pPr>
                      <a:r>
                        <a:rPr lang="en-US" sz="800">
                          <a:effectLst/>
                          <a:cs typeface="2  Lotus" panose="00000400000000000000" pitchFamily="2" charset="-78"/>
                        </a:rPr>
                        <a:t>Q20</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tc>
                <a:tc>
                  <a:txBody>
                    <a:bodyPr/>
                    <a:lstStyle/>
                    <a:p>
                      <a:pPr marL="38100" marR="38100" algn="r">
                        <a:lnSpc>
                          <a:spcPts val="1600"/>
                        </a:lnSpc>
                        <a:spcAft>
                          <a:spcPts val="0"/>
                        </a:spcAft>
                      </a:pPr>
                      <a:r>
                        <a:rPr lang="en-US" sz="800">
                          <a:effectLst/>
                          <a:cs typeface="2  Lotus" panose="00000400000000000000" pitchFamily="2" charset="-78"/>
                        </a:rPr>
                        <a:t>5.403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102</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.003</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a:effectLst/>
                          <a:cs typeface="2  Lotus" panose="00000400000000000000" pitchFamily="2" charset="-78"/>
                        </a:rPr>
                        <a:t>.05825</a:t>
                      </a:r>
                      <a:endParaRPr lang="en-US" sz="100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-.2285</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tc>
                  <a:txBody>
                    <a:bodyPr/>
                    <a:lstStyle/>
                    <a:p>
                      <a:pPr marL="38100" marR="38100" algn="r">
                        <a:lnSpc>
                          <a:spcPts val="1600"/>
                        </a:lnSpc>
                        <a:spcAft>
                          <a:spcPts val="0"/>
                        </a:spcAft>
                      </a:pPr>
                      <a:r>
                        <a:rPr lang="en-US" sz="800" dirty="0">
                          <a:effectLst/>
                          <a:cs typeface="2  Lotus" panose="00000400000000000000" pitchFamily="2" charset="-78"/>
                        </a:rPr>
                        <a:t>.3451</a:t>
                      </a:r>
                      <a:endParaRPr lang="en-US" sz="1000" dirty="0">
                        <a:effectLst/>
                        <a:latin typeface="Calibri" panose="020F0502020204030204" pitchFamily="34" charset="0"/>
                        <a:ea typeface="Calibri" panose="020F0502020204030204" pitchFamily="34" charset="0"/>
                        <a:cs typeface="2  Lotus" panose="00000400000000000000" pitchFamily="2" charset="-78"/>
                      </a:endParaRPr>
                    </a:p>
                  </a:txBody>
                  <a:tcPr marL="0" marR="0" marT="0" marB="0" anchor="ct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063499967"/>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894841" y="517431"/>
            <a:ext cx="1329210" cy="400110"/>
          </a:xfrm>
          <a:prstGeom prst="rect">
            <a:avLst/>
          </a:prstGeom>
        </p:spPr>
        <p:txBody>
          <a:bodyPr wrap="none">
            <a:spAutoFit/>
          </a:bodyPr>
          <a:lstStyle/>
          <a:p>
            <a:r>
              <a:rPr lang="fa-IR" sz="2000"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تعیین وضعیت</a:t>
            </a:r>
            <a:endParaRPr lang="fa-IR" sz="2800" b="1" dirty="0">
              <a:solidFill>
                <a:schemeClr val="accent1"/>
              </a:solidFill>
            </a:endParaRPr>
          </a:p>
        </p:txBody>
      </p:sp>
      <p:sp>
        <p:nvSpPr>
          <p:cNvPr id="5" name="Rectangle 4"/>
          <p:cNvSpPr/>
          <p:nvPr/>
        </p:nvSpPr>
        <p:spPr>
          <a:xfrm>
            <a:off x="827584" y="978036"/>
            <a:ext cx="7920880" cy="1785104"/>
          </a:xfrm>
          <a:prstGeom prst="rect">
            <a:avLst/>
          </a:prstGeom>
        </p:spPr>
        <p:txBody>
          <a:bodyPr wrap="square">
            <a:spAutoFit/>
          </a:bodyPr>
          <a:lstStyle/>
          <a:p>
            <a:pPr algn="just" rtl="1">
              <a:spcAft>
                <a:spcPts val="0"/>
              </a:spcAft>
            </a:pPr>
            <a:r>
              <a:rPr lang="fa-IR" sz="1400" b="1" dirty="0">
                <a:solidFill>
                  <a:srgbClr val="000000"/>
                </a:solidFill>
                <a:latin typeface="B Lotus" panose="00000400000000000000" pitchFamily="2" charset="-78"/>
                <a:ea typeface="Calibri" panose="020F0502020204030204" pitchFamily="34" charset="0"/>
                <a:cs typeface="B Lotus" panose="00000400000000000000" pitchFamily="2" charset="-78"/>
              </a:rPr>
              <a:t>وضعیت عوامل مؤثر بر نامرئی شدن کارکنان  در شهرداری منطقه یک چگونه است؟</a:t>
            </a:r>
          </a:p>
          <a:p>
            <a:pPr algn="just" rtl="1">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براي پاسخ به سؤال فوق از آزمون تی- استودنت تك نمونه اي استفاده و آزمون مي شود كه كدام يك از ابعاد عوامل شناسايي شده  مد نظر  در تكنيك دلفي ، از منظر کارکنان و مدیران شهرداری منطقه یک مشهد سطحي بالاتر از متوسط (3) قرار دارد.</a:t>
            </a:r>
          </a:p>
          <a:p>
            <a:pPr algn="just" rtl="1">
              <a:spcAft>
                <a:spcPts val="0"/>
              </a:spcAft>
            </a:pPr>
            <a:r>
              <a:rPr lang="fa-IR" sz="2800" b="1" dirty="0">
                <a:solidFill>
                  <a:srgbClr val="000000"/>
                </a:solidFill>
                <a:latin typeface="B Lotus" panose="00000400000000000000" pitchFamily="2" charset="-78"/>
                <a:ea typeface="Calibri" panose="020F0502020204030204" pitchFamily="34" charset="0"/>
                <a:cs typeface="B Lotus" panose="00000400000000000000" pitchFamily="2" charset="-78"/>
              </a:rPr>
              <a:t>عوامل فردی </a:t>
            </a:r>
          </a:p>
          <a:p>
            <a:pPr algn="just" rtl="1">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جهت آزمون وضعیت عوامل فردی ، از آزمون تی– استودنت تک نمونه ای استفاده شده است که فرضیات آماری آن به شکل زیر می باشد:</a:t>
            </a:r>
            <a:r>
              <a:rPr lang="fa-IR" sz="2000" dirty="0">
                <a:solidFill>
                  <a:srgbClr val="000000"/>
                </a:solidFill>
                <a:latin typeface="B Lotus" panose="00000400000000000000" pitchFamily="2" charset="-78"/>
                <a:ea typeface="Calibri" panose="020F0502020204030204" pitchFamily="34" charset="0"/>
                <a:cs typeface="B Lotus" panose="00000400000000000000" pitchFamily="2" charset="-78"/>
              </a:rPr>
              <a:t> </a:t>
            </a:r>
            <a:endParaRPr lang="fa-IR" sz="2800" dirty="0"/>
          </a:p>
        </p:txBody>
      </p:sp>
      <p:sp>
        <p:nvSpPr>
          <p:cNvPr id="11" name="Rectangle 10"/>
          <p:cNvSpPr/>
          <p:nvPr/>
        </p:nvSpPr>
        <p:spPr>
          <a:xfrm>
            <a:off x="1115616" y="2852936"/>
            <a:ext cx="7524328" cy="630942"/>
          </a:xfrm>
          <a:prstGeom prst="rect">
            <a:avLst/>
          </a:prstGeom>
        </p:spPr>
        <p:txBody>
          <a:bodyPr wrap="square">
            <a:spAutoFit/>
          </a:bodyPr>
          <a:lstStyle/>
          <a:p>
            <a:pPr algn="r" rtl="1">
              <a:spcAft>
                <a:spcPts val="0"/>
              </a:spcAft>
            </a:pPr>
            <a:r>
              <a:rPr lang="en-US" sz="1400" dirty="0">
                <a:solidFill>
                  <a:srgbClr val="000000"/>
                </a:solidFill>
                <a:latin typeface="B Lotus" panose="00000400000000000000" pitchFamily="2" charset="-78"/>
                <a:ea typeface="Times New Roman" panose="02020603050405020304" pitchFamily="18" charset="0"/>
                <a:cs typeface="B Lotus" panose="00000400000000000000" pitchFamily="2" charset="-78"/>
              </a:rPr>
              <a:t> </a:t>
            </a: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H0</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 وضعیت عوامل فردی موثر بر نامرئی شدن کارکنان پایینتر از حد متوسط است. </a:t>
            </a:r>
            <a:endParaRPr lang="en-US"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spcAft>
                <a:spcPts val="0"/>
              </a:spcAft>
            </a:pP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H1</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:وضعیت عوامل فردی موثر بر نامرئی شدن کارکنان بالاتر از حد متوسط است. </a:t>
            </a:r>
            <a:endParaRPr lang="en-US" sz="1200" dirty="0">
              <a:solidFill>
                <a:srgbClr val="000000"/>
              </a:solidFill>
              <a:effectLst/>
              <a:latin typeface="Times New Roman" panose="02020603050405020304" pitchFamily="18" charset="0"/>
              <a:ea typeface="Times New Roman" panose="02020603050405020304" pitchFamily="18" charset="0"/>
              <a:cs typeface="B Lotus" panose="00000400000000000000" pitchFamily="2" charset="-78"/>
            </a:endParaRPr>
          </a:p>
        </p:txBody>
      </p:sp>
      <p:sp>
        <p:nvSpPr>
          <p:cNvPr id="13" name="Rectangle 12"/>
          <p:cNvSpPr/>
          <p:nvPr/>
        </p:nvSpPr>
        <p:spPr>
          <a:xfrm>
            <a:off x="804074" y="4725144"/>
            <a:ext cx="8147412" cy="2109808"/>
          </a:xfrm>
          <a:prstGeom prst="rect">
            <a:avLst/>
          </a:prstGeom>
        </p:spPr>
        <p:txBody>
          <a:bodyPr wrap="square">
            <a:spAutoFit/>
          </a:bodyPr>
          <a:lstStyle/>
          <a:p>
            <a:pPr indent="179070" algn="justLow" rtl="1">
              <a:lnSpc>
                <a:spcPct val="115000"/>
              </a:lnSpc>
              <a:spcAft>
                <a:spcPts val="0"/>
              </a:spcAft>
            </a:pPr>
            <a:r>
              <a:rPr lang="fa-IR"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با توجه به ديدگاه ها و نظرهاي پاسخگويان ، مقدار آماره ي تی استیودنت و </a:t>
            </a:r>
            <a:r>
              <a:rPr lang="en-US" sz="1600" i="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P-value</a:t>
            </a:r>
            <a:r>
              <a:rPr lang="fa-IR"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 حاصله معني دار نمي باشند چرا که در عوامل فردی مؤثر بر نامرئی شدن کارکنان  ، مقدار </a:t>
            </a:r>
            <a:r>
              <a:rPr lang="en-US" sz="1600" i="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P-value</a:t>
            </a:r>
            <a:r>
              <a:rPr lang="fa-IR"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 بزرگتر از سطح معني داري آزمون  مي باشد یا </a:t>
            </a:r>
            <a:r>
              <a:rPr lang="en-US" sz="1600" i="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P </a:t>
            </a:r>
            <a:r>
              <a:rPr lang="en-US" sz="1600" dirty="0">
                <a:solidFill>
                  <a:srgbClr val="000000"/>
                </a:solidFill>
                <a:latin typeface="Symbol" panose="05050102010706020507" pitchFamily="18" charset="2"/>
                <a:ea typeface="Times New Roman" panose="02020603050405020304" pitchFamily="18" charset="0"/>
                <a:cs typeface="B Lotus" panose="00000400000000000000" pitchFamily="2" charset="-78"/>
              </a:rPr>
              <a:t>- </a:t>
            </a:r>
            <a:r>
              <a:rPr lang="en-US" sz="1600" i="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value </a:t>
            </a:r>
            <a:r>
              <a:rPr lang="fa-IR" sz="1600" dirty="0">
                <a:solidFill>
                  <a:srgbClr val="000000"/>
                </a:solidFill>
                <a:latin typeface="Symbol" panose="05050102010706020507" pitchFamily="18" charset="2"/>
                <a:ea typeface="Times New Roman" panose="02020603050405020304" pitchFamily="18" charset="0"/>
                <a:cs typeface="B Lotus" panose="00000400000000000000" pitchFamily="2" charset="-78"/>
              </a:rPr>
              <a:t>&gt;</a:t>
            </a:r>
            <a:r>
              <a:rPr lang="en-US" sz="1600" dirty="0">
                <a:solidFill>
                  <a:srgbClr val="000000"/>
                </a:solidFill>
                <a:latin typeface="Symbol" panose="05050102010706020507" pitchFamily="18" charset="2"/>
                <a:ea typeface="Times New Roman" panose="02020603050405020304" pitchFamily="18" charset="0"/>
                <a:cs typeface="B Lotus" panose="00000400000000000000" pitchFamily="2" charset="-78"/>
              </a:rPr>
              <a:t>0.05</a:t>
            </a:r>
            <a:r>
              <a:rPr lang="fa-IR" sz="1600" dirty="0">
                <a:solidFill>
                  <a:srgbClr val="000000"/>
                </a:solidFill>
                <a:latin typeface="IPT Nazanin"/>
                <a:ea typeface="IPT Nazanin"/>
                <a:cs typeface="B Lotus" panose="00000400000000000000" pitchFamily="2" charset="-78"/>
              </a:rPr>
              <a:t> ا</a:t>
            </a:r>
            <a:r>
              <a:rPr lang="fa-IR"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ست.</a:t>
            </a:r>
            <a:endParaRPr lang="en-US" sz="1200" dirty="0">
              <a:latin typeface="Calibri" panose="020F0502020204030204" pitchFamily="34" charset="0"/>
              <a:ea typeface="Calibri" panose="020F0502020204030204" pitchFamily="34" charset="0"/>
              <a:cs typeface="Arial" panose="020B0604020202020204" pitchFamily="34" charset="0"/>
            </a:endParaRPr>
          </a:p>
          <a:p>
            <a:pPr indent="179070" algn="justLow" rtl="1">
              <a:lnSpc>
                <a:spcPct val="115000"/>
              </a:lnSpc>
              <a:spcAft>
                <a:spcPts val="0"/>
              </a:spcAft>
            </a:pPr>
            <a:r>
              <a:rPr lang="fa-IR"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مي توان نتيجه گرفت كه عوامل فردی مؤثر بر  نامرئی شدن کارکنان   از منظر مديران و کارکنان شهرداری منطقه 1 مشهد پایین تر از سطح متوسط می باشد. بنابراين با ضريب اطمينان 95 درصد ، مي توان چنين نتيجه گيري نمود كه</a:t>
            </a:r>
            <a:r>
              <a:rPr lang="en-US" sz="1600" dirty="0">
                <a:solidFill>
                  <a:srgbClr val="000000"/>
                </a:solidFill>
                <a:latin typeface="Calibri" panose="020F0502020204030204" pitchFamily="34" charset="0"/>
                <a:ea typeface="Times New Roman" panose="02020603050405020304" pitchFamily="18" charset="0"/>
                <a:cs typeface="B Lotus" panose="00000400000000000000" pitchFamily="2" charset="-78"/>
              </a:rPr>
              <a:t>:</a:t>
            </a:r>
            <a:r>
              <a:rPr lang="en-US" sz="1600" dirty="0">
                <a:solidFill>
                  <a:srgbClr val="000000"/>
                </a:solidFill>
                <a:latin typeface="B Lotus" panose="00000400000000000000" pitchFamily="2" charset="-78"/>
                <a:ea typeface="Times New Roman" panose="02020603050405020304" pitchFamily="18" charset="0"/>
                <a:cs typeface="Arial" panose="020B0604020202020204" pitchFamily="34" charset="0"/>
              </a:rPr>
              <a:t> </a:t>
            </a:r>
            <a:endParaRPr lang="en-US" sz="1200" dirty="0">
              <a:latin typeface="Calibri" panose="020F0502020204030204" pitchFamily="34" charset="0"/>
              <a:ea typeface="Calibri" panose="020F0502020204030204" pitchFamily="34" charset="0"/>
              <a:cs typeface="Arial" panose="020B0604020202020204" pitchFamily="34" charset="0"/>
            </a:endParaRPr>
          </a:p>
          <a:p>
            <a:pPr indent="179070" algn="justLow" rtl="1">
              <a:lnSpc>
                <a:spcPct val="115000"/>
              </a:lnSpc>
              <a:spcAft>
                <a:spcPts val="0"/>
              </a:spcAft>
            </a:pPr>
            <a:r>
              <a:rPr lang="fa-IR" sz="1600" b="1" dirty="0">
                <a:solidFill>
                  <a:srgbClr val="000000"/>
                </a:solidFill>
                <a:latin typeface="Calibri" panose="020F0502020204030204" pitchFamily="34" charset="0"/>
                <a:ea typeface="Times New Roman" panose="02020603050405020304" pitchFamily="18" charset="0"/>
                <a:cs typeface="B Lotus" panose="00000400000000000000" pitchFamily="2" charset="-78"/>
              </a:rPr>
              <a:t>عوامل فردی مؤثر بر نامرئی شدن کارکنان شهرداری منطقه 1 مشهد ، پایین تر از سطح متوسط می باشد.</a:t>
            </a:r>
            <a:endParaRPr lang="en-US" sz="1200" dirty="0">
              <a:latin typeface="Calibri" panose="020F0502020204030204" pitchFamily="34" charset="0"/>
              <a:ea typeface="Calibri" panose="020F0502020204030204" pitchFamily="34" charset="0"/>
              <a:cs typeface="Arial" panose="020B0604020202020204" pitchFamily="34" charset="0"/>
            </a:endParaRPr>
          </a:p>
          <a:p>
            <a:pPr marL="134620" algn="just" rtl="1">
              <a:lnSpc>
                <a:spcPct val="115000"/>
              </a:lnSpc>
              <a:spcAft>
                <a:spcPts val="100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384767019"/>
              </p:ext>
            </p:extLst>
          </p:nvPr>
        </p:nvGraphicFramePr>
        <p:xfrm>
          <a:off x="2439194" y="3621786"/>
          <a:ext cx="4632325" cy="922528"/>
        </p:xfrm>
        <a:graphic>
          <a:graphicData uri="http://schemas.openxmlformats.org/drawingml/2006/table">
            <a:tbl>
              <a:tblPr rtl="1" firstRow="1" firstCol="1" bandRow="1">
                <a:tableStyleId>{5C22544A-7EE6-4342-B048-85BDC9FD1C3A}</a:tableStyleId>
              </a:tblPr>
              <a:tblGrid>
                <a:gridCol w="1316542">
                  <a:extLst>
                    <a:ext uri="{9D8B030D-6E8A-4147-A177-3AD203B41FA5}">
                      <a16:colId xmlns:a16="http://schemas.microsoft.com/office/drawing/2014/main" val="20000"/>
                    </a:ext>
                  </a:extLst>
                </a:gridCol>
                <a:gridCol w="723305">
                  <a:extLst>
                    <a:ext uri="{9D8B030D-6E8A-4147-A177-3AD203B41FA5}">
                      <a16:colId xmlns:a16="http://schemas.microsoft.com/office/drawing/2014/main" val="20001"/>
                    </a:ext>
                  </a:extLst>
                </a:gridCol>
                <a:gridCol w="713788">
                  <a:extLst>
                    <a:ext uri="{9D8B030D-6E8A-4147-A177-3AD203B41FA5}">
                      <a16:colId xmlns:a16="http://schemas.microsoft.com/office/drawing/2014/main" val="20002"/>
                    </a:ext>
                  </a:extLst>
                </a:gridCol>
                <a:gridCol w="822918">
                  <a:extLst>
                    <a:ext uri="{9D8B030D-6E8A-4147-A177-3AD203B41FA5}">
                      <a16:colId xmlns:a16="http://schemas.microsoft.com/office/drawing/2014/main" val="20003"/>
                    </a:ext>
                  </a:extLst>
                </a:gridCol>
                <a:gridCol w="1055772">
                  <a:extLst>
                    <a:ext uri="{9D8B030D-6E8A-4147-A177-3AD203B41FA5}">
                      <a16:colId xmlns:a16="http://schemas.microsoft.com/office/drawing/2014/main" val="20004"/>
                    </a:ext>
                  </a:extLst>
                </a:gridCol>
              </a:tblGrid>
              <a:tr h="340360">
                <a:tc>
                  <a:txBody>
                    <a:bodyPr/>
                    <a:lstStyle/>
                    <a:p>
                      <a:pPr algn="ctr" rtl="1">
                        <a:lnSpc>
                          <a:spcPct val="115000"/>
                        </a:lnSpc>
                        <a:spcAft>
                          <a:spcPts val="0"/>
                        </a:spcAft>
                      </a:pPr>
                      <a:r>
                        <a:rPr lang="fa-IR" sz="1400" dirty="0">
                          <a:effectLst/>
                          <a:cs typeface="2  Lotus" panose="00000400000000000000" pitchFamily="2" charset="-78"/>
                        </a:rPr>
                        <a:t>عوامل</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2  Lotus" panose="00000400000000000000" pitchFamily="2" charset="-78"/>
                        </a:rPr>
                        <a:t>آماره تی</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2  Lotus" panose="00000400000000000000" pitchFamily="2" charset="-78"/>
                        </a:rPr>
                        <a:t>درجه آزادی</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2  Lotus" panose="00000400000000000000" pitchFamily="2" charset="-78"/>
                        </a:rPr>
                        <a:t>سطح معناداری</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2  Lotus" panose="00000400000000000000" pitchFamily="2" charset="-78"/>
                        </a:rPr>
                        <a:t>تفاوت میانگین</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0"/>
                  </a:ext>
                </a:extLst>
              </a:tr>
              <a:tr h="431800">
                <a:tc>
                  <a:txBody>
                    <a:bodyPr/>
                    <a:lstStyle/>
                    <a:p>
                      <a:pPr algn="ctr" rtl="1">
                        <a:lnSpc>
                          <a:spcPct val="115000"/>
                        </a:lnSpc>
                        <a:spcAft>
                          <a:spcPts val="0"/>
                        </a:spcAft>
                      </a:pPr>
                      <a:r>
                        <a:rPr lang="fa-IR" sz="1400">
                          <a:effectLst/>
                          <a:cs typeface="2  Lotus" panose="00000400000000000000" pitchFamily="2" charset="-78"/>
                        </a:rPr>
                        <a:t>فردی</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a:effectLst/>
                          <a:cs typeface="2  Lotus" panose="00000400000000000000" pitchFamily="2" charset="-78"/>
                        </a:rPr>
                        <a:t>1.686</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marL="38100" marR="38100" algn="ctr" rtl="1">
                        <a:lnSpc>
                          <a:spcPct val="115000"/>
                        </a:lnSpc>
                        <a:spcAft>
                          <a:spcPts val="0"/>
                        </a:spcAft>
                      </a:pPr>
                      <a:r>
                        <a:rPr lang="fa-IR" sz="1400">
                          <a:effectLst/>
                          <a:cs typeface="2  Lotus" panose="00000400000000000000" pitchFamily="2" charset="-78"/>
                        </a:rPr>
                        <a:t>102</a:t>
                      </a:r>
                      <a:endParaRPr lang="en-US" sz="110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2  Lotus" panose="00000400000000000000" pitchFamily="2" charset="-78"/>
                        </a:rPr>
                        <a:t>0.095</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2  Lotus" panose="00000400000000000000" pitchFamily="2" charset="-78"/>
                        </a:rPr>
                        <a:t>0.05049</a:t>
                      </a:r>
                      <a:endParaRPr lang="en-US" sz="1100" dirty="0">
                        <a:effectLst/>
                        <a:latin typeface="Calibri" panose="020F0502020204030204" pitchFamily="34" charset="0"/>
                        <a:ea typeface="Calibri" panose="020F0502020204030204" pitchFamily="34" charset="0"/>
                        <a:cs typeface="2  Lotus" panose="00000400000000000000" pitchFamily="2" charset="-78"/>
                      </a:endParaRPr>
                    </a:p>
                  </a:txBody>
                  <a:tcPr marL="68580" marR="6858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6769765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894841" y="517431"/>
            <a:ext cx="1329210" cy="400110"/>
          </a:xfrm>
          <a:prstGeom prst="rect">
            <a:avLst/>
          </a:prstGeom>
        </p:spPr>
        <p:txBody>
          <a:bodyPr wrap="none">
            <a:spAutoFit/>
          </a:bodyPr>
          <a:lstStyle/>
          <a:p>
            <a:r>
              <a:rPr lang="fa-IR" sz="2000"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تعیین وضعیت</a:t>
            </a:r>
            <a:endParaRPr lang="fa-IR" sz="2800" b="1" dirty="0">
              <a:solidFill>
                <a:schemeClr val="accent1"/>
              </a:solidFill>
            </a:endParaRPr>
          </a:p>
        </p:txBody>
      </p:sp>
      <p:sp>
        <p:nvSpPr>
          <p:cNvPr id="5" name="Rectangle 4"/>
          <p:cNvSpPr/>
          <p:nvPr/>
        </p:nvSpPr>
        <p:spPr>
          <a:xfrm>
            <a:off x="827584" y="978036"/>
            <a:ext cx="7920880" cy="1077218"/>
          </a:xfrm>
          <a:prstGeom prst="rect">
            <a:avLst/>
          </a:prstGeom>
        </p:spPr>
        <p:txBody>
          <a:bodyPr wrap="square">
            <a:spAutoFit/>
          </a:bodyPr>
          <a:lstStyle/>
          <a:p>
            <a:pPr algn="just" rtl="1">
              <a:spcAft>
                <a:spcPts val="0"/>
              </a:spcAft>
            </a:pPr>
            <a:r>
              <a:rPr lang="fa-IR" sz="2800" b="1" dirty="0">
                <a:solidFill>
                  <a:srgbClr val="000000"/>
                </a:solidFill>
                <a:latin typeface="B Lotus" panose="00000400000000000000" pitchFamily="2" charset="-78"/>
                <a:ea typeface="Calibri" panose="020F0502020204030204" pitchFamily="34" charset="0"/>
                <a:cs typeface="B Lotus" panose="00000400000000000000" pitchFamily="2" charset="-78"/>
              </a:rPr>
              <a:t>عوامل شغلی </a:t>
            </a:r>
          </a:p>
          <a:p>
            <a:pPr algn="just" rtl="1">
              <a:spcAft>
                <a:spcPts val="0"/>
              </a:spcAf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جهت آزمون وضعیت عوامل شغلی ، از آزمون تی</a:t>
            </a:r>
            <a:r>
              <a:rPr lang="fa-IR" sz="1600" dirty="0">
                <a:solidFill>
                  <a:srgbClr val="000000"/>
                </a:solidFill>
                <a:ea typeface="Calibri" panose="020F0502020204030204" pitchFamily="34" charset="0"/>
                <a:cs typeface="Times New Roman" panose="02020603050405020304" pitchFamily="18" charset="0"/>
              </a:rPr>
              <a:t>–</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استودنت تک نمونه­ای استفاده شده است که فرضیات آماری آن به شکل زیر می باشد :</a:t>
            </a:r>
            <a:r>
              <a:rPr lang="fa-IR" sz="2000" dirty="0">
                <a:solidFill>
                  <a:srgbClr val="000000"/>
                </a:solidFill>
                <a:latin typeface="B Lotus" panose="00000400000000000000" pitchFamily="2" charset="-78"/>
                <a:ea typeface="Calibri" panose="020F0502020204030204" pitchFamily="34" charset="0"/>
                <a:cs typeface="B Lotus" panose="00000400000000000000" pitchFamily="2" charset="-78"/>
              </a:rPr>
              <a:t> </a:t>
            </a:r>
            <a:endParaRPr lang="fa-IR" sz="2800" dirty="0"/>
          </a:p>
        </p:txBody>
      </p:sp>
      <p:sp>
        <p:nvSpPr>
          <p:cNvPr id="11" name="Rectangle 10"/>
          <p:cNvSpPr/>
          <p:nvPr/>
        </p:nvSpPr>
        <p:spPr>
          <a:xfrm>
            <a:off x="1115616" y="2348880"/>
            <a:ext cx="7524328" cy="630942"/>
          </a:xfrm>
          <a:prstGeom prst="rect">
            <a:avLst/>
          </a:prstGeom>
        </p:spPr>
        <p:txBody>
          <a:bodyPr wrap="square">
            <a:spAutoFit/>
          </a:bodyPr>
          <a:lstStyle/>
          <a:p>
            <a:pPr algn="r" rtl="1">
              <a:spcAft>
                <a:spcPts val="0"/>
              </a:spcAft>
            </a:pPr>
            <a:r>
              <a:rPr lang="en-US" sz="1400" dirty="0">
                <a:solidFill>
                  <a:srgbClr val="000000"/>
                </a:solidFill>
                <a:latin typeface="B Lotus" panose="00000400000000000000" pitchFamily="2" charset="-78"/>
                <a:ea typeface="Times New Roman" panose="02020603050405020304" pitchFamily="18" charset="0"/>
                <a:cs typeface="B Lotus" panose="00000400000000000000" pitchFamily="2" charset="-78"/>
              </a:rPr>
              <a:t> </a:t>
            </a: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H0</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 وضعیت عوامل شغلی موثر بر نامرئی شدن کارکنان بالاتر از سطح متوسط نیست </a:t>
            </a:r>
            <a:endParaRPr lang="en-US"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spcAft>
                <a:spcPts val="0"/>
              </a:spcAft>
            </a:pP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H1</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:وضعیت عوامل شغلی موثر بر نامرئی شدن کارکنان بالاتر از سطح متوسط است </a:t>
            </a:r>
            <a:endParaRPr lang="en-US" sz="1200" dirty="0">
              <a:solidFill>
                <a:srgbClr val="000000"/>
              </a:solidFill>
              <a:effectLst/>
              <a:latin typeface="Times New Roman" panose="02020603050405020304" pitchFamily="18" charset="0"/>
              <a:ea typeface="Times New Roman" panose="02020603050405020304" pitchFamily="18" charset="0"/>
              <a:cs typeface="B Lotus" panose="00000400000000000000" pitchFamily="2" charset="-78"/>
            </a:endParaRPr>
          </a:p>
        </p:txBody>
      </p:sp>
      <p:sp>
        <p:nvSpPr>
          <p:cNvPr id="13" name="Rectangle 12"/>
          <p:cNvSpPr/>
          <p:nvPr/>
        </p:nvSpPr>
        <p:spPr>
          <a:xfrm>
            <a:off x="804074" y="4725144"/>
            <a:ext cx="8147412" cy="1826654"/>
          </a:xfrm>
          <a:prstGeom prst="rect">
            <a:avLst/>
          </a:prstGeom>
        </p:spPr>
        <p:txBody>
          <a:bodyPr wrap="square">
            <a:spAutoFit/>
          </a:bodyPr>
          <a:lstStyle/>
          <a:p>
            <a:pPr marL="134620" algn="just" rtl="1">
              <a:lnSpc>
                <a:spcPct val="115000"/>
              </a:lnSpc>
              <a:spcAft>
                <a:spcPts val="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توجه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ديدگاه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ها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و</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نظرهاي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پاسخگويان ، مقدار</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آمارة تی استیودنت و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P-value</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حاصله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معني دارمي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باشند چرا که عوامل شغلی موثر بر نامرئی شدن کارکنان ، مقدار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P-value</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کوچکتر از</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سطح</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معني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داري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آزمون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مي باشد  اما از طرفی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t</a:t>
            </a:r>
            <a:r>
              <a:rPr lang="en-US" sz="1600" dirty="0">
                <a:solidFill>
                  <a:srgbClr val="000000"/>
                </a:solidFill>
                <a:latin typeface="B Lotus" panose="00000400000000000000" pitchFamily="2" charset="-78"/>
                <a:ea typeface="Calibri" panose="020F0502020204030204" pitchFamily="34" charset="0"/>
                <a:cs typeface="Arial" panose="020B0604020202020204" pitchFamily="34" charset="0"/>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استیودنت منفی است .</a:t>
            </a:r>
            <a:endParaRPr lang="en-US" sz="1600" dirty="0">
              <a:solidFill>
                <a:srgbClr val="000000"/>
              </a:solidFill>
              <a:latin typeface="Calibri" panose="020F0502020204030204" pitchFamily="34" charset="0"/>
              <a:ea typeface="Calibri" panose="020F0502020204030204" pitchFamily="34" charset="0"/>
              <a:cs typeface="B Lotus" panose="00000400000000000000" pitchFamily="2" charset="-78"/>
            </a:endParaRPr>
          </a:p>
          <a:p>
            <a:pPr marL="134620" algn="just" rtl="1">
              <a:lnSpc>
                <a:spcPct val="115000"/>
              </a:lnSpc>
              <a:spcAft>
                <a:spcPts val="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مي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توان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نتيجه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گرفت</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كه عوامل شغلی  موثر بر نامرئی شدن کارکنان پایین تر از سطح متوسط می باشد.</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بنابراين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ضريب</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اطمينان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95</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درصد ،</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مي­توان چنين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نتيجه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گيري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نمود</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كه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a:t>
            </a:r>
            <a:r>
              <a:rPr lang="en-US" sz="1600" dirty="0">
                <a:solidFill>
                  <a:srgbClr val="000000"/>
                </a:solidFill>
                <a:latin typeface="B Lotus" panose="00000400000000000000" pitchFamily="2" charset="-78"/>
                <a:ea typeface="Calibri" panose="020F0502020204030204" pitchFamily="34" charset="0"/>
                <a:cs typeface="Arial" panose="020B0604020202020204" pitchFamily="34" charset="0"/>
              </a:rPr>
              <a:t>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134620" algn="ctr" rtl="1">
              <a:lnSpc>
                <a:spcPct val="115000"/>
              </a:lnSpc>
              <a:spcAft>
                <a:spcPts val="0"/>
              </a:spcAft>
              <a:tabLst>
                <a:tab pos="5735320" algn="r"/>
              </a:tabLst>
            </a:pP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عوامل شغلی موثر بر نامرئی شدن کارکنان شهرداری منطقه یک مشهد ، پایین تر از سطح متوسط می باشد.</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67952007"/>
              </p:ext>
            </p:extLst>
          </p:nvPr>
        </p:nvGraphicFramePr>
        <p:xfrm>
          <a:off x="2626811" y="3140968"/>
          <a:ext cx="4632325" cy="922528"/>
        </p:xfrm>
        <a:graphic>
          <a:graphicData uri="http://schemas.openxmlformats.org/drawingml/2006/table">
            <a:tbl>
              <a:tblPr rtl="1" firstRow="1" firstCol="1" bandRow="1">
                <a:tableStyleId>{5C22544A-7EE6-4342-B048-85BDC9FD1C3A}</a:tableStyleId>
              </a:tblPr>
              <a:tblGrid>
                <a:gridCol w="1316542">
                  <a:extLst>
                    <a:ext uri="{9D8B030D-6E8A-4147-A177-3AD203B41FA5}">
                      <a16:colId xmlns:a16="http://schemas.microsoft.com/office/drawing/2014/main" val="20000"/>
                    </a:ext>
                  </a:extLst>
                </a:gridCol>
                <a:gridCol w="723305">
                  <a:extLst>
                    <a:ext uri="{9D8B030D-6E8A-4147-A177-3AD203B41FA5}">
                      <a16:colId xmlns:a16="http://schemas.microsoft.com/office/drawing/2014/main" val="20001"/>
                    </a:ext>
                  </a:extLst>
                </a:gridCol>
                <a:gridCol w="713788">
                  <a:extLst>
                    <a:ext uri="{9D8B030D-6E8A-4147-A177-3AD203B41FA5}">
                      <a16:colId xmlns:a16="http://schemas.microsoft.com/office/drawing/2014/main" val="20002"/>
                    </a:ext>
                  </a:extLst>
                </a:gridCol>
                <a:gridCol w="822918">
                  <a:extLst>
                    <a:ext uri="{9D8B030D-6E8A-4147-A177-3AD203B41FA5}">
                      <a16:colId xmlns:a16="http://schemas.microsoft.com/office/drawing/2014/main" val="20003"/>
                    </a:ext>
                  </a:extLst>
                </a:gridCol>
                <a:gridCol w="1055772">
                  <a:extLst>
                    <a:ext uri="{9D8B030D-6E8A-4147-A177-3AD203B41FA5}">
                      <a16:colId xmlns:a16="http://schemas.microsoft.com/office/drawing/2014/main" val="20004"/>
                    </a:ext>
                  </a:extLst>
                </a:gridCol>
              </a:tblGrid>
              <a:tr h="340360">
                <a:tc>
                  <a:txBody>
                    <a:bodyPr/>
                    <a:lstStyle/>
                    <a:p>
                      <a:pPr algn="ctr" rtl="1">
                        <a:lnSpc>
                          <a:spcPct val="115000"/>
                        </a:lnSpc>
                        <a:spcAft>
                          <a:spcPts val="0"/>
                        </a:spcAft>
                      </a:pPr>
                      <a:r>
                        <a:rPr lang="fa-IR" sz="1400" dirty="0">
                          <a:effectLst/>
                          <a:cs typeface="B Lotus" panose="00000400000000000000" pitchFamily="2" charset="-78"/>
                        </a:rPr>
                        <a:t>عوامل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B Lotus" panose="00000400000000000000" pitchFamily="2" charset="-78"/>
                        </a:rPr>
                        <a:t>آماره تی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B Lotus" panose="00000400000000000000" pitchFamily="2" charset="-78"/>
                        </a:rPr>
                        <a:t>درجه آزادی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B Lotus" panose="00000400000000000000" pitchFamily="2" charset="-78"/>
                        </a:rPr>
                        <a:t>سطح معناداری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B Lotus" panose="00000400000000000000" pitchFamily="2" charset="-78"/>
                        </a:rPr>
                        <a:t>تفاوت میانگین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431800">
                <a:tc>
                  <a:txBody>
                    <a:bodyPr/>
                    <a:lstStyle/>
                    <a:p>
                      <a:pPr algn="ctr" rtl="1">
                        <a:lnSpc>
                          <a:spcPct val="115000"/>
                        </a:lnSpc>
                        <a:spcAft>
                          <a:spcPts val="0"/>
                        </a:spcAft>
                      </a:pPr>
                      <a:r>
                        <a:rPr lang="fa-IR" sz="1400">
                          <a:effectLst/>
                          <a:cs typeface="B Lotus" panose="00000400000000000000" pitchFamily="2" charset="-78"/>
                        </a:rPr>
                        <a:t>شغلی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a:effectLst/>
                          <a:cs typeface="B Lotus" panose="00000400000000000000" pitchFamily="2" charset="-78"/>
                        </a:rPr>
                        <a:t>3.366-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ct val="115000"/>
                        </a:lnSpc>
                        <a:spcAft>
                          <a:spcPts val="0"/>
                        </a:spcAft>
                      </a:pPr>
                      <a:r>
                        <a:rPr lang="fa-IR" sz="1400" dirty="0">
                          <a:effectLst/>
                          <a:cs typeface="B Lotus" panose="00000400000000000000" pitchFamily="2" charset="-78"/>
                        </a:rPr>
                        <a:t>102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B Lotus" panose="00000400000000000000" pitchFamily="2" charset="-78"/>
                        </a:rPr>
                        <a:t>0.001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B Lotus" panose="00000400000000000000" pitchFamily="2" charset="-78"/>
                        </a:rPr>
                        <a:t>0.11408-</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8848761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324548" y="42502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8267" y="48722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894841" y="517431"/>
            <a:ext cx="1329210" cy="400110"/>
          </a:xfrm>
          <a:prstGeom prst="rect">
            <a:avLst/>
          </a:prstGeom>
        </p:spPr>
        <p:txBody>
          <a:bodyPr wrap="none">
            <a:spAutoFit/>
          </a:bodyPr>
          <a:lstStyle/>
          <a:p>
            <a:r>
              <a:rPr lang="fa-IR" sz="2000"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تعیین وضعیت</a:t>
            </a:r>
            <a:endParaRPr lang="fa-IR" sz="2800" b="1" dirty="0">
              <a:solidFill>
                <a:schemeClr val="accent1"/>
              </a:solidFill>
            </a:endParaRPr>
          </a:p>
        </p:txBody>
      </p:sp>
      <p:sp>
        <p:nvSpPr>
          <p:cNvPr id="5" name="Rectangle 4"/>
          <p:cNvSpPr/>
          <p:nvPr/>
        </p:nvSpPr>
        <p:spPr>
          <a:xfrm>
            <a:off x="827584" y="978036"/>
            <a:ext cx="7920880" cy="1077218"/>
          </a:xfrm>
          <a:prstGeom prst="rect">
            <a:avLst/>
          </a:prstGeom>
        </p:spPr>
        <p:txBody>
          <a:bodyPr wrap="square">
            <a:spAutoFit/>
          </a:bodyPr>
          <a:lstStyle/>
          <a:p>
            <a:pPr algn="just" rtl="1">
              <a:spcAft>
                <a:spcPts val="0"/>
              </a:spcAft>
            </a:pPr>
            <a:r>
              <a:rPr lang="fa-IR" sz="2800" b="1" dirty="0">
                <a:solidFill>
                  <a:srgbClr val="000000"/>
                </a:solidFill>
                <a:latin typeface="B Lotus" panose="00000400000000000000" pitchFamily="2" charset="-78"/>
                <a:ea typeface="Calibri" panose="020F0502020204030204" pitchFamily="34" charset="0"/>
                <a:cs typeface="B Lotus" panose="00000400000000000000" pitchFamily="2" charset="-78"/>
              </a:rPr>
              <a:t>عوامل سازمانی </a:t>
            </a:r>
          </a:p>
          <a:p>
            <a:pPr algn="just" rtl="1">
              <a:spcAft>
                <a:spcPts val="0"/>
              </a:spcAf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جهت آزمون وضعیت عوامل سازمانی موثر بر نامرئی شدن کارکنان ، از آزمون تی</a:t>
            </a:r>
            <a:r>
              <a:rPr lang="fa-IR" sz="1600" dirty="0">
                <a:solidFill>
                  <a:srgbClr val="000000"/>
                </a:solidFill>
                <a:ea typeface="Calibri" panose="020F0502020204030204" pitchFamily="34" charset="0"/>
                <a:cs typeface="Times New Roman" panose="02020603050405020304" pitchFamily="18" charset="0"/>
              </a:rPr>
              <a:t>–</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استودنت تک نمونه­ای استفاده شده است که فرضیات آماری آن به شکل زیر می باشد :</a:t>
            </a:r>
            <a:r>
              <a:rPr lang="fa-IR" sz="2000" dirty="0">
                <a:solidFill>
                  <a:srgbClr val="000000"/>
                </a:solidFill>
                <a:latin typeface="B Lotus" panose="00000400000000000000" pitchFamily="2" charset="-78"/>
                <a:ea typeface="Calibri" panose="020F0502020204030204" pitchFamily="34" charset="0"/>
                <a:cs typeface="B Lotus" panose="00000400000000000000" pitchFamily="2" charset="-78"/>
              </a:rPr>
              <a:t> </a:t>
            </a:r>
            <a:endParaRPr lang="fa-IR" sz="2800" dirty="0"/>
          </a:p>
        </p:txBody>
      </p:sp>
      <p:sp>
        <p:nvSpPr>
          <p:cNvPr id="11" name="Rectangle 10"/>
          <p:cNvSpPr/>
          <p:nvPr/>
        </p:nvSpPr>
        <p:spPr>
          <a:xfrm>
            <a:off x="1115616" y="2348880"/>
            <a:ext cx="7524328" cy="630942"/>
          </a:xfrm>
          <a:prstGeom prst="rect">
            <a:avLst/>
          </a:prstGeom>
        </p:spPr>
        <p:txBody>
          <a:bodyPr wrap="square">
            <a:spAutoFit/>
          </a:bodyPr>
          <a:lstStyle/>
          <a:p>
            <a:pPr algn="r" rtl="1">
              <a:spcAft>
                <a:spcPts val="0"/>
              </a:spcAft>
            </a:pPr>
            <a:r>
              <a:rPr lang="en-US" sz="1400" dirty="0">
                <a:solidFill>
                  <a:srgbClr val="000000"/>
                </a:solidFill>
                <a:latin typeface="B Lotus" panose="00000400000000000000" pitchFamily="2" charset="-78"/>
                <a:ea typeface="Times New Roman" panose="02020603050405020304" pitchFamily="18" charset="0"/>
                <a:cs typeface="B Lotus" panose="00000400000000000000" pitchFamily="2" charset="-78"/>
              </a:rPr>
              <a:t> </a:t>
            </a: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H0</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 </a:t>
            </a:r>
            <a:r>
              <a:rPr lang="fa-IR" sz="1400" dirty="0">
                <a:solidFill>
                  <a:srgbClr val="000000"/>
                </a:solidFill>
                <a:latin typeface="Calibri" panose="020F0502020204030204" pitchFamily="34" charset="0"/>
                <a:ea typeface="Calibri" panose="020F0502020204030204" pitchFamily="34" charset="0"/>
                <a:cs typeface="B Lotus" panose="00000400000000000000" pitchFamily="2" charset="-78"/>
              </a:rPr>
              <a:t>وضعیت عوامل سازمانی موثر بر نامرئی شدن کارکنان شهرداری مشهد بالاتر از سطح متوسط نیست</a:t>
            </a:r>
            <a:r>
              <a:rPr lang="fa-IR" sz="1400" b="1" dirty="0">
                <a:solidFill>
                  <a:srgbClr val="000000"/>
                </a:solidFill>
                <a:ea typeface="Calibri" panose="020F0502020204030204" pitchFamily="34" charset="0"/>
                <a:cs typeface="Calibri" panose="020F0502020204030204" pitchFamily="34" charset="0"/>
              </a:rPr>
              <a:t> </a:t>
            </a:r>
            <a:endParaRPr lang="en-US"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spcAft>
                <a:spcPts val="0"/>
              </a:spcAft>
            </a:pPr>
            <a:r>
              <a:rPr lang="en-US"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H1</a:t>
            </a:r>
            <a:r>
              <a:rPr lang="fa-IR" sz="1400" dirty="0">
                <a:solidFill>
                  <a:srgbClr val="000000"/>
                </a:solidFill>
                <a:latin typeface="Calibri" panose="020F0502020204030204" pitchFamily="34" charset="0"/>
                <a:ea typeface="Times New Roman" panose="02020603050405020304" pitchFamily="18" charset="0"/>
                <a:cs typeface="B Lotus" panose="00000400000000000000" pitchFamily="2" charset="-78"/>
              </a:rPr>
              <a:t>:</a:t>
            </a:r>
            <a:r>
              <a:rPr lang="fa-IR" sz="1400" dirty="0">
                <a:solidFill>
                  <a:srgbClr val="000000"/>
                </a:solidFill>
                <a:latin typeface="Calibri" panose="020F0502020204030204" pitchFamily="34" charset="0"/>
                <a:ea typeface="Calibri" panose="020F0502020204030204" pitchFamily="34" charset="0"/>
                <a:cs typeface="B Lotus" panose="00000400000000000000" pitchFamily="2" charset="-78"/>
              </a:rPr>
              <a:t> وضعیت عوامل سازمانی موثر بر نامرئی شدن کارکنان شهرداری مشهد بالاتر از سطح متوسط است</a:t>
            </a:r>
            <a:endParaRPr lang="en-US" sz="1200" dirty="0">
              <a:solidFill>
                <a:srgbClr val="000000"/>
              </a:solidFill>
              <a:effectLst/>
              <a:latin typeface="Times New Roman" panose="02020603050405020304" pitchFamily="18" charset="0"/>
              <a:ea typeface="Times New Roman" panose="02020603050405020304" pitchFamily="18" charset="0"/>
              <a:cs typeface="B Lotus" panose="00000400000000000000" pitchFamily="2" charset="-78"/>
            </a:endParaRPr>
          </a:p>
        </p:txBody>
      </p:sp>
      <p:sp>
        <p:nvSpPr>
          <p:cNvPr id="13" name="Rectangle 12"/>
          <p:cNvSpPr/>
          <p:nvPr/>
        </p:nvSpPr>
        <p:spPr>
          <a:xfrm>
            <a:off x="804074" y="4725144"/>
            <a:ext cx="8147412" cy="1826654"/>
          </a:xfrm>
          <a:prstGeom prst="rect">
            <a:avLst/>
          </a:prstGeom>
        </p:spPr>
        <p:txBody>
          <a:bodyPr wrap="square">
            <a:spAutoFit/>
          </a:bodyPr>
          <a:lstStyle/>
          <a:p>
            <a:pPr marL="134620" algn="just" rtl="1">
              <a:lnSpc>
                <a:spcPct val="115000"/>
              </a:lnSpc>
              <a:spcAft>
                <a:spcPts val="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توجه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ديدگاه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ها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و</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نظرهاي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پاسخگويان،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134620" algn="just" rtl="1">
              <a:lnSpc>
                <a:spcPct val="115000"/>
              </a:lnSpc>
              <a:spcAft>
                <a:spcPts val="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مقدار</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آمارة تی استیودنت و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P-value</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حاصله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معني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دار</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باشند چرا که عوامل سازمانی موثر بر نامرئی شدن کارکنان ، مقدار </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P-value</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کوچکتر از</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سطح</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معني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داري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آزمون مي باشد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134620" algn="just" rtl="1">
              <a:lnSpc>
                <a:spcPct val="115000"/>
              </a:lnSpc>
              <a:spcAft>
                <a:spcPts val="0"/>
              </a:spcAft>
              <a:tabLst>
                <a:tab pos="5735320" algn="r"/>
              </a:tabLst>
            </a:pP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 مي­توان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نتيجه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گرفت</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كه عوامل سازمانی موثر بر نامرئی شدن کارکنان بالاتر از سطح متوسط می باشد.</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بنابراين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با</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ضريب</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اطمينان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95</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درصد ،</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مي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توان چنين</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نتيجه</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گيري</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نمود</a:t>
            </a: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 </a:t>
            </a:r>
            <a:r>
              <a:rPr lang="fa-IR" sz="1600" dirty="0">
                <a:solidFill>
                  <a:srgbClr val="000000"/>
                </a:solidFill>
                <a:latin typeface="Calibri" panose="020F0502020204030204" pitchFamily="34" charset="0"/>
                <a:ea typeface="Calibri" panose="020F0502020204030204" pitchFamily="34" charset="0"/>
                <a:cs typeface="B Lotus" panose="00000400000000000000" pitchFamily="2" charset="-78"/>
              </a:rPr>
              <a:t>كه</a:t>
            </a:r>
            <a:r>
              <a:rPr lang="en-US" sz="1600" b="1" dirty="0">
                <a:solidFill>
                  <a:srgbClr val="000000"/>
                </a:solidFill>
                <a:latin typeface="Calibri" panose="020F0502020204030204" pitchFamily="34" charset="0"/>
                <a:ea typeface="Calibri" panose="020F0502020204030204" pitchFamily="34" charset="0"/>
                <a:cs typeface="B Lotus" panose="00000400000000000000" pitchFamily="2" charset="-78"/>
              </a:rPr>
              <a:t>:</a:t>
            </a:r>
            <a:r>
              <a:rPr lang="en-US" sz="1600" dirty="0">
                <a:solidFill>
                  <a:srgbClr val="000000"/>
                </a:solidFill>
                <a:latin typeface="B Lotus" panose="00000400000000000000" pitchFamily="2" charset="-78"/>
                <a:ea typeface="Calibri" panose="020F0502020204030204" pitchFamily="34" charset="0"/>
                <a:cs typeface="Arial" panose="020B0604020202020204" pitchFamily="34" charset="0"/>
              </a:rPr>
              <a:t>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134620" algn="just" rtl="1">
              <a:lnSpc>
                <a:spcPct val="115000"/>
              </a:lnSpc>
              <a:spcAft>
                <a:spcPts val="0"/>
              </a:spcAft>
              <a:tabLst>
                <a:tab pos="5735320" algn="r"/>
              </a:tabLst>
            </a:pPr>
            <a:r>
              <a:rPr lang="fa-IR" sz="1600" b="1" dirty="0">
                <a:solidFill>
                  <a:srgbClr val="000000"/>
                </a:solidFill>
                <a:latin typeface="Calibri" panose="020F0502020204030204" pitchFamily="34" charset="0"/>
                <a:ea typeface="Calibri" panose="020F0502020204030204" pitchFamily="34" charset="0"/>
                <a:cs typeface="B Lotus" panose="00000400000000000000" pitchFamily="2" charset="-78"/>
              </a:rPr>
              <a:t>عوامل سازمانی موثر بر نامرئی شدن کارکنان شهرداری  منطقه یک مشهد از سطح متوسط بالاتر است</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432341323"/>
              </p:ext>
            </p:extLst>
          </p:nvPr>
        </p:nvGraphicFramePr>
        <p:xfrm>
          <a:off x="2692223" y="3140968"/>
          <a:ext cx="4632325" cy="922528"/>
        </p:xfrm>
        <a:graphic>
          <a:graphicData uri="http://schemas.openxmlformats.org/drawingml/2006/table">
            <a:tbl>
              <a:tblPr rtl="1" firstRow="1" firstCol="1" bandRow="1">
                <a:tableStyleId>{5C22544A-7EE6-4342-B048-85BDC9FD1C3A}</a:tableStyleId>
              </a:tblPr>
              <a:tblGrid>
                <a:gridCol w="1316542">
                  <a:extLst>
                    <a:ext uri="{9D8B030D-6E8A-4147-A177-3AD203B41FA5}">
                      <a16:colId xmlns:a16="http://schemas.microsoft.com/office/drawing/2014/main" val="20000"/>
                    </a:ext>
                  </a:extLst>
                </a:gridCol>
                <a:gridCol w="723305">
                  <a:extLst>
                    <a:ext uri="{9D8B030D-6E8A-4147-A177-3AD203B41FA5}">
                      <a16:colId xmlns:a16="http://schemas.microsoft.com/office/drawing/2014/main" val="20001"/>
                    </a:ext>
                  </a:extLst>
                </a:gridCol>
                <a:gridCol w="713788">
                  <a:extLst>
                    <a:ext uri="{9D8B030D-6E8A-4147-A177-3AD203B41FA5}">
                      <a16:colId xmlns:a16="http://schemas.microsoft.com/office/drawing/2014/main" val="20002"/>
                    </a:ext>
                  </a:extLst>
                </a:gridCol>
                <a:gridCol w="822918">
                  <a:extLst>
                    <a:ext uri="{9D8B030D-6E8A-4147-A177-3AD203B41FA5}">
                      <a16:colId xmlns:a16="http://schemas.microsoft.com/office/drawing/2014/main" val="20003"/>
                    </a:ext>
                  </a:extLst>
                </a:gridCol>
                <a:gridCol w="1055772">
                  <a:extLst>
                    <a:ext uri="{9D8B030D-6E8A-4147-A177-3AD203B41FA5}">
                      <a16:colId xmlns:a16="http://schemas.microsoft.com/office/drawing/2014/main" val="20004"/>
                    </a:ext>
                  </a:extLst>
                </a:gridCol>
              </a:tblGrid>
              <a:tr h="340360">
                <a:tc>
                  <a:txBody>
                    <a:bodyPr/>
                    <a:lstStyle/>
                    <a:p>
                      <a:pPr algn="ctr" rtl="1">
                        <a:lnSpc>
                          <a:spcPct val="115000"/>
                        </a:lnSpc>
                        <a:spcAft>
                          <a:spcPts val="0"/>
                        </a:spcAft>
                      </a:pPr>
                      <a:r>
                        <a:rPr lang="fa-IR" sz="1400" dirty="0">
                          <a:effectLst/>
                          <a:cs typeface="B Lotus" panose="00000400000000000000" pitchFamily="2" charset="-78"/>
                        </a:rPr>
                        <a:t>عوامل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B Lotus" panose="00000400000000000000" pitchFamily="2" charset="-78"/>
                        </a:rPr>
                        <a:t>آماره تی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dirty="0">
                          <a:effectLst/>
                          <a:cs typeface="B Lotus" panose="00000400000000000000" pitchFamily="2" charset="-78"/>
                        </a:rPr>
                        <a:t>درجه آزادی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B Lotus" panose="00000400000000000000" pitchFamily="2" charset="-78"/>
                        </a:rPr>
                        <a:t>سطح معناداری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400">
                          <a:effectLst/>
                          <a:cs typeface="B Lotus" panose="00000400000000000000" pitchFamily="2" charset="-78"/>
                        </a:rPr>
                        <a:t>تفاوت میانگین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431800">
                <a:tc>
                  <a:txBody>
                    <a:bodyPr/>
                    <a:lstStyle/>
                    <a:p>
                      <a:pPr algn="ctr" rtl="1">
                        <a:lnSpc>
                          <a:spcPct val="115000"/>
                        </a:lnSpc>
                        <a:spcAft>
                          <a:spcPts val="0"/>
                        </a:spcAft>
                      </a:pPr>
                      <a:r>
                        <a:rPr lang="fa-IR" sz="1400">
                          <a:effectLst/>
                          <a:cs typeface="B Lotus" panose="00000400000000000000" pitchFamily="2" charset="-78"/>
                        </a:rPr>
                        <a:t>سازمانی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a:effectLst/>
                          <a:cs typeface="B Lotus" panose="00000400000000000000" pitchFamily="2" charset="-78"/>
                        </a:rPr>
                        <a:t>10.855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ct val="115000"/>
                        </a:lnSpc>
                        <a:spcAft>
                          <a:spcPts val="0"/>
                        </a:spcAft>
                      </a:pPr>
                      <a:r>
                        <a:rPr lang="fa-IR" sz="1400">
                          <a:effectLst/>
                          <a:cs typeface="B Lotus" panose="00000400000000000000" pitchFamily="2" charset="-78"/>
                        </a:rPr>
                        <a:t>102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B Lotus" panose="00000400000000000000" pitchFamily="2" charset="-78"/>
                        </a:rPr>
                        <a:t>0.000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marL="38100" marR="38100" algn="ctr" rtl="1">
                        <a:lnSpc>
                          <a:spcPts val="1600"/>
                        </a:lnSpc>
                        <a:spcAft>
                          <a:spcPts val="0"/>
                        </a:spcAft>
                      </a:pPr>
                      <a:r>
                        <a:rPr lang="fa-IR" sz="1400" dirty="0">
                          <a:effectLst/>
                          <a:cs typeface="B Lotus" panose="00000400000000000000" pitchFamily="2" charset="-78"/>
                        </a:rPr>
                        <a:t>0.42302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6089255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827584" y="260648"/>
            <a:ext cx="7921376" cy="646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00000"/>
              </a:lnSpc>
              <a:spcBef>
                <a:spcPct val="0"/>
              </a:spcBef>
              <a:spcAft>
                <a:spcPts val="800"/>
              </a:spcAft>
              <a:buClrTx/>
              <a:buFontTx/>
              <a:buNone/>
            </a:pPr>
            <a:r>
              <a:rPr lang="fa-IR" altLang="en-US" sz="2400"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نتیجه گیری :</a:t>
            </a:r>
          </a:p>
          <a:p>
            <a:pPr algn="just" rtl="1">
              <a:lnSpc>
                <a:spcPct val="100000"/>
              </a:lnSpc>
              <a:spcAft>
                <a:spcPts val="0"/>
              </a:spcAft>
            </a:pPr>
            <a:r>
              <a:rPr lang="fa-IR" sz="1600" dirty="0">
                <a:solidFill>
                  <a:schemeClr val="tx1"/>
                </a:solidFill>
                <a:cs typeface="2  Lotus" panose="00000400000000000000" pitchFamily="2" charset="-78"/>
              </a:rPr>
              <a:t>تقریباً تمامی مدیران بر این باورند که انسانها بزرگترین سرمایه شرکتها و عظیم‌ترین منبع قدرت یعنی تفکر هستند، ولی در عمل مدیران به مسایل نیروی انسانی اعم از کارآیی و سرمایه‌گذاری بر روی کارکنان، کمترین اولویت را می‌دهند. آنها باید اجازه دهند کارکنانشان بدانند چه اهمیتی در موفقیت سازمان دارند، فرصت مشارکت به آنها بدهند و به آنها کمک کنند به ارزش و اعتبار سازمان خود ایمان داشته باشند تا بتوانند از این مزیت رقابتی پایدار و حیاتی جهت عملکرد برتر استفاده کنند. راز ایجاد مشارکت و تعهد در بین کارکنان و محیط کار موفق در سازمان را تنها با تمرکز بر سه عنصر تعیین هدف، دیدن و شناخت و قدردانی می‌توان پدید آورد و اگر بر این سه عنصر تمرکز شود، موفقیت خیلی دور نخواهد بود.</a:t>
            </a:r>
          </a:p>
          <a:p>
            <a:pPr algn="just" rtl="1">
              <a:lnSpc>
                <a:spcPct val="100000"/>
              </a:lnSpc>
              <a:spcAft>
                <a:spcPts val="0"/>
              </a:spcAft>
            </a:pPr>
            <a:r>
              <a:rPr lang="fa-IR" sz="1600" dirty="0">
                <a:solidFill>
                  <a:schemeClr val="tx1"/>
                </a:solidFill>
                <a:cs typeface="2  Lotus" panose="00000400000000000000" pitchFamily="2" charset="-78"/>
              </a:rPr>
              <a:t>رهبران کارآمد باید با جلب مشارکت کارکنان، توجه به آنان و قدردانی، راهی برای کسب بهترین نتیجه از ایشان، تعریف اهداف روشن، مشاهده رفتارهای صحیح و تشویق تمام موفقیتهای بدست آمده در طول راه، طرز فکر قدیمی‌شان را تغییر دهند. نتیجه نهایی، تشکیل سازمانی از کارکنان بهره‌ور است که متعهد می‌شوند، به وظیفه خود پایبندند و حس می‌کنند به آنها توجه شده، به آنها ارزش داده می‌شود و مورد قدردانی قرار می‌گیرند. به عبارت دیگر این افراد احساس می‌کنند که مرئی هستند و دیده می‌شوند نتیجه اتفاقات فوق کسب نتیجه و مزایا، بیش از آن چیزی است که برایش صرف شده است.</a:t>
            </a:r>
          </a:p>
          <a:p>
            <a:pPr algn="just" rtl="1">
              <a:lnSpc>
                <a:spcPct val="100000"/>
              </a:lnSpc>
              <a:spcAft>
                <a:spcPts val="0"/>
              </a:spcAft>
            </a:pPr>
            <a:r>
              <a:rPr lang="fa-IR" sz="1600" dirty="0">
                <a:solidFill>
                  <a:schemeClr val="tx1"/>
                </a:solidFill>
                <a:cs typeface="2  Lotus" panose="00000400000000000000" pitchFamily="2" charset="-78"/>
              </a:rPr>
              <a:t>رهبران و مدیران با اقداماتی نظیر بیان واضح و دقیق ماموریت برای کارکنان، دیدن، تعریف و تحسین ویژه و مکرر از آنها، دادن پاداش و قدردانی مناسب و به موقع وبه دفعات تلاش کنند تا  با استفاده موثر از کارکنان و همراهی آنان، همیشه بهترین را انجام دهند زیرا باعث افزایش بهره‌وری، تعهد و مشارکت و تمایل به ادامه کار در کارکنان و میزان بالایی از رضایت و وفاداری مشتریان می‌شود.</a:t>
            </a:r>
          </a:p>
          <a:p>
            <a:pPr algn="just" rtl="1">
              <a:lnSpc>
                <a:spcPct val="100000"/>
              </a:lnSpc>
              <a:spcAft>
                <a:spcPts val="0"/>
              </a:spcAft>
            </a:pPr>
            <a:r>
              <a:rPr lang="fa-IR" sz="1600" dirty="0">
                <a:solidFill>
                  <a:schemeClr val="tx1"/>
                </a:solidFill>
                <a:cs typeface="2  Lotus" panose="00000400000000000000" pitchFamily="2" charset="-78"/>
              </a:rPr>
              <a:t>رهبران بزرگ نه سیستمها، نه فرآیندها، نه تکنولوژی و نه وظایف را رهبری می‌کنند بلکه آنها انسانها را رهبری می‌کنند زیرا منابع انسانی مزیت رقابتی بالقوه‌ای هستند که سازمانها باید با اقدامات مناسب و درست، آنها را به نیروی مرئی و بالفعل تبدیل کرده و با افزایش ظرفیتها و توانمندی‌ها، در جهت اهداف سازمان، رشد و توسعه حرکت کنند. آنها باید از طرحها و برنامه‌هایی جهت بکارگیری موثر افراد استفاده نمایند تا از نامرئی شدن آنها جلوگیری کنند که نتیجه، تشکیل سازمانی از کارکنان بهره‌ور است که حس می‌کنند مرئی‌اند، به آنها توجه شده، ارزش داده شده و مورد قدردانی قرار می‌گیرند که این باعث ارتقای بهره‌وری، اثربخشی، کارایی و کیفیت خدمات و استفاده بهینه از منابع می‌گردد</a:t>
            </a:r>
          </a:p>
          <a:p>
            <a:pPr algn="just" rtl="1">
              <a:lnSpc>
                <a:spcPct val="100000"/>
              </a:lnSpc>
              <a:spcBef>
                <a:spcPct val="0"/>
              </a:spcBef>
              <a:spcAft>
                <a:spcPts val="800"/>
              </a:spcAft>
              <a:buClrTx/>
              <a:buFontTx/>
              <a:buNone/>
            </a:pPr>
            <a:endParaRPr lang="fa-IR" altLang="en-US"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73760318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755576" y="260648"/>
            <a:ext cx="7921376"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00000"/>
              </a:lnSpc>
              <a:spcBef>
                <a:spcPct val="0"/>
              </a:spcBef>
              <a:spcAft>
                <a:spcPts val="800"/>
              </a:spcAft>
              <a:buClrTx/>
              <a:buFontTx/>
              <a:buNone/>
            </a:pPr>
            <a:r>
              <a:rPr lang="fa-IR" altLang="en-US" sz="2400"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همسویی نتایج</a:t>
            </a:r>
          </a:p>
          <a:p>
            <a:pPr algn="just" rtl="1">
              <a:lnSpc>
                <a:spcPct val="100000"/>
              </a:lnSpc>
              <a:spcBef>
                <a:spcPct val="0"/>
              </a:spcBef>
              <a:spcAft>
                <a:spcPts val="800"/>
              </a:spcAft>
              <a:buClrTx/>
              <a:buFontTx/>
              <a:buNone/>
            </a:pPr>
            <a:endParaRPr lang="fa-IR" altLang="en-US"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630460679"/>
              </p:ext>
            </p:extLst>
          </p:nvPr>
        </p:nvGraphicFramePr>
        <p:xfrm>
          <a:off x="1619672" y="1086865"/>
          <a:ext cx="6336704" cy="1851026"/>
        </p:xfrm>
        <a:graphic>
          <a:graphicData uri="http://schemas.openxmlformats.org/drawingml/2006/table">
            <a:tbl>
              <a:tblPr firstRow="1" firstCol="1" bandRow="1">
                <a:tableStyleId>{5C22544A-7EE6-4342-B048-85BDC9FD1C3A}</a:tableStyleId>
              </a:tblPr>
              <a:tblGrid>
                <a:gridCol w="3456384">
                  <a:extLst>
                    <a:ext uri="{9D8B030D-6E8A-4147-A177-3AD203B41FA5}">
                      <a16:colId xmlns:a16="http://schemas.microsoft.com/office/drawing/2014/main" val="20000"/>
                    </a:ext>
                  </a:extLst>
                </a:gridCol>
                <a:gridCol w="2232248">
                  <a:extLst>
                    <a:ext uri="{9D8B030D-6E8A-4147-A177-3AD203B41FA5}">
                      <a16:colId xmlns:a16="http://schemas.microsoft.com/office/drawing/2014/main" val="20001"/>
                    </a:ext>
                  </a:extLst>
                </a:gridCol>
                <a:gridCol w="648072">
                  <a:extLst>
                    <a:ext uri="{9D8B030D-6E8A-4147-A177-3AD203B41FA5}">
                      <a16:colId xmlns:a16="http://schemas.microsoft.com/office/drawing/2014/main" val="20002"/>
                    </a:ext>
                  </a:extLst>
                </a:gridCol>
              </a:tblGrid>
              <a:tr h="257175">
                <a:tc>
                  <a:txBody>
                    <a:bodyPr/>
                    <a:lstStyle/>
                    <a:p>
                      <a:pPr algn="ctr" rtl="1">
                        <a:lnSpc>
                          <a:spcPct val="100000"/>
                        </a:lnSpc>
                        <a:spcAft>
                          <a:spcPts val="0"/>
                        </a:spcAft>
                      </a:pPr>
                      <a:r>
                        <a:rPr lang="fa-IR" sz="1050" dirty="0">
                          <a:effectLst/>
                          <a:cs typeface="B Lotus" panose="00000400000000000000" pitchFamily="2" charset="-78"/>
                        </a:rPr>
                        <a:t>همسویی</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50" dirty="0">
                          <a:effectLst/>
                          <a:cs typeface="B Lotus" panose="00000400000000000000" pitchFamily="2" charset="-78"/>
                        </a:rPr>
                        <a:t>عوامل</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50" dirty="0">
                          <a:effectLst/>
                          <a:cs typeface="B Lotus" panose="00000400000000000000" pitchFamily="2" charset="-78"/>
                        </a:rPr>
                        <a:t>ردیف</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356768">
                <a:tc>
                  <a:txBody>
                    <a:bodyPr/>
                    <a:lstStyle/>
                    <a:p>
                      <a:pPr algn="ctr" rtl="1">
                        <a:lnSpc>
                          <a:spcPct val="100000"/>
                        </a:lnSpc>
                        <a:spcAft>
                          <a:spcPts val="0"/>
                        </a:spcAft>
                      </a:pPr>
                      <a:r>
                        <a:rPr lang="fa-IR" sz="1000">
                          <a:effectLst/>
                          <a:cs typeface="B Lotus" panose="00000400000000000000" pitchFamily="2" charset="-78"/>
                        </a:rPr>
                        <a:t>(اصفهانی، عباس زاده و نوروززاده(1392)، رضایی، کلیدبری و سلیمی(1387)، ابراهیمی و شمسی(1397) ،لین و چانگ  (2009)</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احساس بی عدالتی در سازمان</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1</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200405">
                <a:tc>
                  <a:txBody>
                    <a:bodyPr/>
                    <a:lstStyle/>
                    <a:p>
                      <a:pPr algn="ctr" rtl="1">
                        <a:lnSpc>
                          <a:spcPct val="100000"/>
                        </a:lnSpc>
                        <a:spcAft>
                          <a:spcPts val="0"/>
                        </a:spcAft>
                      </a:pPr>
                      <a:r>
                        <a:rPr lang="fa-IR" sz="1000">
                          <a:effectLst/>
                          <a:cs typeface="B Lotus" panose="00000400000000000000" pitchFamily="2" charset="-78"/>
                        </a:rPr>
                        <a:t>بلانچارد(1378)، هاشمی ، پور امین زاد(1390)، مشرفی زنوزی ومالدار(1393)</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برخوردگزینشی با تخصص افراد ( تخصص گرایی)</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2</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87246">
                <a:tc>
                  <a:txBody>
                    <a:bodyPr/>
                    <a:lstStyle/>
                    <a:p>
                      <a:pPr algn="ctr" rtl="1">
                        <a:lnSpc>
                          <a:spcPct val="100000"/>
                        </a:lnSpc>
                        <a:spcAft>
                          <a:spcPts val="0"/>
                        </a:spcAft>
                      </a:pPr>
                      <a:r>
                        <a:rPr lang="fa-IR" sz="1000">
                          <a:effectLst/>
                          <a:cs typeface="B Lotus" panose="00000400000000000000" pitchFamily="2" charset="-78"/>
                        </a:rPr>
                        <a:t>باب ویپل  (2012)</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a:effectLst/>
                          <a:cs typeface="B Lotus" panose="00000400000000000000" pitchFamily="2" charset="-78"/>
                        </a:rPr>
                        <a:t>ابهام در سیاست­ها و خط مشی</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3</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190111">
                <a:tc>
                  <a:txBody>
                    <a:bodyPr/>
                    <a:lstStyle/>
                    <a:p>
                      <a:pPr algn="ctr" rtl="1">
                        <a:lnSpc>
                          <a:spcPct val="100000"/>
                        </a:lnSpc>
                        <a:spcAft>
                          <a:spcPts val="0"/>
                        </a:spcAft>
                      </a:pPr>
                      <a:r>
                        <a:rPr lang="fa-IR" sz="1000">
                          <a:effectLst/>
                          <a:cs typeface="B Lotus" panose="00000400000000000000" pitchFamily="2" charset="-78"/>
                        </a:rPr>
                        <a:t>هاشمی و پور امین زاد(1390)</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a:effectLst/>
                          <a:cs typeface="B Lotus" panose="00000400000000000000" pitchFamily="2" charset="-78"/>
                        </a:rPr>
                        <a:t>نداشتن سیستم ارزیابی و عملکرد</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4</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257175">
                <a:tc>
                  <a:txBody>
                    <a:bodyPr/>
                    <a:lstStyle/>
                    <a:p>
                      <a:pPr algn="ctr" rtl="1">
                        <a:lnSpc>
                          <a:spcPct val="100000"/>
                        </a:lnSpc>
                        <a:spcAft>
                          <a:spcPts val="0"/>
                        </a:spcAft>
                      </a:pPr>
                      <a:r>
                        <a:rPr lang="fa-IR" sz="1000">
                          <a:effectLst/>
                          <a:cs typeface="B Lotus" panose="00000400000000000000" pitchFamily="2" charset="-78"/>
                        </a:rPr>
                        <a:t>هارست  (2012)،مباشری و بابایی (1396)</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a:effectLst/>
                          <a:cs typeface="B Lotus" panose="00000400000000000000" pitchFamily="2" charset="-78"/>
                        </a:rPr>
                        <a:t>بزرگ بودن اندازه سازمان</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5</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r h="179817">
                <a:tc>
                  <a:txBody>
                    <a:bodyPr/>
                    <a:lstStyle/>
                    <a:p>
                      <a:pPr algn="ctr" rtl="1">
                        <a:lnSpc>
                          <a:spcPct val="100000"/>
                        </a:lnSpc>
                        <a:spcAft>
                          <a:spcPts val="0"/>
                        </a:spcAft>
                      </a:pPr>
                      <a:r>
                        <a:rPr lang="fa-IR" sz="1000">
                          <a:effectLst/>
                          <a:cs typeface="B Lotus" panose="00000400000000000000" pitchFamily="2" charset="-78"/>
                        </a:rPr>
                        <a:t>باب ویپل  (2012)</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a:effectLst/>
                          <a:cs typeface="B Lotus" panose="00000400000000000000" pitchFamily="2" charset="-78"/>
                        </a:rPr>
                        <a:t>بی کفایتی مدیران</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6</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6"/>
                  </a:ext>
                </a:extLst>
              </a:tr>
              <a:tr h="257175">
                <a:tc>
                  <a:txBody>
                    <a:bodyPr/>
                    <a:lstStyle/>
                    <a:p>
                      <a:pPr algn="ctr" rtl="1">
                        <a:lnSpc>
                          <a:spcPct val="100000"/>
                        </a:lnSpc>
                        <a:spcAft>
                          <a:spcPts val="0"/>
                        </a:spcAft>
                      </a:pPr>
                      <a:r>
                        <a:rPr lang="fa-IR" sz="1000" dirty="0">
                          <a:effectLst/>
                          <a:cs typeface="B Lotus" panose="00000400000000000000" pitchFamily="2" charset="-78"/>
                        </a:rPr>
                        <a:t>باورصاد و چکامه( ۱۳۹۴) ، شوپکر (2011)  </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a:effectLst/>
                          <a:cs typeface="B Lotus" panose="00000400000000000000" pitchFamily="2" charset="-78"/>
                        </a:rPr>
                        <a:t>جو غیر اخلاقی حاکم بر سازمان</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00000"/>
                        </a:lnSpc>
                        <a:spcAft>
                          <a:spcPts val="0"/>
                        </a:spcAft>
                      </a:pPr>
                      <a:r>
                        <a:rPr lang="fa-IR" sz="1000" dirty="0">
                          <a:effectLst/>
                          <a:cs typeface="B Lotus" panose="00000400000000000000" pitchFamily="2" charset="-78"/>
                        </a:rPr>
                        <a:t>7</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7"/>
                  </a:ext>
                </a:extLst>
              </a:tr>
            </a:tbl>
          </a:graphicData>
        </a:graphic>
      </p:graphicFrame>
      <p:sp>
        <p:nvSpPr>
          <p:cNvPr id="3" name="Rectangle 2"/>
          <p:cNvSpPr/>
          <p:nvPr/>
        </p:nvSpPr>
        <p:spPr>
          <a:xfrm>
            <a:off x="3491880" y="717533"/>
            <a:ext cx="2520242" cy="369332"/>
          </a:xfrm>
          <a:prstGeom prst="rect">
            <a:avLst/>
          </a:prstGeom>
        </p:spPr>
        <p:txBody>
          <a:bodyPr wrap="none">
            <a:spAutoFit/>
          </a:bodyPr>
          <a:lstStyle/>
          <a:p>
            <a:r>
              <a:rPr lang="fa-IR" dirty="0">
                <a:latin typeface="Calibri" panose="020F0502020204030204" pitchFamily="34" charset="0"/>
                <a:ea typeface="Calibri" panose="020F0502020204030204" pitchFamily="34" charset="0"/>
                <a:cs typeface="2  Titr" panose="00000700000000000000" pitchFamily="2" charset="-78"/>
              </a:rPr>
              <a:t>همسویی بعد عوامل سازمانی </a:t>
            </a:r>
            <a:endParaRPr lang="en-US" dirty="0">
              <a:cs typeface="2  Titr" panose="00000700000000000000" pitchFamily="2" charset="-78"/>
            </a:endParaRPr>
          </a:p>
        </p:txBody>
      </p:sp>
      <p:sp>
        <p:nvSpPr>
          <p:cNvPr id="4" name="Rectangle 3"/>
          <p:cNvSpPr/>
          <p:nvPr/>
        </p:nvSpPr>
        <p:spPr>
          <a:xfrm>
            <a:off x="3623326" y="2924944"/>
            <a:ext cx="2257349" cy="369332"/>
          </a:xfrm>
          <a:prstGeom prst="rect">
            <a:avLst/>
          </a:prstGeom>
        </p:spPr>
        <p:txBody>
          <a:bodyPr wrap="none">
            <a:spAutoFit/>
          </a:bodyPr>
          <a:lstStyle/>
          <a:p>
            <a:r>
              <a:rPr lang="fa-IR" dirty="0">
                <a:latin typeface="Calibri" panose="020F0502020204030204" pitchFamily="34" charset="0"/>
                <a:ea typeface="Calibri" panose="020F0502020204030204" pitchFamily="34" charset="0"/>
                <a:cs typeface="2  Titr" panose="00000700000000000000" pitchFamily="2" charset="-78"/>
              </a:rPr>
              <a:t>همسویی بعد عوامل فردی</a:t>
            </a:r>
            <a:endParaRPr lang="en-US" dirty="0">
              <a:cs typeface="2  Titr" panose="000007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764685181"/>
              </p:ext>
            </p:extLst>
          </p:nvPr>
        </p:nvGraphicFramePr>
        <p:xfrm>
          <a:off x="1702236" y="3286252"/>
          <a:ext cx="6028055" cy="1146295"/>
        </p:xfrm>
        <a:graphic>
          <a:graphicData uri="http://schemas.openxmlformats.org/drawingml/2006/table">
            <a:tbl>
              <a:tblPr firstRow="1" firstCol="1" bandRow="1">
                <a:tableStyleId>{5C22544A-7EE6-4342-B048-85BDC9FD1C3A}</a:tableStyleId>
              </a:tblPr>
              <a:tblGrid>
                <a:gridCol w="2877185">
                  <a:extLst>
                    <a:ext uri="{9D8B030D-6E8A-4147-A177-3AD203B41FA5}">
                      <a16:colId xmlns:a16="http://schemas.microsoft.com/office/drawing/2014/main" val="20000"/>
                    </a:ext>
                  </a:extLst>
                </a:gridCol>
                <a:gridCol w="2673985">
                  <a:extLst>
                    <a:ext uri="{9D8B030D-6E8A-4147-A177-3AD203B41FA5}">
                      <a16:colId xmlns:a16="http://schemas.microsoft.com/office/drawing/2014/main" val="20001"/>
                    </a:ext>
                  </a:extLst>
                </a:gridCol>
                <a:gridCol w="476885">
                  <a:extLst>
                    <a:ext uri="{9D8B030D-6E8A-4147-A177-3AD203B41FA5}">
                      <a16:colId xmlns:a16="http://schemas.microsoft.com/office/drawing/2014/main" val="20002"/>
                    </a:ext>
                  </a:extLst>
                </a:gridCol>
              </a:tblGrid>
              <a:tr h="0">
                <a:tc>
                  <a:txBody>
                    <a:bodyPr/>
                    <a:lstStyle/>
                    <a:p>
                      <a:pPr algn="ctr" rtl="1">
                        <a:lnSpc>
                          <a:spcPct val="115000"/>
                        </a:lnSpc>
                        <a:spcAft>
                          <a:spcPts val="0"/>
                        </a:spcAft>
                      </a:pPr>
                      <a:r>
                        <a:rPr lang="fa-IR" sz="1000" dirty="0">
                          <a:effectLst/>
                          <a:cs typeface="B Lotus" panose="00000400000000000000" pitchFamily="2" charset="-78"/>
                        </a:rPr>
                        <a:t>همسویی</a:t>
                      </a:r>
                      <a:endParaRPr lang="en-US" sz="8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00" dirty="0">
                          <a:effectLst/>
                          <a:cs typeface="B Lotus" panose="00000400000000000000" pitchFamily="2" charset="-78"/>
                        </a:rPr>
                        <a:t>عوامل</a:t>
                      </a:r>
                      <a:endParaRPr lang="en-US" sz="8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00">
                          <a:effectLst/>
                          <a:cs typeface="B Lotus" panose="00000400000000000000" pitchFamily="2" charset="-78"/>
                        </a:rPr>
                        <a:t>ردیف</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0"/>
                  </a:ext>
                </a:extLst>
              </a:tr>
              <a:tr h="174749">
                <a:tc>
                  <a:txBody>
                    <a:bodyPr/>
                    <a:lstStyle/>
                    <a:p>
                      <a:pPr algn="r" rtl="1">
                        <a:lnSpc>
                          <a:spcPct val="115000"/>
                        </a:lnSpc>
                        <a:spcAft>
                          <a:spcPts val="0"/>
                        </a:spcAft>
                      </a:pPr>
                      <a:r>
                        <a:rPr lang="ar-SA" sz="1000">
                          <a:effectLst/>
                          <a:cs typeface="B Lotus" panose="00000400000000000000" pitchFamily="2" charset="-78"/>
                        </a:rPr>
                        <a:t>لیدن و واینه   (2015)</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900">
                          <a:effectLst/>
                          <a:cs typeface="B Lotus" panose="00000400000000000000" pitchFamily="2" charset="-78"/>
                        </a:rPr>
                        <a:t>رفتارهای انحرافی مدیران</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900">
                          <a:effectLst/>
                          <a:cs typeface="B Lotus" panose="00000400000000000000" pitchFamily="2" charset="-78"/>
                        </a:rPr>
                        <a:t>1</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205606">
                <a:tc>
                  <a:txBody>
                    <a:bodyPr/>
                    <a:lstStyle/>
                    <a:p>
                      <a:pPr algn="r" rtl="1">
                        <a:lnSpc>
                          <a:spcPct val="115000"/>
                        </a:lnSpc>
                        <a:spcAft>
                          <a:spcPts val="0"/>
                        </a:spcAft>
                      </a:pPr>
                      <a:r>
                        <a:rPr lang="fa-IR" sz="1000">
                          <a:effectLst/>
                          <a:cs typeface="B Lotus" panose="00000400000000000000" pitchFamily="2" charset="-78"/>
                        </a:rPr>
                        <a:t>(فیاضی، 1385)</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900">
                          <a:effectLst/>
                          <a:cs typeface="B Lotus" panose="00000400000000000000" pitchFamily="2" charset="-78"/>
                        </a:rPr>
                        <a:t>عدم تناسب شغل و شاغل</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900">
                          <a:effectLst/>
                          <a:cs typeface="B Lotus" panose="00000400000000000000" pitchFamily="2" charset="-78"/>
                        </a:rPr>
                        <a:t>2</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164455">
                <a:tc>
                  <a:txBody>
                    <a:bodyPr/>
                    <a:lstStyle/>
                    <a:p>
                      <a:pPr algn="r" rtl="1">
                        <a:lnSpc>
                          <a:spcPct val="115000"/>
                        </a:lnSpc>
                        <a:spcAft>
                          <a:spcPts val="0"/>
                        </a:spcAft>
                      </a:pPr>
                      <a:r>
                        <a:rPr lang="fa-IR" sz="1000">
                          <a:effectLst/>
                          <a:cs typeface="B Lotus" panose="00000400000000000000" pitchFamily="2" charset="-78"/>
                        </a:rPr>
                        <a:t>مشرفی زنوزی ومالدار(1393)</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900">
                          <a:effectLst/>
                          <a:cs typeface="B Lotus" panose="00000400000000000000" pitchFamily="2" charset="-78"/>
                        </a:rPr>
                        <a:t>عدم تناسب روحیه شخص با محیط کار</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900">
                          <a:effectLst/>
                          <a:cs typeface="B Lotus" panose="00000400000000000000" pitchFamily="2" charset="-78"/>
                        </a:rPr>
                        <a:t>3</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51296">
                <a:tc>
                  <a:txBody>
                    <a:bodyPr/>
                    <a:lstStyle/>
                    <a:p>
                      <a:pPr algn="ctr" rtl="1">
                        <a:lnSpc>
                          <a:spcPct val="80000"/>
                        </a:lnSpc>
                        <a:spcAft>
                          <a:spcPts val="0"/>
                        </a:spcAft>
                      </a:pPr>
                      <a:r>
                        <a:rPr lang="fa-IR" sz="900">
                          <a:effectLst/>
                          <a:cs typeface="B Lotus" panose="00000400000000000000" pitchFamily="2" charset="-78"/>
                        </a:rPr>
                        <a:t>پور قاسمی (1393) وهاشمی و پور امین زاد(1390)</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900">
                          <a:effectLst/>
                          <a:cs typeface="B Lotus" panose="00000400000000000000" pitchFamily="2" charset="-78"/>
                        </a:rPr>
                        <a:t>عدم روحیه مشارکت و همکاری</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900">
                          <a:effectLst/>
                          <a:cs typeface="B Lotus" panose="00000400000000000000" pitchFamily="2" charset="-78"/>
                        </a:rPr>
                        <a:t>4</a:t>
                      </a:r>
                      <a:endParaRPr lang="en-US" sz="8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257175">
                <a:tc>
                  <a:txBody>
                    <a:bodyPr/>
                    <a:lstStyle/>
                    <a:p>
                      <a:pPr algn="r" rtl="1">
                        <a:lnSpc>
                          <a:spcPct val="115000"/>
                        </a:lnSpc>
                        <a:spcAft>
                          <a:spcPts val="0"/>
                        </a:spcAft>
                      </a:pPr>
                      <a:r>
                        <a:rPr lang="fa-IR" sz="1000" dirty="0">
                          <a:effectLst/>
                          <a:cs typeface="B Lotus" panose="00000400000000000000" pitchFamily="2" charset="-78"/>
                        </a:rPr>
                        <a:t>اصفهانی، عباس زاده و نوروززاده(1392)، </a:t>
                      </a:r>
                      <a:r>
                        <a:rPr lang="fa-IR" sz="900" dirty="0">
                          <a:effectLst/>
                          <a:cs typeface="B Lotus" panose="00000400000000000000" pitchFamily="2" charset="-78"/>
                        </a:rPr>
                        <a:t>براتی گلخندان(1394)</a:t>
                      </a:r>
                      <a:endParaRPr lang="en-US" sz="8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900" dirty="0">
                          <a:effectLst/>
                          <a:cs typeface="B Lotus" panose="00000400000000000000" pitchFamily="2" charset="-78"/>
                        </a:rPr>
                        <a:t>تعارض بین اهداف فردى و اهداف سازمان</a:t>
                      </a:r>
                      <a:endParaRPr lang="en-US" sz="8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900" dirty="0">
                          <a:effectLst/>
                          <a:cs typeface="B Lotus" panose="00000400000000000000" pitchFamily="2" charset="-78"/>
                        </a:rPr>
                        <a:t>5</a:t>
                      </a:r>
                      <a:endParaRPr lang="en-US" sz="8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090687454"/>
              </p:ext>
            </p:extLst>
          </p:nvPr>
        </p:nvGraphicFramePr>
        <p:xfrm>
          <a:off x="1691680" y="4797151"/>
          <a:ext cx="6029325" cy="1984223"/>
        </p:xfrm>
        <a:graphic>
          <a:graphicData uri="http://schemas.openxmlformats.org/drawingml/2006/table">
            <a:tbl>
              <a:tblPr firstRow="1" firstCol="1" bandRow="1">
                <a:tableStyleId>{5C22544A-7EE6-4342-B048-85BDC9FD1C3A}</a:tableStyleId>
              </a:tblPr>
              <a:tblGrid>
                <a:gridCol w="2880085">
                  <a:extLst>
                    <a:ext uri="{9D8B030D-6E8A-4147-A177-3AD203B41FA5}">
                      <a16:colId xmlns:a16="http://schemas.microsoft.com/office/drawing/2014/main" val="20000"/>
                    </a:ext>
                  </a:extLst>
                </a:gridCol>
                <a:gridCol w="2699167">
                  <a:extLst>
                    <a:ext uri="{9D8B030D-6E8A-4147-A177-3AD203B41FA5}">
                      <a16:colId xmlns:a16="http://schemas.microsoft.com/office/drawing/2014/main" val="20001"/>
                    </a:ext>
                  </a:extLst>
                </a:gridCol>
                <a:gridCol w="450073">
                  <a:extLst>
                    <a:ext uri="{9D8B030D-6E8A-4147-A177-3AD203B41FA5}">
                      <a16:colId xmlns:a16="http://schemas.microsoft.com/office/drawing/2014/main" val="20002"/>
                    </a:ext>
                  </a:extLst>
                </a:gridCol>
              </a:tblGrid>
              <a:tr h="61471">
                <a:tc>
                  <a:txBody>
                    <a:bodyPr/>
                    <a:lstStyle/>
                    <a:p>
                      <a:pPr algn="ctr" rtl="1">
                        <a:lnSpc>
                          <a:spcPct val="115000"/>
                        </a:lnSpc>
                        <a:spcAft>
                          <a:spcPts val="0"/>
                        </a:spcAft>
                      </a:pPr>
                      <a:r>
                        <a:rPr lang="fa-IR" sz="1050" dirty="0">
                          <a:effectLst/>
                          <a:cs typeface="B Lotus" panose="00000400000000000000" pitchFamily="2" charset="-78"/>
                        </a:rPr>
                        <a:t>همسویی</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0"/>
                        </a:spcAft>
                      </a:pPr>
                      <a:r>
                        <a:rPr lang="fa-IR" sz="1050" dirty="0">
                          <a:effectLst/>
                          <a:cs typeface="B Lotus" panose="00000400000000000000" pitchFamily="2" charset="-78"/>
                        </a:rPr>
                        <a:t>عوامل</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dirty="0">
                          <a:effectLst/>
                          <a:cs typeface="B Lotus" panose="00000400000000000000" pitchFamily="2" charset="-78"/>
                        </a:rPr>
                        <a:t>رتبه </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extLst>
                  <a:ext uri="{0D108BD9-81ED-4DB2-BD59-A6C34878D82A}">
                    <a16:rowId xmlns:a16="http://schemas.microsoft.com/office/drawing/2014/main" val="10000"/>
                  </a:ext>
                </a:extLst>
              </a:tr>
              <a:tr h="226561">
                <a:tc>
                  <a:txBody>
                    <a:bodyPr/>
                    <a:lstStyle/>
                    <a:p>
                      <a:pPr algn="r" rtl="1">
                        <a:lnSpc>
                          <a:spcPct val="115000"/>
                        </a:lnSpc>
                        <a:spcAft>
                          <a:spcPts val="0"/>
                        </a:spcAft>
                      </a:pPr>
                      <a:r>
                        <a:rPr lang="ar-SA" sz="1050">
                          <a:effectLst/>
                          <a:cs typeface="B Lotus" panose="00000400000000000000" pitchFamily="2" charset="-78"/>
                        </a:rPr>
                        <a:t>فیاضی و نیک زاد ،1385 و نعمتی شهاب ، 1394</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1000" dirty="0">
                          <a:effectLst/>
                          <a:cs typeface="B Lotus" panose="00000400000000000000" pitchFamily="2" charset="-78"/>
                        </a:rPr>
                        <a:t>نامشخص بودن نقشها و مسئولیتهای افراد</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a:effectLst/>
                          <a:cs typeface="B Lotus" panose="00000400000000000000" pitchFamily="2" charset="-78"/>
                        </a:rPr>
                        <a:t>1</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1"/>
                  </a:ext>
                </a:extLst>
              </a:tr>
              <a:tr h="216024">
                <a:tc>
                  <a:txBody>
                    <a:bodyPr/>
                    <a:lstStyle/>
                    <a:p>
                      <a:pPr algn="just" rtl="1">
                        <a:lnSpc>
                          <a:spcPct val="115000"/>
                        </a:lnSpc>
                        <a:spcAft>
                          <a:spcPts val="0"/>
                        </a:spcAft>
                      </a:pPr>
                      <a:r>
                        <a:rPr lang="fa-IR" sz="1000">
                          <a:effectLst/>
                          <a:cs typeface="B Lotus" panose="00000400000000000000" pitchFamily="2" charset="-78"/>
                        </a:rPr>
                        <a:t>ریچارد دی وایت (2016)</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1000">
                          <a:effectLst/>
                          <a:cs typeface="B Lotus" panose="00000400000000000000" pitchFamily="2" charset="-78"/>
                        </a:rPr>
                        <a:t>عدم قدردانی و تقدیر کارکنان</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a:effectLst/>
                          <a:cs typeface="B Lotus" panose="00000400000000000000" pitchFamily="2" charset="-78"/>
                        </a:rPr>
                        <a:t>2</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2"/>
                  </a:ext>
                </a:extLst>
              </a:tr>
              <a:tr h="216024">
                <a:tc>
                  <a:txBody>
                    <a:bodyPr/>
                    <a:lstStyle/>
                    <a:p>
                      <a:pPr algn="r" rtl="1">
                        <a:lnSpc>
                          <a:spcPct val="115000"/>
                        </a:lnSpc>
                        <a:spcAft>
                          <a:spcPts val="0"/>
                        </a:spcAft>
                      </a:pPr>
                      <a:r>
                        <a:rPr lang="fa-IR" sz="1000">
                          <a:effectLst/>
                          <a:cs typeface="B Lotus" panose="00000400000000000000" pitchFamily="2" charset="-78"/>
                        </a:rPr>
                        <a:t>هاشمی و پور امین زاد(1390)</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1000">
                          <a:effectLst/>
                          <a:cs typeface="B Lotus" panose="00000400000000000000" pitchFamily="2" charset="-78"/>
                        </a:rPr>
                        <a:t>بی توجهی به مسایل رفاهی کارکنان</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a:effectLst/>
                          <a:cs typeface="B Lotus" panose="00000400000000000000" pitchFamily="2" charset="-78"/>
                        </a:rPr>
                        <a:t>3</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3"/>
                  </a:ext>
                </a:extLst>
              </a:tr>
              <a:tr h="216024">
                <a:tc>
                  <a:txBody>
                    <a:bodyPr/>
                    <a:lstStyle/>
                    <a:p>
                      <a:pPr algn="just" rtl="1">
                        <a:lnSpc>
                          <a:spcPct val="115000"/>
                        </a:lnSpc>
                        <a:spcAft>
                          <a:spcPts val="0"/>
                        </a:spcAft>
                      </a:pPr>
                      <a:r>
                        <a:rPr lang="fa-IR" sz="1000">
                          <a:effectLst/>
                          <a:cs typeface="B Lotus" panose="00000400000000000000" pitchFamily="2" charset="-78"/>
                        </a:rPr>
                        <a:t>ابراهیمی و شمسی (1397)</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1000">
                          <a:effectLst/>
                          <a:cs typeface="B Lotus" panose="00000400000000000000" pitchFamily="2" charset="-78"/>
                        </a:rPr>
                        <a:t>عدم توجه به شایسته سالاری</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a:effectLst/>
                          <a:cs typeface="B Lotus" panose="00000400000000000000" pitchFamily="2" charset="-78"/>
                        </a:rPr>
                        <a:t>4</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4"/>
                  </a:ext>
                </a:extLst>
              </a:tr>
              <a:tr h="216024">
                <a:tc>
                  <a:txBody>
                    <a:bodyPr/>
                    <a:lstStyle/>
                    <a:p>
                      <a:pPr algn="just" rtl="1">
                        <a:lnSpc>
                          <a:spcPct val="115000"/>
                        </a:lnSpc>
                        <a:spcAft>
                          <a:spcPts val="0"/>
                        </a:spcAft>
                        <a:tabLst>
                          <a:tab pos="294005" algn="l"/>
                        </a:tabLst>
                      </a:pPr>
                      <a:r>
                        <a:rPr lang="fa-IR" sz="1000">
                          <a:effectLst/>
                          <a:cs typeface="B Lotus" panose="00000400000000000000" pitchFamily="2" charset="-78"/>
                        </a:rPr>
                        <a:t>غفاری(1389)</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1000">
                          <a:effectLst/>
                          <a:cs typeface="B Lotus" panose="00000400000000000000" pitchFamily="2" charset="-78"/>
                        </a:rPr>
                        <a:t>عدم تناسب بین عملکرد و پرداخت</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a:effectLst/>
                          <a:cs typeface="B Lotus" panose="00000400000000000000" pitchFamily="2" charset="-78"/>
                        </a:rPr>
                        <a:t>5</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5"/>
                  </a:ext>
                </a:extLst>
              </a:tr>
              <a:tr h="216024">
                <a:tc>
                  <a:txBody>
                    <a:bodyPr/>
                    <a:lstStyle/>
                    <a:p>
                      <a:pPr algn="just" rtl="1">
                        <a:lnSpc>
                          <a:spcPct val="115000"/>
                        </a:lnSpc>
                        <a:spcAft>
                          <a:spcPts val="0"/>
                        </a:spcAft>
                      </a:pPr>
                      <a:r>
                        <a:rPr lang="fa-IR" sz="1000">
                          <a:effectLst/>
                          <a:cs typeface="B Lotus" panose="00000400000000000000" pitchFamily="2" charset="-78"/>
                        </a:rPr>
                        <a:t> مباشری و بابایی (1396)</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1000">
                          <a:effectLst/>
                          <a:cs typeface="B Lotus" panose="00000400000000000000" pitchFamily="2" charset="-78"/>
                        </a:rPr>
                        <a:t>فلات شغلی</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dirty="0">
                          <a:effectLst/>
                          <a:cs typeface="B Lotus" panose="00000400000000000000" pitchFamily="2" charset="-78"/>
                        </a:rPr>
                        <a:t>6</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6"/>
                  </a:ext>
                </a:extLst>
              </a:tr>
              <a:tr h="216024">
                <a:tc>
                  <a:txBody>
                    <a:bodyPr/>
                    <a:lstStyle/>
                    <a:p>
                      <a:pPr algn="r" rtl="1">
                        <a:lnSpc>
                          <a:spcPct val="115000"/>
                        </a:lnSpc>
                        <a:spcAft>
                          <a:spcPts val="0"/>
                        </a:spcAft>
                      </a:pPr>
                      <a:r>
                        <a:rPr lang="fa-IR" sz="1000">
                          <a:effectLst/>
                          <a:cs typeface="B Lotus" panose="00000400000000000000" pitchFamily="2" charset="-78"/>
                        </a:rPr>
                        <a:t>اصفهانی، عباس زاده و نوروززاده(1392) </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80000"/>
                        </a:lnSpc>
                        <a:spcAft>
                          <a:spcPts val="0"/>
                        </a:spcAft>
                      </a:pPr>
                      <a:r>
                        <a:rPr lang="fa-IR" sz="1000">
                          <a:effectLst/>
                          <a:cs typeface="B Lotus" panose="00000400000000000000" pitchFamily="2" charset="-78"/>
                        </a:rPr>
                        <a:t>تلاشهاى ناموفق کارکنان براى دستیابى به برابرى نتیجه</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dirty="0">
                          <a:effectLst/>
                          <a:cs typeface="B Lotus" panose="00000400000000000000" pitchFamily="2" charset="-78"/>
                        </a:rPr>
                        <a:t>7</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7"/>
                  </a:ext>
                </a:extLst>
              </a:tr>
              <a:tr h="277495">
                <a:tc>
                  <a:txBody>
                    <a:bodyPr/>
                    <a:lstStyle/>
                    <a:p>
                      <a:pPr algn="just" rtl="1">
                        <a:lnSpc>
                          <a:spcPct val="115000"/>
                        </a:lnSpc>
                        <a:spcAft>
                          <a:spcPts val="0"/>
                        </a:spcAft>
                      </a:pPr>
                      <a:r>
                        <a:rPr lang="fa-IR" sz="1000">
                          <a:effectLst/>
                          <a:cs typeface="B Lotus" panose="00000400000000000000" pitchFamily="2" charset="-78"/>
                        </a:rPr>
                        <a:t>کارتر (2001) و  هاشمی و پور امین زاد(1390)</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80000"/>
                        </a:lnSpc>
                        <a:spcAft>
                          <a:spcPts val="0"/>
                        </a:spcAft>
                      </a:pPr>
                      <a:r>
                        <a:rPr lang="fa-IR" sz="1000">
                          <a:effectLst/>
                          <a:cs typeface="B Lotus" panose="00000400000000000000" pitchFamily="2" charset="-78"/>
                        </a:rPr>
                        <a:t>عدم توانمندی کارمند</a:t>
                      </a:r>
                      <a:endParaRPr lang="en-US" sz="9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tc>
                  <a:txBody>
                    <a:bodyPr/>
                    <a:lstStyle/>
                    <a:p>
                      <a:pPr algn="ctr" rtl="1">
                        <a:lnSpc>
                          <a:spcPct val="115000"/>
                        </a:lnSpc>
                        <a:spcAft>
                          <a:spcPts val="0"/>
                        </a:spcAft>
                      </a:pPr>
                      <a:r>
                        <a:rPr lang="fa-IR" sz="1050" dirty="0">
                          <a:effectLst/>
                          <a:cs typeface="B Lotus" panose="00000400000000000000" pitchFamily="2" charset="-78"/>
                        </a:rPr>
                        <a:t>8</a:t>
                      </a:r>
                      <a:endParaRPr lang="en-US" sz="9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nchor="ctr"/>
                </a:tc>
                <a:extLst>
                  <a:ext uri="{0D108BD9-81ED-4DB2-BD59-A6C34878D82A}">
                    <a16:rowId xmlns:a16="http://schemas.microsoft.com/office/drawing/2014/main" val="10008"/>
                  </a:ext>
                </a:extLst>
              </a:tr>
            </a:tbl>
          </a:graphicData>
        </a:graphic>
      </p:graphicFrame>
      <p:sp>
        <p:nvSpPr>
          <p:cNvPr id="11" name="Rectangle 10"/>
          <p:cNvSpPr/>
          <p:nvPr/>
        </p:nvSpPr>
        <p:spPr>
          <a:xfrm>
            <a:off x="3768963" y="4437112"/>
            <a:ext cx="2252540" cy="369332"/>
          </a:xfrm>
          <a:prstGeom prst="rect">
            <a:avLst/>
          </a:prstGeom>
        </p:spPr>
        <p:txBody>
          <a:bodyPr wrap="none">
            <a:spAutoFit/>
          </a:bodyPr>
          <a:lstStyle/>
          <a:p>
            <a:r>
              <a:rPr lang="fa-IR" dirty="0">
                <a:latin typeface="Calibri" panose="020F0502020204030204" pitchFamily="34" charset="0"/>
                <a:ea typeface="Calibri" panose="020F0502020204030204" pitchFamily="34" charset="0"/>
                <a:cs typeface="2  Titr" panose="00000700000000000000" pitchFamily="2" charset="-78"/>
              </a:rPr>
              <a:t>همسویی بعد عوامل شغلی</a:t>
            </a:r>
            <a:endParaRPr lang="en-US" dirty="0">
              <a:latin typeface="Calibri" panose="020F0502020204030204" pitchFamily="34" charset="0"/>
              <a:ea typeface="Calibri" panose="020F0502020204030204" pitchFamily="34" charset="0"/>
              <a:cs typeface="2  Titr" panose="00000700000000000000" pitchFamily="2" charset="-78"/>
            </a:endParaRPr>
          </a:p>
        </p:txBody>
      </p:sp>
    </p:spTree>
    <p:extLst>
      <p:ext uri="{BB962C8B-B14F-4D97-AF65-F5344CB8AC3E}">
        <p14:creationId xmlns:p14="http://schemas.microsoft.com/office/powerpoint/2010/main" val="16366428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683568" y="188640"/>
            <a:ext cx="8208912" cy="6907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50000"/>
              </a:lnSpc>
              <a:spcBef>
                <a:spcPts val="0"/>
              </a:spcBef>
              <a:spcAft>
                <a:spcPts val="0"/>
              </a:spcAft>
              <a:buClrTx/>
              <a:buFontTx/>
              <a:buNone/>
            </a:pPr>
            <a:r>
              <a:rPr lang="fa-IR" altLang="en-US" sz="1400" b="1" dirty="0">
                <a:solidFill>
                  <a:schemeClr val="accent1"/>
                </a:solidFill>
                <a:latin typeface="Times New Roman" panose="02020603050405020304" pitchFamily="18" charset="0"/>
                <a:ea typeface="Times New Roman" panose="02020603050405020304" pitchFamily="18" charset="0"/>
                <a:cs typeface="2  Zar" panose="00000400000000000000" pitchFamily="2" charset="-78"/>
              </a:rPr>
              <a:t>پیشنهادات تحقیق:</a:t>
            </a:r>
          </a:p>
          <a:p>
            <a:pPr algn="just" rtl="1">
              <a:lnSpc>
                <a:spcPct val="150000"/>
              </a:lnSpc>
              <a:spcBef>
                <a:spcPts val="0"/>
              </a:spcBef>
              <a:spcAft>
                <a:spcPts val="0"/>
              </a:spcAft>
              <a:buNone/>
            </a:pPr>
            <a:r>
              <a:rPr lang="fa-IR" sz="1200" b="1" dirty="0">
                <a:solidFill>
                  <a:schemeClr val="tx1"/>
                </a:solidFill>
                <a:cs typeface="2  Zar" panose="00000400000000000000" pitchFamily="2" charset="-78"/>
              </a:rPr>
              <a:t>بعد  عوامل سازمانی موثر در مواجه با نامرئی شدن کارکنان </a:t>
            </a:r>
          </a:p>
          <a:p>
            <a:pPr algn="just" rtl="1">
              <a:lnSpc>
                <a:spcPct val="150000"/>
              </a:lnSpc>
              <a:spcBef>
                <a:spcPts val="0"/>
              </a:spcBef>
              <a:spcAft>
                <a:spcPts val="0"/>
              </a:spcAft>
              <a:buNone/>
            </a:pPr>
            <a:r>
              <a:rPr lang="fa-IR" sz="1200" dirty="0">
                <a:solidFill>
                  <a:schemeClr val="tx1"/>
                </a:solidFill>
                <a:cs typeface="2  Zar" panose="00000400000000000000" pitchFamily="2" charset="-78"/>
              </a:rPr>
              <a:t>با توجه به عامل رفتارهای سازمانی موثر در نامرئی شدن کارکنان  پیشنهاد می گردد:</a:t>
            </a:r>
          </a:p>
          <a:p>
            <a:pPr algn="just" rtl="1">
              <a:lnSpc>
                <a:spcPct val="150000"/>
              </a:lnSpc>
              <a:spcBef>
                <a:spcPts val="0"/>
              </a:spcBef>
              <a:spcAft>
                <a:spcPts val="0"/>
              </a:spcAft>
              <a:buNone/>
            </a:pPr>
            <a:r>
              <a:rPr lang="fa-IR" sz="1200" dirty="0">
                <a:solidFill>
                  <a:schemeClr val="tx1"/>
                </a:solidFill>
                <a:cs typeface="2  Zar" panose="00000400000000000000" pitchFamily="2" charset="-78"/>
              </a:rPr>
              <a:t> که توقعی بیشتر از حد از کارکنان نداشته باشند اهداف کاری ، کارکنان و خطی مشی آن ها را برایشان به درستی تعریف و معین کنند </a:t>
            </a:r>
          </a:p>
          <a:p>
            <a:pPr algn="just" rtl="1">
              <a:lnSpc>
                <a:spcPct val="150000"/>
              </a:lnSpc>
              <a:spcBef>
                <a:spcPts val="0"/>
              </a:spcBef>
              <a:spcAft>
                <a:spcPts val="0"/>
              </a:spcAft>
              <a:buNone/>
            </a:pPr>
            <a:r>
              <a:rPr lang="fa-IR" sz="1200" dirty="0">
                <a:solidFill>
                  <a:schemeClr val="tx1"/>
                </a:solidFill>
                <a:cs typeface="2  Zar" panose="00000400000000000000" pitchFamily="2" charset="-78"/>
              </a:rPr>
              <a:t>زمان کافی و مناسب را برای انتظارات شغلی کارکنان در اختیارشان قرار داده ، مسئولیت ها برای کارکنان مشخص باشد</a:t>
            </a:r>
          </a:p>
          <a:p>
            <a:pPr algn="just" rtl="1">
              <a:lnSpc>
                <a:spcPct val="150000"/>
              </a:lnSpc>
              <a:spcBef>
                <a:spcPts val="0"/>
              </a:spcBef>
              <a:spcAft>
                <a:spcPts val="0"/>
              </a:spcAft>
              <a:buNone/>
            </a:pPr>
            <a:r>
              <a:rPr lang="fa-IR" sz="1200" dirty="0">
                <a:solidFill>
                  <a:schemeClr val="tx1"/>
                </a:solidFill>
                <a:cs typeface="2  Zar" panose="00000400000000000000" pitchFamily="2" charset="-78"/>
              </a:rPr>
              <a:t>مدیران مستقیما با کارکنان در ارتباط باشند و از اوضاع و احوال کارکنان خود آگاه باشند تا در زمان های  مخصوص برخورد مناسب داشته باشند در هنگام سختی و پیچیدگی کار مدیران باید به گونه ای رفتار کنند تا کارکنان به خوبی با این دشورای ها و سختی های کار برخورد کنند </a:t>
            </a:r>
          </a:p>
          <a:p>
            <a:pPr algn="r" rtl="1">
              <a:lnSpc>
                <a:spcPct val="150000"/>
              </a:lnSpc>
              <a:spcBef>
                <a:spcPts val="0"/>
              </a:spcBef>
              <a:spcAft>
                <a:spcPts val="0"/>
              </a:spcAft>
            </a:pPr>
            <a:r>
              <a:rPr lang="fa-IR" sz="1200" b="1" dirty="0">
                <a:solidFill>
                  <a:schemeClr val="tx1"/>
                </a:solidFill>
                <a:cs typeface="2  Zar" panose="00000400000000000000" pitchFamily="2" charset="-78"/>
              </a:rPr>
              <a:t>بعد عوامل فردی موثر در مواجه با نامرئی شدن کارکنان </a:t>
            </a:r>
            <a:endParaRPr lang="en-US" sz="1200" b="1" dirty="0">
              <a:solidFill>
                <a:schemeClr val="tx1"/>
              </a:solidFill>
              <a:cs typeface="2  Zar" panose="00000400000000000000" pitchFamily="2" charset="-78"/>
            </a:endParaRPr>
          </a:p>
          <a:p>
            <a:pPr algn="just" rtl="1">
              <a:lnSpc>
                <a:spcPct val="150000"/>
              </a:lnSpc>
              <a:spcBef>
                <a:spcPts val="0"/>
              </a:spcBef>
              <a:spcAft>
                <a:spcPts val="0"/>
              </a:spcAft>
            </a:pPr>
            <a:r>
              <a:rPr lang="fa-IR" sz="1200" dirty="0">
                <a:solidFill>
                  <a:schemeClr val="tx1"/>
                </a:solidFill>
                <a:cs typeface="2  Zar" panose="00000400000000000000" pitchFamily="2" charset="-78"/>
              </a:rPr>
              <a:t>با توجه به عوامل فردی موثر در نامرئی شدن کارکنان پیشنهاد می گردد :</a:t>
            </a:r>
            <a:endParaRPr lang="en-US" sz="1200" dirty="0">
              <a:solidFill>
                <a:schemeClr val="tx1"/>
              </a:solidFill>
              <a:cs typeface="2  Zar" panose="00000400000000000000" pitchFamily="2" charset="-78"/>
            </a:endParaRPr>
          </a:p>
          <a:p>
            <a:pPr algn="just" rtl="1">
              <a:lnSpc>
                <a:spcPct val="150000"/>
              </a:lnSpc>
              <a:spcBef>
                <a:spcPts val="0"/>
              </a:spcBef>
              <a:spcAft>
                <a:spcPts val="0"/>
              </a:spcAft>
            </a:pPr>
            <a:r>
              <a:rPr lang="fa-IR" sz="1200" dirty="0">
                <a:solidFill>
                  <a:schemeClr val="tx1"/>
                </a:solidFill>
                <a:latin typeface="Times New Roman" panose="02020603050405020304" pitchFamily="18" charset="0"/>
                <a:ea typeface="Times New Roman" panose="02020603050405020304" pitchFamily="18" charset="0"/>
                <a:cs typeface="B Lotus" panose="00000400000000000000" pitchFamily="2" charset="-78"/>
              </a:rPr>
              <a:t>احساسات کارکنان را شناخته و با توجه به احساسات کارکنان هر کدام را در سر جای خود قرار دهند تا مانع از تحلیل رفتگی کارکنان شوند </a:t>
            </a:r>
            <a:endParaRPr lang="en-US" sz="12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algn="r" rtl="1">
              <a:lnSpc>
                <a:spcPct val="150000"/>
              </a:lnSpc>
              <a:spcBef>
                <a:spcPts val="0"/>
              </a:spcBef>
              <a:spcAft>
                <a:spcPts val="0"/>
              </a:spcAft>
            </a:pPr>
            <a:r>
              <a:rPr lang="fa-IR" sz="1200" dirty="0">
                <a:solidFill>
                  <a:schemeClr val="tx1"/>
                </a:solidFill>
                <a:latin typeface="Times New Roman" panose="02020603050405020304" pitchFamily="18" charset="0"/>
                <a:ea typeface="Times New Roman" panose="02020603050405020304" pitchFamily="18" charset="0"/>
                <a:cs typeface="B Lotus" panose="00000400000000000000" pitchFamily="2" charset="-78"/>
              </a:rPr>
              <a:t>در بدوگزینش واستخدام تناسب بین نوع فعالیت ، توانایی افراد ، روحیه ، جنسیت آنها را مدنظر قرار داده ویا متناسب سازی شغلها بر اساس تخصص و توانایی  افراد اشتیاق شغلی را در آنها افزایش داده و با اعتمادسازی و فراهم کردن روحیه جمعی از طریق برگزاری همایشها و کلاسهای آموزشی  کارکنان را وادار به تسهیم دانش و مشارکت و همکاری نموده و از افراد متخصص در سازمان در تصمیم گیری های مهم سازمان استفاده کنند و از طرفی به مدیران توصیه می شود در رعایت اخلاق وبا عبورنکردن از خط های قرمز تعیین شده وجلوگیری از رفتارهای انحرافی اعتماد همکاران را افزایش داده و تمرکز افراد را برای مرئی شدن و حضور بیشتر  در کار افزایش دهند میل و رغبت بیشتری برای انجام وظایف خود پیدا کنند.</a:t>
            </a:r>
            <a:endParaRPr lang="en-US" sz="1200" dirty="0">
              <a:solidFill>
                <a:schemeClr val="tx1"/>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spcBef>
                <a:spcPts val="0"/>
              </a:spcBef>
              <a:spcAft>
                <a:spcPts val="0"/>
              </a:spcAft>
            </a:pPr>
            <a:r>
              <a:rPr lang="fa-IR" sz="1200" b="1" dirty="0">
                <a:solidFill>
                  <a:schemeClr val="tx1"/>
                </a:solidFill>
                <a:cs typeface="2  Zar" panose="00000400000000000000" pitchFamily="2" charset="-78"/>
              </a:rPr>
              <a:t>بعد عوامل شغلی موثر در مواجه با نامرئی شدن کارکنان </a:t>
            </a:r>
            <a:endParaRPr lang="en-US" sz="1200" b="1" dirty="0">
              <a:solidFill>
                <a:schemeClr val="tx1"/>
              </a:solidFill>
              <a:cs typeface="2  Zar" panose="00000400000000000000" pitchFamily="2" charset="-78"/>
            </a:endParaRPr>
          </a:p>
          <a:p>
            <a:pPr algn="just" rtl="1">
              <a:lnSpc>
                <a:spcPct val="150000"/>
              </a:lnSpc>
              <a:spcBef>
                <a:spcPts val="0"/>
              </a:spcBef>
              <a:spcAft>
                <a:spcPts val="0"/>
              </a:spcAft>
            </a:pPr>
            <a:r>
              <a:rPr lang="fa-IR"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 توجه به عوامل شغلی  موثر در نامرئی شدن کارکنان پیشنهاد می گردد: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Bef>
                <a:spcPts val="0"/>
              </a:spcBef>
              <a:spcAft>
                <a:spcPts val="0"/>
              </a:spcAft>
            </a:pPr>
            <a:r>
              <a:rPr lang="fa-IR"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به گونه ای برنامه ریزی شود تا کارکنان تصمیم به ترک سازمان را نداشته باشند یعنی تمام جنبه های کاری از جمله ویژگی های شغلی ، شرایط شغلی عوامل اخلاقی و اغیر اخلاقی ، نگرش ها و دیدگاه ها در نظر گرفته شود تا کارکنان تصمیم به ترک سازمان را نکنند و دراین زمنیه انگیزه و میل و رغبت برای کارکنان ایجاد شود تا کارکنان با شوق بیشتری به مسئولیت های محوله بپردازند و احساس کار کردن برایشان میسر شود همچنین هر کدام از کارکنان با توجه به شایستگی هایشان در موقعیت های مناسب قرار بگیرند و نگرش ها را به گونه ای اصلاح کنن تا کارکنان دید مثبت و ذهنیتی متفکر در جهت هر چه بهتر شدن کارها در سازمان داشته باشند .</a:t>
            </a:r>
            <a:endParaRPr lang="en-US" sz="105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Bef>
                <a:spcPts val="0"/>
              </a:spcBef>
              <a:spcAft>
                <a:spcPts val="0"/>
              </a:spcAft>
            </a:pPr>
            <a:r>
              <a:rPr lang="fa-IR"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پیشنهاد می گردد که امنیت شغلی ، شرایط محیطی ، شرایط فیزیکی کار ، حقوق ومزایا برای کارکنان به گونه  ای پیگیری شود تا کارکنان میل و رغبت بیشتری برای انجام وظایف خود پیدا کنند.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r" rtl="1">
              <a:lnSpc>
                <a:spcPct val="100000"/>
              </a:lnSpc>
            </a:pPr>
            <a:endParaRPr lang="fa-IR" altLang="en-US" sz="1200" b="1" dirty="0">
              <a:solidFill>
                <a:schemeClr val="tx1"/>
              </a:solidFill>
              <a:latin typeface="Times New Roman" panose="02020603050405020304" pitchFamily="18" charset="0"/>
              <a:ea typeface="Times New Roman" panose="02020603050405020304" pitchFamily="18" charset="0"/>
              <a:cs typeface="2  Zar" panose="00000400000000000000" pitchFamily="2" charset="-78"/>
            </a:endParaRPr>
          </a:p>
        </p:txBody>
      </p:sp>
    </p:spTree>
    <p:extLst>
      <p:ext uri="{BB962C8B-B14F-4D97-AF65-F5344CB8AC3E}">
        <p14:creationId xmlns:p14="http://schemas.microsoft.com/office/powerpoint/2010/main" val="27086819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1043608" y="0"/>
            <a:ext cx="7849368" cy="68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1600"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توصیه به مدیرانی که کارکنان نامرئی دارند:</a:t>
            </a:r>
          </a:p>
          <a:p>
            <a:pPr algn="just" rtl="1">
              <a:lnSpc>
                <a:spcPct val="106000"/>
              </a:lnSpc>
              <a:spcAft>
                <a:spcPts val="0"/>
              </a:spcAft>
              <a:buNone/>
            </a:pPr>
            <a:r>
              <a:rPr lang="fa-IR" sz="1200" b="1" dirty="0">
                <a:solidFill>
                  <a:schemeClr val="tx1"/>
                </a:solidFill>
                <a:cs typeface="2  Lotus" panose="00000400000000000000" pitchFamily="2" charset="-78"/>
              </a:rPr>
              <a:t>می‌توانید با  اقدامات زیر وضعیت را بهبود ببخشید:</a:t>
            </a:r>
          </a:p>
          <a:p>
            <a:pPr algn="just" rtl="1">
              <a:lnSpc>
                <a:spcPct val="106000"/>
              </a:lnSpc>
              <a:spcAft>
                <a:spcPts val="0"/>
              </a:spcAft>
              <a:buNone/>
            </a:pPr>
            <a:r>
              <a:rPr lang="fa-IR" sz="1200" dirty="0">
                <a:solidFill>
                  <a:schemeClr val="tx1"/>
                </a:solidFill>
                <a:cs typeface="2  Lotus" panose="00000400000000000000" pitchFamily="2" charset="-78"/>
              </a:rPr>
              <a:t>  برای بیشتر کارکنان بیانیه ماموریت، انباشته از اصطلاحات حرفه‌ای و نامفهوم است. رهبران بزرگ باید آن واژه‌های زیبا را به فعالیتهای روزانه تبدیل کنند.آنها باید ببینید ، مدیران بزرگ تیزبین هستند و با تمام دقت خود گوش می‌کنند، نکات مثبت دیگران را جستجو  می‌کنند، شوخ‌طبع هستند و برای کاری که به خوبی انجام شده تشکر می‌کنند و از کارمندانشان بسیار تعریف می‌کنند.</a:t>
            </a:r>
          </a:p>
          <a:p>
            <a:pPr algn="just" rtl="1">
              <a:lnSpc>
                <a:spcPct val="106000"/>
              </a:lnSpc>
              <a:spcAft>
                <a:spcPts val="0"/>
              </a:spcAft>
              <a:buNone/>
            </a:pPr>
            <a:r>
              <a:rPr lang="fa-IR" sz="1200" dirty="0">
                <a:solidFill>
                  <a:schemeClr val="tx1"/>
                </a:solidFill>
                <a:cs typeface="2  Lotus" panose="00000400000000000000" pitchFamily="2" charset="-78"/>
              </a:rPr>
              <a:t> بسیار مهم است که به عنوان یک رهبر به یاد داشته باشید که تحسین و تمجید ویژه و مکرر، به مفهوم بخش مبهم و پرشور زندگی نیست ، بلکه یکی از بخشهای ضروری رهبری است.</a:t>
            </a:r>
          </a:p>
          <a:p>
            <a:pPr algn="just" rtl="1">
              <a:lnSpc>
                <a:spcPct val="106000"/>
              </a:lnSpc>
              <a:spcAft>
                <a:spcPts val="0"/>
              </a:spcAft>
              <a:buNone/>
            </a:pPr>
            <a:r>
              <a:rPr lang="fa-IR" sz="1200" dirty="0">
                <a:solidFill>
                  <a:schemeClr val="tx1"/>
                </a:solidFill>
                <a:cs typeface="2  Lotus" panose="00000400000000000000" pitchFamily="2" charset="-78"/>
              </a:rPr>
              <a:t> تحسین ویژه و مکرر یکی از عناصر اساسی ایجاد محیط کار عالی است ، تعریف و تمجید سبب خواهد شد که شما و کارکنانتان، همیشه بهترین را انجام دهید. </a:t>
            </a:r>
          </a:p>
          <a:p>
            <a:pPr algn="just" rtl="1">
              <a:lnSpc>
                <a:spcPct val="106000"/>
              </a:lnSpc>
              <a:spcAft>
                <a:spcPts val="0"/>
              </a:spcAft>
              <a:buNone/>
            </a:pPr>
            <a:r>
              <a:rPr lang="fa-IR" sz="1200" dirty="0">
                <a:solidFill>
                  <a:schemeClr val="tx1"/>
                </a:solidFill>
                <a:cs typeface="2  Lotus" panose="00000400000000000000" pitchFamily="2" charset="-78"/>
              </a:rPr>
              <a:t>مانع پول را رفع کنید ، به جای پرداخت پول نقد، پاداشها را بر اقلام ملموس متمرکز کنید. جوایز بزرگ، خاطرات چگونگی به دست آوردن آنها و این که چه کسی آنها را اعطا کرده و این که به واسطه دستیابی به کدام یک از اهداف کسب و کار نایل به دریافت آن شده‌اند را یادآور خواهد شد و بر خلاف پول نقد، این اطلاعات هرگز از دست نمی‌روند.</a:t>
            </a:r>
          </a:p>
          <a:p>
            <a:pPr algn="just" rtl="1">
              <a:lnSpc>
                <a:spcPct val="106000"/>
              </a:lnSpc>
              <a:spcAft>
                <a:spcPts val="0"/>
              </a:spcAft>
              <a:buNone/>
            </a:pPr>
            <a:r>
              <a:rPr lang="fa-IR" sz="1200" dirty="0">
                <a:solidFill>
                  <a:schemeClr val="tx1"/>
                </a:solidFill>
                <a:cs typeface="2  Lotus" panose="00000400000000000000" pitchFamily="2" charset="-78"/>
              </a:rPr>
              <a:t> قدردانی باید دقیق و مشخص باشد ، درباره دستاوردهای هر یک از کارکنان صحبت کنید تا کسی احساس نامریی بودن نکند ، قدردانی را در جمع انجام دهید ، مطمئن شوید که قدردانی مناسب است؛ هنگام قدردانی نمی‌توان برای همه یکسان عمل کرد.</a:t>
            </a:r>
          </a:p>
          <a:p>
            <a:pPr algn="just" rtl="1">
              <a:lnSpc>
                <a:spcPct val="106000"/>
              </a:lnSpc>
              <a:spcAft>
                <a:spcPts val="0"/>
              </a:spcAft>
              <a:buNone/>
            </a:pPr>
            <a:r>
              <a:rPr lang="fa-IR" sz="1200" dirty="0">
                <a:solidFill>
                  <a:schemeClr val="tx1"/>
                </a:solidFill>
                <a:cs typeface="2  Lotus" panose="00000400000000000000" pitchFamily="2" charset="-78"/>
              </a:rPr>
              <a:t> وظیفه مدیران است که کارکنان را خوب بشناسند و دریابند که با توجه به علایق، نیازها و ترجیحات افراد چه چیزی برایشان ارزشمند است، چه چیزی سبب می‌شود که احساس اهمیت کنند یا به کارکنان امکان انتخاب چیزی را بدهند که اثرات عالی در برداشته باشد. </a:t>
            </a:r>
          </a:p>
          <a:p>
            <a:pPr algn="just" rtl="1">
              <a:lnSpc>
                <a:spcPct val="106000"/>
              </a:lnSpc>
              <a:spcAft>
                <a:spcPts val="0"/>
              </a:spcAft>
              <a:buNone/>
            </a:pPr>
            <a:r>
              <a:rPr lang="fa-IR" sz="1200" dirty="0">
                <a:solidFill>
                  <a:schemeClr val="tx1"/>
                </a:solidFill>
                <a:cs typeface="2  Lotus" panose="00000400000000000000" pitchFamily="2" charset="-78"/>
              </a:rPr>
              <a:t>دفعات اعطای جوایز را افزایش دهید ، در صورتی که قدردانی تکرار شود، بیشترین تاثیر را خواهد داشت و اگر بلافاصله پس از موفقیت صورت گیرد، اثرات بیشتری خواهد داشت. جوایز غیر رسمی یا روزانه، روش خوبی برای افزایش تکرار سپاسگزاری‌ها است این گونه جوایز نسبت به جوایز رسمی، کم هزینه‌تر و به موقع‌ترند و بر این اساس اگر این کار به درستی انجام گیرد، می‌توان آنها را به عنوان اثربخش‌ترین لحظات قدردانی در نظر گرفت.</a:t>
            </a:r>
          </a:p>
          <a:p>
            <a:pPr algn="just" rtl="1">
              <a:lnSpc>
                <a:spcPct val="106000"/>
              </a:lnSpc>
              <a:spcAft>
                <a:spcPts val="0"/>
              </a:spcAft>
              <a:buNone/>
            </a:pPr>
            <a:r>
              <a:rPr lang="fa-IR" sz="1200" dirty="0">
                <a:solidFill>
                  <a:schemeClr val="tx1"/>
                </a:solidFill>
                <a:cs typeface="2  Lotus" panose="00000400000000000000" pitchFamily="2" charset="-78"/>
              </a:rPr>
              <a:t>محیط کار خود را به گونه ای تغییر دهید که احساس کارکنان به احساس روز استخدام تبدیل شود. روش کار رؤسا با کارکنان را تغییر دهید، سازمان خود را به محیطی تبدیل کنید که هرگز کسی مایل به ترک آن نباشد و اگر قبلا آنجا را ترک کرده اند، برای بازگشت صف بکشند.</a:t>
            </a:r>
          </a:p>
          <a:p>
            <a:pPr algn="just" rtl="1">
              <a:lnSpc>
                <a:spcPct val="106000"/>
              </a:lnSpc>
              <a:spcAft>
                <a:spcPts val="0"/>
              </a:spcAft>
              <a:buNone/>
            </a:pPr>
            <a:r>
              <a:rPr lang="fa-IR" sz="1200" dirty="0">
                <a:solidFill>
                  <a:schemeClr val="tx1"/>
                </a:solidFill>
                <a:cs typeface="2  Lotus" panose="00000400000000000000" pitchFamily="2" charset="-78"/>
              </a:rPr>
              <a:t>توجه خود را بر افراد و مشارکت ایشان متمرکز کنید به باور بسیاری، رهبری، زیاد به فنون تجارت یا اقدامات مدیریتی مربوط نیست، برعکس، رهبری نتیجه طبیعی ارتباط صمیمی و احترام دوجانبه بین کارکنان و سرپرستانشان است، ارتباطی که قدردانی صمیمی و دائمی را شامل میشود، این نوع ارتباط، نتایج دائمی بلندمدتی را ایجاد خواهد کرد.</a:t>
            </a:r>
          </a:p>
          <a:p>
            <a:pPr algn="just" rtl="1">
              <a:lnSpc>
                <a:spcPct val="106000"/>
              </a:lnSpc>
              <a:spcAft>
                <a:spcPts val="0"/>
              </a:spcAft>
              <a:buNone/>
            </a:pPr>
            <a:r>
              <a:rPr lang="fa-IR" sz="1200" dirty="0">
                <a:solidFill>
                  <a:schemeClr val="tx1"/>
                </a:solidFill>
                <a:cs typeface="2  Lotus" panose="00000400000000000000" pitchFamily="2" charset="-78"/>
              </a:rPr>
              <a:t>رفتارهای درست را تقویت کنید اگر برای قدردانی برنامه ای منظم داشته باشید. قدردانی نباید به صورت طبیعی و همانند اموری چون تنفس یا رشد مو اتفاق بیفتد. بنابراین همانند بیشتر مهارتها، قدردانی از دیگران را نیز باید آموخت.</a:t>
            </a:r>
          </a:p>
          <a:p>
            <a:pPr algn="just">
              <a:lnSpc>
                <a:spcPct val="106000"/>
              </a:lnSpc>
              <a:spcAft>
                <a:spcPts val="0"/>
              </a:spcAft>
            </a:pPr>
            <a:endParaRPr lang="en-US" sz="1200" dirty="0">
              <a:solidFill>
                <a:schemeClr val="tx1"/>
              </a:solidFill>
              <a:cs typeface="2  Lotus" panose="00000400000000000000" pitchFamily="2" charset="-78"/>
            </a:endParaRPr>
          </a:p>
          <a:p>
            <a:pPr algn="just">
              <a:lnSpc>
                <a:spcPct val="150000"/>
              </a:lnSpc>
              <a:spcBef>
                <a:spcPct val="0"/>
              </a:spcBef>
              <a:spcAft>
                <a:spcPts val="800"/>
              </a:spcAft>
              <a:buClrTx/>
              <a:buFontTx/>
              <a:buNone/>
            </a:pPr>
            <a:endParaRPr lang="fa-IR" altLang="en-US" sz="1200" dirty="0">
              <a:solidFill>
                <a:schemeClr val="tx1"/>
              </a:solidFill>
              <a:latin typeface="Times New Roman" panose="02020603050405020304" pitchFamily="18" charset="0"/>
              <a:ea typeface="Times New Roman" panose="02020603050405020304" pitchFamily="18" charset="0"/>
              <a:cs typeface="2  Lotus" panose="00000400000000000000" pitchFamily="2" charset="-78"/>
            </a:endParaRPr>
          </a:p>
        </p:txBody>
      </p:sp>
    </p:spTree>
    <p:extLst>
      <p:ext uri="{BB962C8B-B14F-4D97-AF65-F5344CB8AC3E}">
        <p14:creationId xmlns:p14="http://schemas.microsoft.com/office/powerpoint/2010/main" val="23428385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1115616" y="260648"/>
            <a:ext cx="7561336" cy="504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2400"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پیشنهادات به محققین آتی:</a:t>
            </a:r>
          </a:p>
          <a:p>
            <a:pPr algn="just" rtl="1">
              <a:lnSpc>
                <a:spcPct val="150000"/>
              </a:lnSpc>
              <a:spcBef>
                <a:spcPct val="0"/>
              </a:spcBef>
              <a:spcAft>
                <a:spcPts val="800"/>
              </a:spcAft>
              <a:buClrTx/>
              <a:buFontTx/>
              <a:buNone/>
            </a:pPr>
            <a:r>
              <a:rPr lang="fa-IR" altLang="en-US" dirty="0">
                <a:solidFill>
                  <a:schemeClr val="tx1"/>
                </a:solidFill>
                <a:latin typeface="Times New Roman" panose="02020603050405020304" pitchFamily="18" charset="0"/>
                <a:ea typeface="Times New Roman" panose="02020603050405020304" pitchFamily="18" charset="0"/>
                <a:cs typeface="B Zar" panose="00000400000000000000" pitchFamily="2" charset="-78"/>
              </a:rPr>
              <a:t> با توجه به اینکه عوامل سازمانی در شهرداری منطقه 1 بالاتر از حد متوسط بوده  پیشنهاد می  شود این عامل در سایر مناطق شهرداری بررسی شود .</a:t>
            </a:r>
          </a:p>
          <a:p>
            <a:pPr algn="just" rtl="1">
              <a:lnSpc>
                <a:spcPct val="150000"/>
              </a:lnSpc>
              <a:spcBef>
                <a:spcPct val="0"/>
              </a:spcBef>
              <a:spcAft>
                <a:spcPts val="800"/>
              </a:spcAft>
              <a:buClrTx/>
              <a:buFontTx/>
              <a:buNone/>
            </a:pPr>
            <a:r>
              <a:rPr lang="fa-IR" altLang="en-US" dirty="0">
                <a:solidFill>
                  <a:schemeClr val="tx1"/>
                </a:solidFill>
                <a:latin typeface="Times New Roman" panose="02020603050405020304" pitchFamily="18" charset="0"/>
                <a:ea typeface="Times New Roman" panose="02020603050405020304" pitchFamily="18" charset="0"/>
                <a:cs typeface="B Zar" panose="00000400000000000000" pitchFamily="2" charset="-78"/>
              </a:rPr>
              <a:t>آسیب شناسی نامرئی شدن کارکنان در سازمان های ایرانی</a:t>
            </a:r>
          </a:p>
          <a:p>
            <a:pPr algn="just" rtl="1">
              <a:lnSpc>
                <a:spcPct val="150000"/>
              </a:lnSpc>
              <a:spcBef>
                <a:spcPct val="0"/>
              </a:spcBef>
              <a:spcAft>
                <a:spcPts val="800"/>
              </a:spcAft>
              <a:buClrTx/>
              <a:buFontTx/>
              <a:buNone/>
            </a:pPr>
            <a:r>
              <a:rPr lang="fa-IR" altLang="en-US" dirty="0">
                <a:solidFill>
                  <a:schemeClr val="tx1"/>
                </a:solidFill>
                <a:latin typeface="Times New Roman" panose="02020603050405020304" pitchFamily="18" charset="0"/>
                <a:ea typeface="Times New Roman" panose="02020603050405020304" pitchFamily="18" charset="0"/>
                <a:cs typeface="B Zar" panose="00000400000000000000" pitchFamily="2" charset="-78"/>
              </a:rPr>
              <a:t>شناسایی عوامل علی و معلولی نامرئی شدن کارکنان </a:t>
            </a:r>
          </a:p>
          <a:p>
            <a:pPr algn="just" rtl="1">
              <a:lnSpc>
                <a:spcPct val="150000"/>
              </a:lnSpc>
              <a:spcBef>
                <a:spcPct val="0"/>
              </a:spcBef>
              <a:spcAft>
                <a:spcPts val="800"/>
              </a:spcAft>
              <a:buClrTx/>
              <a:buFontTx/>
              <a:buNone/>
            </a:pPr>
            <a:r>
              <a:rPr lang="fa-IR" altLang="en-US" dirty="0">
                <a:solidFill>
                  <a:schemeClr val="tx1"/>
                </a:solidFill>
                <a:latin typeface="Times New Roman" panose="02020603050405020304" pitchFamily="18" charset="0"/>
                <a:ea typeface="Times New Roman" panose="02020603050405020304" pitchFamily="18" charset="0"/>
                <a:cs typeface="B Zar" panose="00000400000000000000" pitchFamily="2" charset="-78"/>
              </a:rPr>
              <a:t>بررسی رابطه بین احساس بی عدالتی در سازمان و نامرئی شدن کارکنان </a:t>
            </a:r>
          </a:p>
          <a:p>
            <a:pPr algn="just" rtl="1">
              <a:lnSpc>
                <a:spcPct val="150000"/>
              </a:lnSpc>
              <a:spcBef>
                <a:spcPct val="0"/>
              </a:spcBef>
              <a:spcAft>
                <a:spcPts val="800"/>
              </a:spcAft>
              <a:buClrTx/>
              <a:buFontTx/>
              <a:buNone/>
            </a:pPr>
            <a:r>
              <a:rPr lang="fa-IR" altLang="en-US" sz="2400" b="1" dirty="0">
                <a:solidFill>
                  <a:schemeClr val="accent1"/>
                </a:solidFill>
                <a:latin typeface="Times New Roman" panose="02020603050405020304" pitchFamily="18" charset="0"/>
                <a:ea typeface="Times New Roman" panose="02020603050405020304" pitchFamily="18" charset="0"/>
                <a:cs typeface="B Titr" panose="00000700000000000000" pitchFamily="2" charset="-78"/>
              </a:rPr>
              <a:t>محدودیت های تحقیق</a:t>
            </a:r>
          </a:p>
          <a:p>
            <a:pPr algn="just" rtl="1">
              <a:lnSpc>
                <a:spcPct val="150000"/>
              </a:lnSpc>
              <a:spcBef>
                <a:spcPct val="0"/>
              </a:spcBef>
              <a:spcAft>
                <a:spcPts val="800"/>
              </a:spcAft>
              <a:buClrTx/>
              <a:buFontTx/>
              <a:buNone/>
            </a:pPr>
            <a:r>
              <a:rPr lang="fa-IR" altLang="en-US" dirty="0">
                <a:solidFill>
                  <a:schemeClr val="tx1"/>
                </a:solidFill>
                <a:latin typeface="Times New Roman" panose="02020603050405020304" pitchFamily="18" charset="0"/>
                <a:ea typeface="Times New Roman" panose="02020603050405020304" pitchFamily="18" charset="0"/>
                <a:cs typeface="B Zar" panose="00000400000000000000" pitchFamily="2" charset="-78"/>
              </a:rPr>
              <a:t> با توجه به جدید بودن موضوع، دسترسی به پیشینه های پژوهشی که به طور مستقيم با موضوع پژوهش ارتباط داشته باشند بسیار مشکل بوده است. </a:t>
            </a:r>
          </a:p>
        </p:txBody>
      </p:sp>
    </p:spTree>
  </p:cSld>
  <p:clrMapOvr>
    <a:masterClrMapping/>
  </p:clrMapOvr>
  <p:transition spd="slow">
    <p:comb/>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endParaRPr lang="fa-IR" altLang="en-US" sz="1800">
              <a:solidFill>
                <a:schemeClr val="tx1"/>
              </a:solidFill>
              <a:latin typeface="Century Gothic" panose="020B0502020202020204" pitchFamily="34" charset="0"/>
              <a:cs typeface="Tahoma" panose="020B0604030504040204" pitchFamily="34" charset="0"/>
            </a:endParaRPr>
          </a:p>
        </p:txBody>
      </p:sp>
      <p:pic>
        <p:nvPicPr>
          <p:cNvPr id="4" name="Picture 3" descr="AR71.JPG"/>
          <p:cNvPicPr>
            <a:picLocks noChangeAspect="1"/>
          </p:cNvPicPr>
          <p:nvPr/>
        </p:nvPicPr>
        <p:blipFill>
          <a:blip r:embed="rId3" cstate="print">
            <a:duotone>
              <a:schemeClr val="accent1">
                <a:shade val="45000"/>
                <a:satMod val="135000"/>
              </a:schemeClr>
              <a:prstClr val="white"/>
            </a:duotone>
          </a:blip>
          <a:stretch>
            <a:fillRect/>
          </a:stretch>
        </p:blipFill>
        <p:spPr>
          <a:xfrm>
            <a:off x="928662" y="0"/>
            <a:ext cx="7910538" cy="6629400"/>
          </a:xfrm>
          <a:prstGeom prst="rect">
            <a:avLst/>
          </a:prstGeom>
        </p:spPr>
      </p:pic>
      <p:sp>
        <p:nvSpPr>
          <p:cNvPr id="6" name="TextBox 5"/>
          <p:cNvSpPr txBox="1">
            <a:spLocks noChangeArrowheads="1"/>
          </p:cNvSpPr>
          <p:nvPr/>
        </p:nvSpPr>
        <p:spPr bwMode="auto">
          <a:xfrm>
            <a:off x="1692275" y="2000250"/>
            <a:ext cx="345598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50000"/>
              </a:lnSpc>
              <a:spcBef>
                <a:spcPct val="0"/>
              </a:spcBef>
              <a:buClrTx/>
              <a:buFontTx/>
              <a:buNone/>
            </a:pPr>
            <a:r>
              <a:rPr lang="fa-IR" altLang="en-US" sz="4800">
                <a:solidFill>
                  <a:schemeClr val="tx1"/>
                </a:solidFill>
                <a:latin typeface="Century Gothic" panose="020B0502020202020204" pitchFamily="34" charset="0"/>
                <a:cs typeface="B Nazanin" panose="00000400000000000000" pitchFamily="2" charset="-78"/>
              </a:rPr>
              <a:t>سپاس از</a:t>
            </a:r>
          </a:p>
          <a:p>
            <a:pPr algn="r" rtl="1" eaLnBrk="1" hangingPunct="1">
              <a:lnSpc>
                <a:spcPct val="150000"/>
              </a:lnSpc>
              <a:spcBef>
                <a:spcPct val="0"/>
              </a:spcBef>
              <a:buClrTx/>
              <a:buFontTx/>
              <a:buNone/>
            </a:pPr>
            <a:r>
              <a:rPr lang="fa-IR" altLang="en-US" sz="4800">
                <a:solidFill>
                  <a:schemeClr val="tx1"/>
                </a:solidFill>
                <a:latin typeface="Century Gothic" panose="020B0502020202020204" pitchFamily="34" charset="0"/>
                <a:cs typeface="B Nazanin" panose="00000400000000000000" pitchFamily="2" charset="-78"/>
              </a:rPr>
              <a:t>         توجه شما </a:t>
            </a:r>
            <a:endParaRPr lang="en-US" altLang="en-US" sz="4800" dirty="0">
              <a:solidFill>
                <a:schemeClr val="tx1"/>
              </a:solidFill>
              <a:latin typeface="Century Gothic" panose="020B0502020202020204" pitchFamily="34" charset="0"/>
              <a:cs typeface="B Nazanin" panose="00000400000000000000" pitchFamily="2" charset="-78"/>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down)">
                                      <p:cBhvr>
                                        <p:cTn id="1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661756" y="253835"/>
            <a:ext cx="2870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rtl="1" eaLnBrk="1" fontAlgn="auto" hangingPunct="1">
              <a:lnSpc>
                <a:spcPct val="100000"/>
              </a:lnSpc>
              <a:spcBef>
                <a:spcPct val="0"/>
              </a:spcBef>
              <a:spcAft>
                <a:spcPts val="0"/>
              </a:spcAft>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اهمیت وضرورت پژوهش:</a:t>
            </a:r>
          </a:p>
        </p:txBody>
      </p:sp>
      <p:grpSp>
        <p:nvGrpSpPr>
          <p:cNvPr id="3" name="Group 2"/>
          <p:cNvGrpSpPr/>
          <p:nvPr/>
        </p:nvGrpSpPr>
        <p:grpSpPr>
          <a:xfrm>
            <a:off x="7956376" y="-40117"/>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r>
                <a:rPr lang="en-US" dirty="0">
                  <a:solidFill>
                    <a:prstClr val="white"/>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755951" y="820438"/>
            <a:ext cx="7985387" cy="5755422"/>
          </a:xfrm>
          <a:prstGeom prst="rect">
            <a:avLst/>
          </a:prstGeom>
        </p:spPr>
        <p:txBody>
          <a:bodyPr wrap="square">
            <a:spAutoFit/>
          </a:bodyPr>
          <a:lstStyle/>
          <a:p>
            <a:pPr algn="just" rtl="1">
              <a:spcAft>
                <a:spcPts val="0"/>
              </a:spcAft>
            </a:pPr>
            <a:r>
              <a:rPr lang="ar-SA" sz="1600" b="1" dirty="0">
                <a:latin typeface="Calibri" panose="020F0502020204030204" pitchFamily="34" charset="0"/>
                <a:ea typeface="Calibri" panose="020F0502020204030204" pitchFamily="34" charset="0"/>
                <a:cs typeface="2  Lotus" panose="00000400000000000000" pitchFamily="2" charset="-78"/>
              </a:rPr>
              <a:t> نظام های مدیریتی، منابع انسانی را مهم ترین دارایی سازمان به شمار می آورند و ارج نهادن به ارزش ها و نیازهای کارکنان را مؤثرترین گام در راه تحقق اهداف سازمان میدانند</a:t>
            </a:r>
            <a:r>
              <a:rPr lang="fa-IR" sz="1600" b="1" dirty="0">
                <a:latin typeface="Calibri" panose="020F0502020204030204" pitchFamily="34" charset="0"/>
                <a:ea typeface="Calibri" panose="020F0502020204030204" pitchFamily="34" charset="0"/>
                <a:cs typeface="2  Lotus" panose="00000400000000000000" pitchFamily="2" charset="-78"/>
              </a:rPr>
              <a:t>. </a:t>
            </a:r>
            <a:r>
              <a:rPr lang="ar-SA" sz="1600" b="1" dirty="0">
                <a:latin typeface="Calibri" panose="020F0502020204030204" pitchFamily="34" charset="0"/>
                <a:ea typeface="Calibri" panose="020F0502020204030204" pitchFamily="34" charset="0"/>
                <a:cs typeface="2  Lotus" panose="00000400000000000000" pitchFamily="2" charset="-78"/>
              </a:rPr>
              <a:t>در محیط  های سازمانی به جرات می توان گفت سرمایه انسانی عاملی است که پیش از هر عامل دیگری بر رشد و بقای سازمانی تأثیرگذار است</a:t>
            </a:r>
            <a:r>
              <a:rPr lang="fa-IR" sz="1600" b="1" dirty="0">
                <a:latin typeface="Calibri" panose="020F0502020204030204" pitchFamily="34" charset="0"/>
                <a:ea typeface="Calibri" panose="020F0502020204030204" pitchFamily="34" charset="0"/>
                <a:cs typeface="2  Lotus" panose="00000400000000000000" pitchFamily="2" charset="-78"/>
              </a:rPr>
              <a:t>.</a:t>
            </a:r>
          </a:p>
          <a:p>
            <a:pPr algn="just" rtl="1">
              <a:spcAft>
                <a:spcPts val="0"/>
              </a:spcAft>
            </a:pPr>
            <a:r>
              <a:rPr lang="ar-SA" sz="1600" b="1" dirty="0">
                <a:latin typeface="Calibri" panose="020F0502020204030204" pitchFamily="34" charset="0"/>
                <a:ea typeface="Calibri" panose="020F0502020204030204" pitchFamily="34" charset="0"/>
                <a:cs typeface="2  Lotus" panose="00000400000000000000" pitchFamily="2" charset="-78"/>
              </a:rPr>
              <a:t>امروزه ترک شغل در سازمان ها یکی از مهم ترین نگرانی های مدیران منابع انسانی است . به همین دلیل سازمان هایی که بتوانند عوامل موثر در ترک خدمت مجازی (نامرئی شدن) و قصد ترک خدمت کارکنان را شناسایی کنند ، می توانند قبل از ترک سازمان، سیاست ها و روش های موثری را برای حفظ و نگهداری منابع انسانی بکار گیرند. کارکنان نامرئی با روشهای خود از قبیل پنهان ماندن در حاشیه، رفع تکلیف، شکایت از این و آن و انتقال این تکنیک ها به کارکنان جدید با احساس نادیده گرفته شدن، بی اعتنایی و قدر ناشناسی به مقابله می پردازند (گوستیک  ،۲۰۰۶) يكي از مشكلات سازما ن هاي امروزي را مي توان حضور حاضرغايب ناميد. امروزه به آساني مي توان غايب ها را مشخص كرد، ولي حاضران غايب افرادي هستند كه هر روز در محل كار خود حاضرند ، ولي ذهن و توجه ايشان جاي ديگري است . ايشان در محل كار حاضرند ، ولي توانایی ذهني و جسمي ايشان در اثر مسائل خانه يا اغلب در مواردي كه بيش از اندازه به مشكلات محيط كار مربوط است، دچار محدوديت شده است. توانايي و انرژي بسياري از آنها در اثر فشار كارهاي دشوار و توسط افراد مافوق به انداز هاي گرفته شده كه توان روحي و يا جسمي موردنياز براي انجام كار را ازدست داده اند، يا اينكه كمتر به كار گرفته شده اند و يا به راحتي مورد بي اعتنايي قرار گرفته اند. وقتي کسي به دستاوردهاي کارکنان توجه ندارد براي درخشيدن به خود زحمت نمی دهد، به این علت که وقتی که احتمال این باشد که در فهرست افراد متمایل به ترک خدمت باشيم، رفتار انحرافی شدت گرفته و گاهی مشاهده مي شود كه بسياري از مديران از ترس گريزان شدن كاركنان متوسط، از كاركنان توانمند قدرداني نمی کنند و اين شيوه، حفظ كاركنان برتر را دشوار نموده است. جك ولش، مديرعامل سابق جنرال الكتريك، زحمات بسياري را براي شناسايي كاركنان برتر در شركت خود متحمل شد. او مي گويد بیست درصد ابتدای فهرست را بايد دوست داشت. بايد آنها را پرورش داد و از پاداشهاي مادي و معنوي برخوردار كرد، زيرا اينها كساني هستند كه معجزه را میسر مي كنند. ولي هرگاه كه فضاي سازماني مسموم شود، معمولاً بهترين افراد، نخستين كساني هستند كه آنجا را ترك مي كنند. بنابراين تنها با افزايش ميزان قدرداني مي توان از اين خروج هاي جلوگيري كرد. پس ضروری است تا شهرداری قبل از اینکه کارکنانش نامرئی شوند و عوارض سوئی بر سازمان بگذارند، در صدد شناسایی عوامل بر آمده تا با پیدا کردن راه چاره ازاین بحران خارج گردند. </a:t>
            </a:r>
            <a:endParaRPr lang="fa-IR" sz="1600" b="1" dirty="0">
              <a:latin typeface="Calibri" panose="020F0502020204030204" pitchFamily="34" charset="0"/>
              <a:ea typeface="Calibri" panose="020F0502020204030204" pitchFamily="34" charset="0"/>
              <a:cs typeface="2  Lotus" panose="00000400000000000000" pitchFamily="2" charset="-78"/>
            </a:endParaRPr>
          </a:p>
        </p:txBody>
      </p:sp>
    </p:spTree>
    <p:extLst>
      <p:ext uri="{BB962C8B-B14F-4D97-AF65-F5344CB8AC3E}">
        <p14:creationId xmlns:p14="http://schemas.microsoft.com/office/powerpoint/2010/main" val="10046395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additive="base">
                                        <p:cTn id="2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1423" y="1124744"/>
            <a:ext cx="7740352" cy="1815882"/>
          </a:xfrm>
          <a:prstGeom prst="rect">
            <a:avLst/>
          </a:prstGeom>
        </p:spPr>
        <p:txBody>
          <a:bodyPr wrap="square">
            <a:spAutoFit/>
          </a:bodyPr>
          <a:lstStyle/>
          <a:p>
            <a:pPr marR="39370" indent="-635" algn="just" defTabSz="457200" rtl="1" eaLnBrk="1" fontAlgn="auto" hangingPunct="1">
              <a:spcBef>
                <a:spcPts val="1300"/>
              </a:spcBef>
              <a:spcAft>
                <a:spcPts val="300"/>
              </a:spcAft>
            </a:pPr>
            <a:r>
              <a:rPr lang="fa-IR"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هدف اصلی:</a:t>
            </a:r>
          </a:p>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 1-  شناسایی عوامل موثر بر نامرئی شدن کارکنان </a:t>
            </a:r>
          </a:p>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2- رتبه بندي عوامل موثر بر نامرئي شدن کارکنان </a:t>
            </a:r>
          </a:p>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3- تعيين وضعيت شهرداري منطقه 1 نسبت به عوامل موثر بر نامرئي شدن کارکنان </a:t>
            </a:r>
          </a:p>
        </p:txBody>
      </p:sp>
      <p:grpSp>
        <p:nvGrpSpPr>
          <p:cNvPr id="3" name="Group 2"/>
          <p:cNvGrpSpPr/>
          <p:nvPr/>
        </p:nvGrpSpPr>
        <p:grpSpPr>
          <a:xfrm>
            <a:off x="7956376" y="35171"/>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r>
                <a:rPr lang="en-US" dirty="0">
                  <a:solidFill>
                    <a:prstClr val="white"/>
                  </a:solidFill>
                </a:rPr>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p:cNvSpPr/>
          <p:nvPr/>
        </p:nvSpPr>
        <p:spPr>
          <a:xfrm>
            <a:off x="5920185" y="260281"/>
            <a:ext cx="1919115" cy="523220"/>
          </a:xfrm>
          <a:prstGeom prst="rect">
            <a:avLst/>
          </a:prstGeom>
        </p:spPr>
        <p:txBody>
          <a:bodyPr wrap="none">
            <a:spAutoFit/>
          </a:bodyPr>
          <a:lstStyle/>
          <a:p>
            <a:pPr algn="just" defTabSz="457200" rtl="1" eaLnBrk="1" fontAlgn="auto" hangingPunct="1">
              <a:spcBef>
                <a:spcPts val="0"/>
              </a:spcBef>
              <a:spcAft>
                <a:spcPts val="600"/>
              </a:spcAft>
            </a:pPr>
            <a:r>
              <a:rPr lang="ar-SA" sz="2800" dirty="0">
                <a:solidFill>
                  <a:schemeClr val="accent1"/>
                </a:solidFill>
                <a:latin typeface="Times New Roman" panose="02020603050405020304" pitchFamily="18" charset="0"/>
                <a:ea typeface="Times New Roman" panose="02020603050405020304" pitchFamily="18" charset="0"/>
                <a:cs typeface="2  Titr" panose="00000700000000000000" pitchFamily="2" charset="-78"/>
              </a:rPr>
              <a:t>اهداف</a:t>
            </a:r>
            <a:r>
              <a:rPr lang="fa-IR" sz="2800" dirty="0">
                <a:solidFill>
                  <a:schemeClr val="accent1"/>
                </a:solidFill>
                <a:latin typeface="Times New Roman" panose="02020603050405020304" pitchFamily="18" charset="0"/>
                <a:ea typeface="Times New Roman" panose="02020603050405020304" pitchFamily="18" charset="0"/>
                <a:cs typeface="2  Titr" panose="00000700000000000000" pitchFamily="2" charset="-78"/>
              </a:rPr>
              <a:t> تحقیق </a:t>
            </a:r>
            <a:endParaRPr lang="en-US" sz="2800" dirty="0">
              <a:solidFill>
                <a:schemeClr val="accent1"/>
              </a:solidFill>
              <a:latin typeface="Times New Roman" panose="02020603050405020304" pitchFamily="18" charset="0"/>
              <a:ea typeface="Times New Roman" panose="02020603050405020304" pitchFamily="18" charset="0"/>
              <a:cs typeface="2  Titr" panose="00000700000000000000" pitchFamily="2" charset="-78"/>
            </a:endParaRPr>
          </a:p>
        </p:txBody>
      </p:sp>
    </p:spTree>
    <p:extLst>
      <p:ext uri="{BB962C8B-B14F-4D97-AF65-F5344CB8AC3E}">
        <p14:creationId xmlns:p14="http://schemas.microsoft.com/office/powerpoint/2010/main" val="234706502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824" y="1700808"/>
            <a:ext cx="7740352" cy="1333698"/>
          </a:xfrm>
          <a:prstGeom prst="rect">
            <a:avLst/>
          </a:prstGeom>
        </p:spPr>
        <p:txBody>
          <a:bodyPr wrap="square">
            <a:spAutoFit/>
          </a:bodyPr>
          <a:lstStyle/>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1-عوامل موثر برنامرئی شدن کارکنان کدامند؟</a:t>
            </a:r>
          </a:p>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2-رتبه بندی این عوامل چگونه است؟</a:t>
            </a:r>
          </a:p>
          <a:p>
            <a:pPr marR="39370" indent="-635" algn="just" defTabSz="457200" rtl="1" eaLnBrk="1" fontAlgn="auto" hangingPunct="1">
              <a:spcBef>
                <a:spcPts val="1300"/>
              </a:spcBef>
              <a:spcAft>
                <a:spcPts val="300"/>
              </a:spcAft>
            </a:pPr>
            <a:r>
              <a:rPr lang="fa-IR"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3-وضعیت شهرداری منطقه 1 از نظر این عوامل چگونه است؟</a:t>
            </a:r>
          </a:p>
        </p:txBody>
      </p:sp>
      <p:grpSp>
        <p:nvGrpSpPr>
          <p:cNvPr id="3" name="Group 2"/>
          <p:cNvGrpSpPr/>
          <p:nvPr/>
        </p:nvGrpSpPr>
        <p:grpSpPr>
          <a:xfrm>
            <a:off x="7956376" y="35171"/>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r>
                <a:rPr lang="en-US" dirty="0">
                  <a:solidFill>
                    <a:prstClr val="white"/>
                  </a:solidFill>
                </a:rPr>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p:cNvSpPr/>
          <p:nvPr/>
        </p:nvSpPr>
        <p:spPr>
          <a:xfrm>
            <a:off x="4965230" y="223561"/>
            <a:ext cx="2876108" cy="523220"/>
          </a:xfrm>
          <a:prstGeom prst="rect">
            <a:avLst/>
          </a:prstGeom>
        </p:spPr>
        <p:txBody>
          <a:bodyPr wrap="none">
            <a:spAutoFit/>
          </a:bodyPr>
          <a:lstStyle/>
          <a:p>
            <a:pPr algn="just" defTabSz="457200" rtl="1" eaLnBrk="1" fontAlgn="auto" hangingPunct="1">
              <a:spcBef>
                <a:spcPts val="0"/>
              </a:spcBef>
              <a:spcAft>
                <a:spcPts val="600"/>
              </a:spcAft>
            </a:pPr>
            <a:r>
              <a:rPr lang="fa-IR" sz="2800" dirty="0">
                <a:solidFill>
                  <a:schemeClr val="accent1"/>
                </a:solidFill>
                <a:latin typeface="Times New Roman" panose="02020603050405020304" pitchFamily="18" charset="0"/>
                <a:ea typeface="Times New Roman" panose="02020603050405020304" pitchFamily="18" charset="0"/>
                <a:cs typeface="2  Titr" panose="00000700000000000000" pitchFamily="2" charset="-78"/>
              </a:rPr>
              <a:t>سؤالات اصلی پژوهش</a:t>
            </a:r>
          </a:p>
        </p:txBody>
      </p:sp>
    </p:spTree>
    <p:extLst>
      <p:ext uri="{BB962C8B-B14F-4D97-AF65-F5344CB8AC3E}">
        <p14:creationId xmlns:p14="http://schemas.microsoft.com/office/powerpoint/2010/main" val="12219418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403648" y="116632"/>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eaLnBrk="1" fontAlgn="auto" hangingPunct="1">
              <a:lnSpc>
                <a:spcPct val="100000"/>
              </a:lnSpc>
              <a:spcBef>
                <a:spcPct val="0"/>
              </a:spcBef>
              <a:spcAft>
                <a:spcPts val="0"/>
              </a:spcAft>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تعاریف مفهومی و عملیاتی متغیرها</a:t>
            </a:r>
          </a:p>
        </p:txBody>
      </p:sp>
      <p:sp>
        <p:nvSpPr>
          <p:cNvPr id="4" name="Rectangle 3"/>
          <p:cNvSpPr>
            <a:spLocks noChangeArrowheads="1"/>
          </p:cNvSpPr>
          <p:nvPr/>
        </p:nvSpPr>
        <p:spPr bwMode="auto">
          <a:xfrm>
            <a:off x="448096" y="1339998"/>
            <a:ext cx="80724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defTabSz="457200" rtl="1" eaLnBrk="1" fontAlgn="auto" hangingPunct="1">
              <a:lnSpc>
                <a:spcPct val="150000"/>
              </a:lnSpc>
              <a:spcBef>
                <a:spcPct val="0"/>
              </a:spcBef>
              <a:spcAft>
                <a:spcPts val="0"/>
              </a:spcAft>
              <a:buClrTx/>
              <a:buFontTx/>
              <a:buNone/>
            </a:pPr>
            <a:r>
              <a:rPr lang="fa-IR" altLang="en-US" sz="2200">
                <a:solidFill>
                  <a:prstClr val="black"/>
                </a:solidFill>
                <a:latin typeface="Century Gothic" panose="020B0502020202020204" pitchFamily="34" charset="0"/>
                <a:cs typeface="B Zar" panose="00000400000000000000" pitchFamily="2" charset="-78"/>
              </a:rPr>
              <a:t> </a:t>
            </a:r>
          </a:p>
        </p:txBody>
      </p:sp>
      <p:sp>
        <p:nvSpPr>
          <p:cNvPr id="3" name="Rectangle 2"/>
          <p:cNvSpPr/>
          <p:nvPr/>
        </p:nvSpPr>
        <p:spPr>
          <a:xfrm>
            <a:off x="683568" y="413297"/>
            <a:ext cx="7992888" cy="5416868"/>
          </a:xfrm>
          <a:prstGeom prst="rect">
            <a:avLst/>
          </a:prstGeom>
        </p:spPr>
        <p:txBody>
          <a:bodyPr wrap="square">
            <a:spAutoFit/>
          </a:bodyPr>
          <a:lstStyle/>
          <a:p>
            <a:pPr algn="justLow" defTabSz="457200" rtl="1" eaLnBrk="1" fontAlgn="auto" hangingPunct="1">
              <a:spcBef>
                <a:spcPts val="0"/>
              </a:spcBef>
              <a:spcAft>
                <a:spcPts val="600"/>
              </a:spcAft>
            </a:pPr>
            <a:endParaRPr lang="fa-IR" dirty="0">
              <a:latin typeface="Gill Sans MT" panose="020B0502020104020203"/>
              <a:cs typeface="2  Lotus" panose="00000400000000000000" pitchFamily="2" charset="-78"/>
            </a:endParaRPr>
          </a:p>
          <a:p>
            <a:pPr algn="justLow" defTabSz="457200" rtl="1" eaLnBrk="1" fontAlgn="auto" hangingPunct="1">
              <a:spcBef>
                <a:spcPts val="0"/>
              </a:spcBef>
              <a:spcAft>
                <a:spcPts val="600"/>
              </a:spcAft>
            </a:pPr>
            <a:r>
              <a:rPr lang="fa-IR" b="1" dirty="0">
                <a:solidFill>
                  <a:schemeClr val="accent1"/>
                </a:solidFill>
                <a:ea typeface="Majalla UI"/>
                <a:cs typeface="B Titr" panose="00000700000000000000" pitchFamily="2" charset="-78"/>
              </a:rPr>
              <a:t>تعاریف مفهومی</a:t>
            </a:r>
          </a:p>
          <a:p>
            <a:pPr algn="justLow" defTabSz="457200" rtl="1" eaLnBrk="1" fontAlgn="auto" hangingPunct="1">
              <a:spcBef>
                <a:spcPts val="0"/>
              </a:spcBef>
              <a:spcAft>
                <a:spcPts val="600"/>
              </a:spcAft>
            </a:pPr>
            <a:r>
              <a:rPr lang="fa-IR" dirty="0">
                <a:latin typeface="Gill Sans MT" panose="020B0502020104020203"/>
                <a:cs typeface="2  Lotus" panose="00000400000000000000" pitchFamily="2" charset="-78"/>
              </a:rPr>
              <a:t>  کارکنان نامرئی</a:t>
            </a:r>
          </a:p>
          <a:p>
            <a:pPr algn="justLow" defTabSz="457200" rtl="1" eaLnBrk="1" fontAlgn="auto" hangingPunct="1">
              <a:spcBef>
                <a:spcPts val="0"/>
              </a:spcBef>
              <a:spcAft>
                <a:spcPts val="600"/>
              </a:spcAft>
            </a:pPr>
            <a:r>
              <a:rPr lang="fa-IR" dirty="0">
                <a:latin typeface="Gill Sans MT" panose="020B0502020104020203"/>
                <a:cs typeface="2  Lotus" panose="00000400000000000000" pitchFamily="2" charset="-78"/>
              </a:rPr>
              <a:t>کارکنان نامرئي افرادي هستند که از اين و آن و همکاران و مديريت شکايت مي کنند و احساس ناديده گرفته شدن دارند ، افرادي که کسي از آنان قدرشناسي نمي کند و به آنان بي اعتنا هستند( کراتز و براون ، ۲۰۱۳ :412).</a:t>
            </a:r>
          </a:p>
          <a:p>
            <a:pPr algn="justLow" defTabSz="457200" rtl="1" eaLnBrk="1" fontAlgn="auto" hangingPunct="1">
              <a:spcBef>
                <a:spcPts val="0"/>
              </a:spcBef>
              <a:spcAft>
                <a:spcPts val="600"/>
              </a:spcAft>
            </a:pPr>
            <a:r>
              <a:rPr lang="fa-IR" dirty="0">
                <a:latin typeface="Gill Sans MT" panose="020B0502020104020203"/>
                <a:cs typeface="2  Lotus" panose="00000400000000000000" pitchFamily="2" charset="-78"/>
              </a:rPr>
              <a:t> کارکناني که رفع تکليف مي کنند ، يعني کار را ظاهري و صوري انجام مي دهند يا ظاهرا خودشان را مشغول نگه مي دارند يا کمتر به کار گرفته مي شوند. اين کارکنان در حاشيه مانده اند و کسي به آنان توجه نکرده و اهميتي نمي دهد </a:t>
            </a:r>
          </a:p>
          <a:p>
            <a:pPr algn="justLow" defTabSz="457200" rtl="1" eaLnBrk="1" fontAlgn="auto" hangingPunct="1">
              <a:spcBef>
                <a:spcPts val="0"/>
              </a:spcBef>
              <a:spcAft>
                <a:spcPts val="600"/>
              </a:spcAft>
            </a:pPr>
            <a:r>
              <a:rPr lang="fa-IR" b="1" dirty="0">
                <a:latin typeface="Gill Sans MT" panose="020B0502020104020203"/>
                <a:cs typeface="2  Lotus" panose="00000400000000000000" pitchFamily="2" charset="-78"/>
              </a:rPr>
              <a:t>ترک خدمت مجازی</a:t>
            </a:r>
          </a:p>
          <a:p>
            <a:pPr algn="justLow" defTabSz="457200" rtl="1" eaLnBrk="1" fontAlgn="auto" hangingPunct="1">
              <a:spcBef>
                <a:spcPts val="0"/>
              </a:spcBef>
              <a:spcAft>
                <a:spcPts val="600"/>
              </a:spcAft>
            </a:pPr>
            <a:r>
              <a:rPr lang="fa-IR" dirty="0">
                <a:latin typeface="Gill Sans MT" panose="020B0502020104020203"/>
                <a:cs typeface="2  Lotus" panose="00000400000000000000" pitchFamily="2" charset="-78"/>
              </a:rPr>
              <a:t>ترک خدمت مجازی به عمل کارکنانی اطلاق می شود که در سازمان صرفا حضور فیزیکی دارند و فکر اندیشه و توان وتخصص خود را در جهت اهداف شخصی خود در خارجاز سازمان و یا درجهت اهداف سازمانی دیگر به کارمی گیرند. در نتیجه نداشتن درک صحیح از این پدیده و نیافتن راه حل برای آن منجر به این می شود که سازمان با آنتروپی مثبت مواجه شده و به تدریج از درون دچارفرسایش شده وکم کم از عرصه کسب وکارو رقابت خارج شود.؛به ویژه در مورد کارکنان دانشوروفکوربیشتر صادق بوده چراکه اندیشه و تخصص ان ها برای آینده سازمان بسیار مهم و حیاتی می باشد.( چشم براه ، 1394: 2)</a:t>
            </a:r>
          </a:p>
          <a:p>
            <a:pPr algn="justLow" defTabSz="457200" rtl="1" eaLnBrk="1" fontAlgn="auto" hangingPunct="1">
              <a:spcBef>
                <a:spcPts val="0"/>
              </a:spcBef>
              <a:spcAft>
                <a:spcPts val="600"/>
              </a:spcAft>
            </a:pPr>
            <a:r>
              <a:rPr lang="fa-IR" b="1" dirty="0">
                <a:solidFill>
                  <a:schemeClr val="accent1"/>
                </a:solidFill>
                <a:ea typeface="Majalla UI"/>
                <a:cs typeface="B Titr" panose="00000700000000000000" pitchFamily="2" charset="-78"/>
              </a:rPr>
              <a:t>تعاریف عملیاتی</a:t>
            </a:r>
          </a:p>
          <a:p>
            <a:pPr algn="justLow" defTabSz="457200" rtl="1" eaLnBrk="1" fontAlgn="auto" hangingPunct="1">
              <a:spcBef>
                <a:spcPts val="0"/>
              </a:spcBef>
              <a:spcAft>
                <a:spcPts val="600"/>
              </a:spcAft>
            </a:pPr>
            <a:r>
              <a:rPr lang="fa-IR" dirty="0">
                <a:latin typeface="Gill Sans MT" panose="020B0502020104020203"/>
                <a:cs typeface="2  Lotus" panose="00000400000000000000" pitchFamily="2" charset="-78"/>
              </a:rPr>
              <a:t>نمره‌ای است که آزمودنی از پرسشنامه طراحی‌شده محقق کسب می‌نماید.</a:t>
            </a:r>
          </a:p>
        </p:txBody>
      </p:sp>
    </p:spTree>
    <p:extLst>
      <p:ext uri="{BB962C8B-B14F-4D97-AF65-F5344CB8AC3E}">
        <p14:creationId xmlns:p14="http://schemas.microsoft.com/office/powerpoint/2010/main" val="47026068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additive="base">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4352" y="1196752"/>
            <a:ext cx="7996986" cy="3785652"/>
          </a:xfrm>
          <a:prstGeom prst="rect">
            <a:avLst/>
          </a:prstGeom>
        </p:spPr>
        <p:txBody>
          <a:bodyPr wrap="square">
            <a:spAutoFit/>
          </a:bodyPr>
          <a:lstStyle/>
          <a:p>
            <a:pPr algn="just" defTabSz="457200" rtl="1" eaLnBrk="1" fontAlgn="auto" hangingPunct="1">
              <a:lnSpc>
                <a:spcPct val="200000"/>
              </a:lnSpc>
              <a:spcBef>
                <a:spcPts val="0"/>
              </a:spcBef>
              <a:spcAft>
                <a:spcPts val="0"/>
              </a:spcAft>
            </a:pPr>
            <a:r>
              <a:rPr lang="ar-SA" sz="2000" b="1" dirty="0">
                <a:solidFill>
                  <a:schemeClr val="accent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موضوعی</a:t>
            </a:r>
          </a:p>
          <a:p>
            <a:pPr algn="just" defTabSz="457200" rtl="1" eaLnBrk="1" fontAlgn="auto" hangingPunct="1">
              <a:lnSpc>
                <a:spcPct val="200000"/>
              </a:lnSpc>
              <a:spcBef>
                <a:spcPts val="0"/>
              </a:spcBef>
              <a:spcAft>
                <a:spcPts val="0"/>
              </a:spcAft>
            </a:pPr>
            <a:r>
              <a:rPr lang="ar-SA"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موضوعي اين پژوهش شناسايي و رتبه بندي عوامل موثر بر نامرئي شدن کارکنان مي باشد</a:t>
            </a:r>
            <a:endParaRPr lang="fa-IR"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endParaRPr>
          </a:p>
          <a:p>
            <a:pPr algn="just" defTabSz="457200" rtl="1" eaLnBrk="1" fontAlgn="auto" hangingPunct="1">
              <a:lnSpc>
                <a:spcPct val="200000"/>
              </a:lnSpc>
              <a:spcBef>
                <a:spcPts val="0"/>
              </a:spcBef>
              <a:spcAft>
                <a:spcPts val="0"/>
              </a:spcAft>
            </a:pPr>
            <a:r>
              <a:rPr lang="ar-SA" sz="2000" b="1" dirty="0">
                <a:solidFill>
                  <a:schemeClr val="accent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مکانی</a:t>
            </a:r>
          </a:p>
          <a:p>
            <a:pPr algn="just" defTabSz="457200" rtl="1" eaLnBrk="1" fontAlgn="auto" hangingPunct="1">
              <a:lnSpc>
                <a:spcPct val="200000"/>
              </a:lnSpc>
              <a:spcBef>
                <a:spcPts val="0"/>
              </a:spcBef>
              <a:spcAft>
                <a:spcPts val="0"/>
              </a:spcAft>
            </a:pPr>
            <a:r>
              <a:rPr lang="ar-SA"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مکاني اين پژوهش در شهرداري منطقه 1 مشهد مي باشد </a:t>
            </a:r>
            <a:endParaRPr lang="fa-IR"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endParaRPr>
          </a:p>
          <a:p>
            <a:pPr algn="just" defTabSz="457200" rtl="1" eaLnBrk="1" fontAlgn="auto" hangingPunct="1">
              <a:lnSpc>
                <a:spcPct val="200000"/>
              </a:lnSpc>
              <a:spcBef>
                <a:spcPts val="0"/>
              </a:spcBef>
              <a:spcAft>
                <a:spcPts val="0"/>
              </a:spcAft>
            </a:pPr>
            <a:r>
              <a:rPr lang="ar-SA" sz="2000" b="1" dirty="0">
                <a:solidFill>
                  <a:schemeClr val="accent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زمانی</a:t>
            </a:r>
          </a:p>
          <a:p>
            <a:pPr algn="just" defTabSz="457200" rtl="1" eaLnBrk="1" fontAlgn="auto" hangingPunct="1">
              <a:lnSpc>
                <a:spcPct val="200000"/>
              </a:lnSpc>
              <a:spcBef>
                <a:spcPts val="0"/>
              </a:spcBef>
              <a:spcAft>
                <a:spcPts val="0"/>
              </a:spcAft>
            </a:pPr>
            <a:r>
              <a:rPr lang="fa-IR"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rPr>
              <a:t>قلمرو زمانی این پژوهش در سال 1398 می باشد </a:t>
            </a:r>
            <a:endParaRPr lang="ar-SA"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Lotus" panose="00000400000000000000" pitchFamily="2" charset="-78"/>
            </a:endParaRPr>
          </a:p>
        </p:txBody>
      </p:sp>
      <p:grpSp>
        <p:nvGrpSpPr>
          <p:cNvPr id="4" name="Group 3"/>
          <p:cNvGrpSpPr/>
          <p:nvPr/>
        </p:nvGrpSpPr>
        <p:grpSpPr>
          <a:xfrm>
            <a:off x="7956376" y="35171"/>
            <a:ext cx="900000" cy="900000"/>
            <a:chOff x="7712266" y="235077"/>
            <a:chExt cx="900000" cy="900000"/>
          </a:xfrm>
        </p:grpSpPr>
        <p:sp>
          <p:nvSpPr>
            <p:cNvPr id="5" name="Oval 4"/>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r>
                <a:rPr lang="en-US" dirty="0">
                  <a:solidFill>
                    <a:prstClr val="white"/>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5796136" y="111618"/>
            <a:ext cx="1899880" cy="846386"/>
          </a:xfrm>
          <a:prstGeom prst="rect">
            <a:avLst/>
          </a:prstGeom>
        </p:spPr>
        <p:txBody>
          <a:bodyPr wrap="none">
            <a:spAutoFit/>
          </a:bodyPr>
          <a:lstStyle/>
          <a:p>
            <a:pPr algn="just" defTabSz="457200" rtl="1" eaLnBrk="1" fontAlgn="auto" hangingPunct="1">
              <a:lnSpc>
                <a:spcPct val="200000"/>
              </a:lnSpc>
              <a:spcBef>
                <a:spcPts val="0"/>
              </a:spcBef>
              <a:spcAft>
                <a:spcPts val="0"/>
              </a:spcAft>
            </a:pPr>
            <a:r>
              <a:rPr lang="ar-SA" sz="2800" b="1" dirty="0">
                <a:solidFill>
                  <a:schemeClr val="accent1"/>
                </a:solidFill>
                <a:ea typeface="Majalla UI"/>
                <a:cs typeface="B Titr" panose="00000700000000000000" pitchFamily="2" charset="-78"/>
              </a:rPr>
              <a:t>قلمرو تحقیق</a:t>
            </a:r>
            <a:r>
              <a:rPr lang="hi-IN" sz="2800" b="1" dirty="0">
                <a:solidFill>
                  <a:schemeClr val="accent1"/>
                </a:solidFill>
                <a:ea typeface="Majalla UI"/>
                <a:cs typeface="B Titr" panose="00000700000000000000" pitchFamily="2" charset="-78"/>
              </a:rPr>
              <a:t>: </a:t>
            </a:r>
            <a:endParaRPr lang="en-US" sz="2800" b="1" dirty="0">
              <a:solidFill>
                <a:schemeClr val="accent1"/>
              </a:solidFill>
              <a:ea typeface="Majalla UI"/>
              <a:cs typeface="B Titr" panose="00000700000000000000" pitchFamily="2" charset="-78"/>
            </a:endParaRPr>
          </a:p>
        </p:txBody>
      </p:sp>
    </p:spTree>
    <p:extLst>
      <p:ext uri="{BB962C8B-B14F-4D97-AF65-F5344CB8AC3E}">
        <p14:creationId xmlns:p14="http://schemas.microsoft.com/office/powerpoint/2010/main" val="216582099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384784" y="72803"/>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defTabSz="457200" eaLnBrk="1" fontAlgn="auto" hangingPunct="1">
              <a:lnSpc>
                <a:spcPct val="100000"/>
              </a:lnSpc>
              <a:spcBef>
                <a:spcPct val="0"/>
              </a:spcBef>
              <a:spcAft>
                <a:spcPts val="0"/>
              </a:spcAft>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پیشینه تحقیق</a:t>
            </a:r>
          </a:p>
        </p:txBody>
      </p:sp>
      <p:sp>
        <p:nvSpPr>
          <p:cNvPr id="4" name="Rectangle 3"/>
          <p:cNvSpPr>
            <a:spLocks noChangeArrowheads="1"/>
          </p:cNvSpPr>
          <p:nvPr/>
        </p:nvSpPr>
        <p:spPr bwMode="auto">
          <a:xfrm>
            <a:off x="429232" y="1296169"/>
            <a:ext cx="80724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defTabSz="457200" rtl="1" eaLnBrk="1" fontAlgn="auto" hangingPunct="1">
              <a:lnSpc>
                <a:spcPct val="150000"/>
              </a:lnSpc>
              <a:spcBef>
                <a:spcPct val="0"/>
              </a:spcBef>
              <a:spcAft>
                <a:spcPts val="0"/>
              </a:spcAft>
              <a:buClrTx/>
              <a:buFontTx/>
              <a:buNone/>
            </a:pPr>
            <a:r>
              <a:rPr lang="fa-IR" altLang="en-US" sz="2200">
                <a:solidFill>
                  <a:prstClr val="black"/>
                </a:solidFill>
                <a:latin typeface="Century Gothic" panose="020B0502020202020204" pitchFamily="34" charset="0"/>
                <a:cs typeface="B Zar" panose="00000400000000000000" pitchFamily="2" charset="-78"/>
              </a:rPr>
              <a:t> </a:t>
            </a:r>
          </a:p>
        </p:txBody>
      </p:sp>
      <p:sp>
        <p:nvSpPr>
          <p:cNvPr id="3" name="Rectangle 2"/>
          <p:cNvSpPr/>
          <p:nvPr/>
        </p:nvSpPr>
        <p:spPr>
          <a:xfrm>
            <a:off x="683568" y="248861"/>
            <a:ext cx="7992888" cy="1077218"/>
          </a:xfrm>
          <a:prstGeom prst="rect">
            <a:avLst/>
          </a:prstGeom>
        </p:spPr>
        <p:txBody>
          <a:bodyPr wrap="square">
            <a:spAutoFit/>
          </a:bodyPr>
          <a:lstStyle/>
          <a:p>
            <a:pPr algn="justLow" defTabSz="457200" rtl="1" eaLnBrk="1" fontAlgn="auto" hangingPunct="1">
              <a:spcBef>
                <a:spcPts val="0"/>
              </a:spcBef>
              <a:spcAft>
                <a:spcPts val="600"/>
              </a:spcAft>
            </a:pPr>
            <a:endParaRPr lang="fa-IR" dirty="0">
              <a:latin typeface="Gill Sans MT" panose="020B0502020104020203"/>
              <a:cs typeface="2  Lotus" panose="00000400000000000000" pitchFamily="2" charset="-78"/>
            </a:endParaRPr>
          </a:p>
          <a:p>
            <a:pPr algn="justLow" defTabSz="457200" rtl="1" eaLnBrk="1" fontAlgn="auto" hangingPunct="1">
              <a:spcBef>
                <a:spcPts val="0"/>
              </a:spcBef>
              <a:spcAft>
                <a:spcPts val="600"/>
              </a:spcAft>
            </a:pPr>
            <a:r>
              <a:rPr lang="fa-IR" b="1" dirty="0">
                <a:solidFill>
                  <a:schemeClr val="accent1"/>
                </a:solidFill>
                <a:ea typeface="Majalla UI"/>
                <a:cs typeface="B Titr" panose="00000700000000000000" pitchFamily="2" charset="-78"/>
              </a:rPr>
              <a:t>پیشینه داخلی </a:t>
            </a:r>
          </a:p>
          <a:p>
            <a:pPr algn="justLow" defTabSz="457200" rtl="1" eaLnBrk="1" fontAlgn="auto" hangingPunct="1">
              <a:spcBef>
                <a:spcPts val="0"/>
              </a:spcBef>
              <a:spcAft>
                <a:spcPts val="600"/>
              </a:spcAft>
            </a:pPr>
            <a:endParaRPr lang="fa-IR" b="1" dirty="0">
              <a:solidFill>
                <a:schemeClr val="accent1"/>
              </a:solidFill>
              <a:ea typeface="Majalla UI"/>
              <a:cs typeface="B Titr" panose="000007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998933860"/>
              </p:ext>
            </p:extLst>
          </p:nvPr>
        </p:nvGraphicFramePr>
        <p:xfrm>
          <a:off x="1043609" y="1052736"/>
          <a:ext cx="7344816" cy="5707065"/>
        </p:xfrm>
        <a:graphic>
          <a:graphicData uri="http://schemas.openxmlformats.org/drawingml/2006/table">
            <a:tbl>
              <a:tblPr firstRow="1" firstCol="1" bandRow="1">
                <a:tableStyleId>{5C22544A-7EE6-4342-B048-85BDC9FD1C3A}</a:tableStyleId>
              </a:tblPr>
              <a:tblGrid>
                <a:gridCol w="3744416">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1800200">
                  <a:extLst>
                    <a:ext uri="{9D8B030D-6E8A-4147-A177-3AD203B41FA5}">
                      <a16:colId xmlns:a16="http://schemas.microsoft.com/office/drawing/2014/main" val="20002"/>
                    </a:ext>
                  </a:extLst>
                </a:gridCol>
              </a:tblGrid>
              <a:tr h="228283">
                <a:tc>
                  <a:txBody>
                    <a:bodyPr/>
                    <a:lstStyle/>
                    <a:p>
                      <a:pPr algn="r" rtl="1">
                        <a:lnSpc>
                          <a:spcPct val="107000"/>
                        </a:lnSpc>
                        <a:spcAft>
                          <a:spcPts val="0"/>
                        </a:spcAft>
                      </a:pPr>
                      <a:r>
                        <a:rPr lang="ar-SA" sz="1400" dirty="0">
                          <a:effectLst/>
                          <a:cs typeface="2  Lotus" panose="00000400000000000000" pitchFamily="2" charset="-78"/>
                        </a:rPr>
                        <a:t>نتایج</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عنوان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dirty="0">
                          <a:effectLst/>
                          <a:cs typeface="2  Lotus" panose="00000400000000000000" pitchFamily="2" charset="-78"/>
                        </a:rPr>
                        <a:t>محقق</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0"/>
                  </a:ext>
                </a:extLst>
              </a:tr>
              <a:tr h="431292">
                <a:tc>
                  <a:txBody>
                    <a:bodyPr/>
                    <a:lstStyle/>
                    <a:p>
                      <a:pPr algn="r" rtl="1">
                        <a:lnSpc>
                          <a:spcPct val="107000"/>
                        </a:lnSpc>
                        <a:spcAft>
                          <a:spcPts val="0"/>
                        </a:spcAft>
                      </a:pPr>
                      <a:r>
                        <a:rPr lang="ar-SA" sz="1400">
                          <a:effectLst/>
                          <a:cs typeface="2  Lotus" panose="00000400000000000000" pitchFamily="2" charset="-78"/>
                        </a:rPr>
                        <a:t>یافته های پژوهش نشان داد که الگوی کنترل استراتژیک دارای 5 مؤلفه اصلی شامل شرایط علی ؛ شرایط زمینه ای ؛ شرایط مداخله گر ؛ راهبردها ؛ پیامدها می باشد.</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ارائه الگوی کنترل کارکنان نامرئی در سازمان های دولتی در دانشگاه ها و مؤسسات آموزشی استان ایلام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dirty="0">
                          <a:effectLst/>
                          <a:cs typeface="2  Lotus" panose="00000400000000000000" pitchFamily="2" charset="-78"/>
                        </a:rPr>
                        <a:t>سلیمی (1397)</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1"/>
                  </a:ext>
                </a:extLst>
              </a:tr>
              <a:tr h="575056">
                <a:tc>
                  <a:txBody>
                    <a:bodyPr/>
                    <a:lstStyle/>
                    <a:p>
                      <a:pPr algn="r" rtl="1">
                        <a:lnSpc>
                          <a:spcPct val="107000"/>
                        </a:lnSpc>
                        <a:spcAft>
                          <a:spcPts val="0"/>
                        </a:spcAft>
                      </a:pPr>
                      <a:r>
                        <a:rPr lang="ar-SA" sz="1400">
                          <a:effectLst/>
                          <a:cs typeface="2  Lotus" panose="00000400000000000000" pitchFamily="2" charset="-78"/>
                        </a:rPr>
                        <a:t>نتایج نشان می دهد که کارکنان نامرئی و مؤلفه های آن یعنی: ترک خدمت مجازی، غفلت از کار، ریاکاری و طفره رفتن از کار برتنبلی سازمانی دارای تأثیر معنی داری می باشند.</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شناسایی علل و عوامل موثر بر نا مرئی شدن کارکنان در دانشگاه پیام نور خوزستان</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dirty="0">
                          <a:effectLst/>
                          <a:cs typeface="2  Lotus" panose="00000400000000000000" pitchFamily="2" charset="-78"/>
                        </a:rPr>
                        <a:t>ابراهیمی و شمسی (1397)</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2"/>
                  </a:ext>
                </a:extLst>
              </a:tr>
              <a:tr h="431292">
                <a:tc>
                  <a:txBody>
                    <a:bodyPr/>
                    <a:lstStyle/>
                    <a:p>
                      <a:pPr marL="18415" indent="1905" algn="just" rtl="1">
                        <a:lnSpc>
                          <a:spcPct val="107000"/>
                        </a:lnSpc>
                        <a:spcAft>
                          <a:spcPts val="0"/>
                        </a:spcAft>
                        <a:tabLst>
                          <a:tab pos="5735320" algn="r"/>
                        </a:tabLst>
                      </a:pPr>
                      <a:r>
                        <a:rPr lang="ar-SA" sz="1400">
                          <a:effectLst/>
                          <a:cs typeface="2  Lotus" panose="00000400000000000000" pitchFamily="2" charset="-78"/>
                        </a:rPr>
                        <a:t>نتایج نشان داد بین تعهد سازمانی و ابعاد آن یا تمایل به ترک خدمت ، رابطه معنادارو منفی وجود داشت.</a:t>
                      </a:r>
                      <a:endParaRPr lang="en-US" sz="1400">
                        <a:effectLst/>
                        <a:cs typeface="2  Lotus" panose="00000400000000000000" pitchFamily="2" charset="-78"/>
                      </a:endParaRPr>
                    </a:p>
                    <a:p>
                      <a:pPr algn="r" rtl="1">
                        <a:lnSpc>
                          <a:spcPct val="107000"/>
                        </a:lnSpc>
                        <a:spcAft>
                          <a:spcPts val="0"/>
                        </a:spcAft>
                      </a:pPr>
                      <a:r>
                        <a:rPr lang="ar-SA" sz="1400">
                          <a:effectLst/>
                          <a:cs typeface="2  Lotus" panose="00000400000000000000" pitchFamily="2" charset="-78"/>
                        </a:rPr>
                        <a:t>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بررسی رابطه تعهد سازمانی یا ترک خدمت مجازی و قصد به ترک خدمت معلمان (ناحیه 3) استان قم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dirty="0">
                          <a:effectLst/>
                          <a:cs typeface="2  Lotus" panose="00000400000000000000" pitchFamily="2" charset="-78"/>
                        </a:rPr>
                        <a:t>تنهایی سیسی (1396)</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3"/>
                  </a:ext>
                </a:extLst>
              </a:tr>
              <a:tr h="718820">
                <a:tc>
                  <a:txBody>
                    <a:bodyPr/>
                    <a:lstStyle/>
                    <a:p>
                      <a:pPr marL="18415" indent="1905" algn="just" rtl="1">
                        <a:lnSpc>
                          <a:spcPct val="107000"/>
                        </a:lnSpc>
                        <a:spcAft>
                          <a:spcPts val="0"/>
                        </a:spcAft>
                        <a:tabLst>
                          <a:tab pos="5735320" algn="r"/>
                        </a:tabLst>
                      </a:pPr>
                      <a:r>
                        <a:rPr lang="ar-SA" sz="1400">
                          <a:effectLst/>
                          <a:cs typeface="2  Lotus" panose="00000400000000000000" pitchFamily="2" charset="-78"/>
                        </a:rPr>
                        <a:t>عوامل موثر بر ترک خدمت مجازی؛ تعهد سازمانی، عدالت توزیعی ، فرصتهای ترفیعی و حمایت اجتماعی است. با توجه به یافته های این پژوهش، جو اخلاقی حاکم بر سازمان از طریق ارتقاء هویت سازمانی بر تمایل به نامرئی شدن یا ترک خدمت مجازی تأثیرگذار بوده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تاثیر رضایت شغلی بر نامرئی شدن و ترک خدمت مجازی کارکنان از سازمان</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dirty="0">
                          <a:effectLst/>
                          <a:cs typeface="2  Lotus" panose="00000400000000000000" pitchFamily="2" charset="-78"/>
                        </a:rPr>
                        <a:t>باورصاد و چکامه( </a:t>
                      </a:r>
                      <a:r>
                        <a:rPr lang="fa-IR" sz="1400" dirty="0">
                          <a:effectLst/>
                          <a:cs typeface="2  Lotus" panose="00000400000000000000" pitchFamily="2" charset="-78"/>
                        </a:rPr>
                        <a:t>۱۳۹۴)</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4"/>
                  </a:ext>
                </a:extLst>
              </a:tr>
              <a:tr h="862584">
                <a:tc>
                  <a:txBody>
                    <a:bodyPr/>
                    <a:lstStyle/>
                    <a:p>
                      <a:pPr marL="18415" indent="1905" algn="just" rtl="1">
                        <a:lnSpc>
                          <a:spcPct val="107000"/>
                        </a:lnSpc>
                        <a:spcAft>
                          <a:spcPts val="0"/>
                        </a:spcAft>
                        <a:tabLst>
                          <a:tab pos="5735320" algn="r"/>
                        </a:tabLst>
                      </a:pPr>
                      <a:r>
                        <a:rPr lang="ar-SA" sz="1400">
                          <a:effectLst/>
                          <a:cs typeface="2  Lotus" panose="00000400000000000000" pitchFamily="2" charset="-78"/>
                        </a:rPr>
                        <a:t>نامرئی شدن کارکنان از اراده آگاهانه و حساب شده شاغل برای ترک سازمان ناشی می شود. نامرئی شدن کارکنان تاثیر مخربی بربقیه دارد زیرا فضا توسط این افراد مسوم و ناسالم شده و آن ها را دچار بی انگیزگی ودلسردی می کندو در نتیجه بهره وری و رضایت شغلی در سازمان کاهش می یابد. </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شناسایی علل و عوامل ترک خدمت مجازی کارکنان در دانشگاه پیام نور خوزستان</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ctr" rtl="1">
                        <a:lnSpc>
                          <a:spcPct val="107000"/>
                        </a:lnSpc>
                        <a:spcAft>
                          <a:spcPts val="0"/>
                        </a:spcAft>
                      </a:pPr>
                      <a:r>
                        <a:rPr lang="ar-SA" sz="1400" dirty="0">
                          <a:effectLst/>
                          <a:cs typeface="2  Lotus" panose="00000400000000000000" pitchFamily="2" charset="-78"/>
                        </a:rPr>
                        <a:t>چشم براه (1394)</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5"/>
                  </a:ext>
                </a:extLst>
              </a:tr>
              <a:tr h="431292">
                <a:tc>
                  <a:txBody>
                    <a:bodyPr/>
                    <a:lstStyle/>
                    <a:p>
                      <a:pPr marL="18415" indent="1905" algn="just" rtl="1">
                        <a:lnSpc>
                          <a:spcPct val="107000"/>
                        </a:lnSpc>
                        <a:spcAft>
                          <a:spcPts val="0"/>
                        </a:spcAft>
                        <a:tabLst>
                          <a:tab pos="5735320" algn="r"/>
                        </a:tabLst>
                      </a:pPr>
                      <a:r>
                        <a:rPr lang="ar-SA" sz="1400">
                          <a:effectLst/>
                          <a:cs typeface="2  Lotus" panose="00000400000000000000" pitchFamily="2" charset="-78"/>
                        </a:rPr>
                        <a:t>کارکنان مهم ترین سرمایه سازمان به خصوص در بخش سلامت هستندو در انتها به بیان روشهای پیگیری از نامرئی شدن کارکنان پرداخت.</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r" rtl="1">
                        <a:lnSpc>
                          <a:spcPct val="107000"/>
                        </a:lnSpc>
                        <a:spcAft>
                          <a:spcPts val="0"/>
                        </a:spcAft>
                      </a:pPr>
                      <a:r>
                        <a:rPr lang="ar-SA" sz="1400">
                          <a:effectLst/>
                          <a:cs typeface="2  Lotus" panose="00000400000000000000" pitchFamily="2" charset="-78"/>
                        </a:rPr>
                        <a:t>کارکنان نامرئی در بخش سلامت</a:t>
                      </a:r>
                      <a:endParaRPr lang="en-US" sz="140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tc>
                  <a:txBody>
                    <a:bodyPr/>
                    <a:lstStyle/>
                    <a:p>
                      <a:pPr algn="ctr" rtl="1">
                        <a:lnSpc>
                          <a:spcPct val="107000"/>
                        </a:lnSpc>
                        <a:spcAft>
                          <a:spcPts val="0"/>
                        </a:spcAft>
                      </a:pPr>
                      <a:r>
                        <a:rPr lang="ar-SA" sz="1400" dirty="0">
                          <a:effectLst/>
                          <a:cs typeface="2  Lotus" panose="00000400000000000000" pitchFamily="2" charset="-78"/>
                        </a:rPr>
                        <a:t>رستگار نیا(1391)</a:t>
                      </a:r>
                      <a:endParaRPr lang="en-US" sz="1400" dirty="0">
                        <a:effectLst/>
                        <a:latin typeface="Calibri" panose="020F0502020204030204" pitchFamily="34" charset="0"/>
                        <a:ea typeface="Calibri" panose="020F0502020204030204" pitchFamily="34" charset="0"/>
                        <a:cs typeface="2  Lotus" panose="00000400000000000000" pitchFamily="2" charset="-78"/>
                      </a:endParaRPr>
                    </a:p>
                  </a:txBody>
                  <a:tcPr marL="50378" marR="50378" marT="0" marB="0"/>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0907677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6_Badg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A1A3E1F0-B5EF-49C5-810A-B1B32AEDDC80}"/>
    </a:ext>
  </a:extLst>
</a:theme>
</file>

<file path=ppt/theme/theme2.xml><?xml version="1.0" encoding="utf-8"?>
<a:theme xmlns:a="http://schemas.openxmlformats.org/drawingml/2006/main" name="7_Badg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A1A3E1F0-B5EF-49C5-810A-B1B32AEDDC8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18011</TotalTime>
  <Words>8396</Words>
  <Application>Microsoft Office PowerPoint</Application>
  <PresentationFormat>On-screen Show (4:3)</PresentationFormat>
  <Paragraphs>1551</Paragraphs>
  <Slides>39</Slides>
  <Notes>39</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39</vt:i4>
      </vt:variant>
    </vt:vector>
  </HeadingPairs>
  <TitlesOfParts>
    <vt:vector size="57" baseType="lpstr">
      <vt:lpstr>2  Lotus</vt:lpstr>
      <vt:lpstr>2Tech</vt:lpstr>
      <vt:lpstr>Arial</vt:lpstr>
      <vt:lpstr>B Lotus</vt:lpstr>
      <vt:lpstr>B Zar</vt:lpstr>
      <vt:lpstr>Calibri</vt:lpstr>
      <vt:lpstr>Californian FB</vt:lpstr>
      <vt:lpstr>Century Gothic</vt:lpstr>
      <vt:lpstr>Gill Sans MT</vt:lpstr>
      <vt:lpstr>Impact</vt:lpstr>
      <vt:lpstr>IPT Nazanin</vt:lpstr>
      <vt:lpstr>Shruti</vt:lpstr>
      <vt:lpstr>Symbol</vt:lpstr>
      <vt:lpstr>Tahoma</vt:lpstr>
      <vt:lpstr>Times New Roman</vt:lpstr>
      <vt:lpstr>Times New Roman Bold</vt:lpstr>
      <vt:lpstr>6_Badge</vt:lpstr>
      <vt:lpstr>7_Badge</vt:lpstr>
      <vt:lpstr>PowerPoint Presentation</vt:lpstr>
      <vt:lpstr>دانشگاه آزاد اسلامی واحد مشهد پایان نامه کارشناسی ارشد  عنوان:  شناسایی و رتبه بندی عوامل موثر بر نامرئی شدن کارکنان (مورد مطالعه شهرداری منطقه 1 مشهد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ARYAN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M-B</dc:creator>
  <cp:lastModifiedBy>khosro shabanzadeh</cp:lastModifiedBy>
  <cp:revision>846</cp:revision>
  <cp:lastPrinted>2017-01-30T11:09:47Z</cp:lastPrinted>
  <dcterms:created xsi:type="dcterms:W3CDTF">2011-02-08T07:14:48Z</dcterms:created>
  <dcterms:modified xsi:type="dcterms:W3CDTF">2019-07-20T16:50:58Z</dcterms:modified>
</cp:coreProperties>
</file>