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0"/>
  </p:notesMasterIdLst>
  <p:sldIdLst>
    <p:sldId id="308" r:id="rId2"/>
    <p:sldId id="257" r:id="rId3"/>
    <p:sldId id="305" r:id="rId4"/>
    <p:sldId id="258" r:id="rId5"/>
    <p:sldId id="261" r:id="rId6"/>
    <p:sldId id="288" r:id="rId7"/>
    <p:sldId id="300" r:id="rId8"/>
    <p:sldId id="259" r:id="rId9"/>
    <p:sldId id="263" r:id="rId10"/>
    <p:sldId id="295" r:id="rId11"/>
    <p:sldId id="264" r:id="rId12"/>
    <p:sldId id="265" r:id="rId13"/>
    <p:sldId id="301" r:id="rId14"/>
    <p:sldId id="266" r:id="rId15"/>
    <p:sldId id="269" r:id="rId16"/>
    <p:sldId id="270" r:id="rId17"/>
    <p:sldId id="271" r:id="rId18"/>
    <p:sldId id="272" r:id="rId19"/>
    <p:sldId id="289" r:id="rId20"/>
    <p:sldId id="311" r:id="rId21"/>
    <p:sldId id="312" r:id="rId22"/>
    <p:sldId id="315" r:id="rId23"/>
    <p:sldId id="314" r:id="rId24"/>
    <p:sldId id="317" r:id="rId25"/>
    <p:sldId id="319" r:id="rId26"/>
    <p:sldId id="321" r:id="rId27"/>
    <p:sldId id="320" r:id="rId28"/>
    <p:sldId id="322" r:id="rId29"/>
    <p:sldId id="325" r:id="rId30"/>
    <p:sldId id="324" r:id="rId31"/>
    <p:sldId id="323" r:id="rId32"/>
    <p:sldId id="294" r:id="rId33"/>
    <p:sldId id="326" r:id="rId34"/>
    <p:sldId id="328" r:id="rId35"/>
    <p:sldId id="331" r:id="rId36"/>
    <p:sldId id="329" r:id="rId37"/>
    <p:sldId id="327" r:id="rId38"/>
    <p:sldId id="330"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Untitled Section" id="{9231D97F-D6A3-4725-8081-18764DC3D19D}">
          <p14:sldIdLst>
            <p14:sldId id="308"/>
            <p14:sldId id="290"/>
            <p14:sldId id="257"/>
            <p14:sldId id="305"/>
            <p14:sldId id="258"/>
            <p14:sldId id="261"/>
            <p14:sldId id="288"/>
            <p14:sldId id="300"/>
            <p14:sldId id="259"/>
            <p14:sldId id="302"/>
            <p14:sldId id="303"/>
            <p14:sldId id="304"/>
            <p14:sldId id="307"/>
            <p14:sldId id="263"/>
            <p14:sldId id="295"/>
            <p14:sldId id="264"/>
            <p14:sldId id="265"/>
            <p14:sldId id="301"/>
            <p14:sldId id="266"/>
            <p14:sldId id="267"/>
            <p14:sldId id="269"/>
            <p14:sldId id="270"/>
            <p14:sldId id="271"/>
            <p14:sldId id="272"/>
            <p14:sldId id="289"/>
            <p14:sldId id="273"/>
            <p14:sldId id="297"/>
            <p14:sldId id="292"/>
            <p14:sldId id="274"/>
            <p14:sldId id="298"/>
            <p14:sldId id="275"/>
            <p14:sldId id="306"/>
            <p14:sldId id="276"/>
            <p14:sldId id="299"/>
            <p14:sldId id="277"/>
            <p14:sldId id="293"/>
            <p14:sldId id="294"/>
            <p14:sldId id="281"/>
            <p14:sldId id="28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466" autoAdjust="0"/>
  </p:normalViewPr>
  <p:slideViewPr>
    <p:cSldViewPr>
      <p:cViewPr>
        <p:scale>
          <a:sx n="90" d="100"/>
          <a:sy n="90" d="100"/>
        </p:scale>
        <p:origin x="-798" y="71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0D8AC4-94D4-4B82-A682-CE103B4FF1F1}" type="datetimeFigureOut">
              <a:rPr lang="en-US" smtClean="0"/>
              <a:pPr/>
              <a:t>4/29/2015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7977B8-38D1-4F0C-96AB-8DD31579579D}" type="slidenum">
              <a:rPr lang="en-US" smtClean="0"/>
              <a:pPr/>
              <a:t>‹#›</a:t>
            </a:fld>
            <a:endParaRPr lang="en-US"/>
          </a:p>
        </p:txBody>
      </p:sp>
    </p:spTree>
    <p:extLst>
      <p:ext uri="{BB962C8B-B14F-4D97-AF65-F5344CB8AC3E}">
        <p14:creationId xmlns:p14="http://schemas.microsoft.com/office/powerpoint/2010/main" xmlns="" val="3131115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77977B8-38D1-4F0C-96AB-8DD31579579D}" type="slidenum">
              <a:rPr lang="en-US" smtClean="0"/>
              <a:pPr/>
              <a:t>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t>مینان</a:t>
            </a:r>
            <a:endParaRPr lang="fa-IR" dirty="0"/>
          </a:p>
        </p:txBody>
      </p:sp>
      <p:sp>
        <p:nvSpPr>
          <p:cNvPr id="4" name="Slide Number Placeholder 3"/>
          <p:cNvSpPr>
            <a:spLocks noGrp="1"/>
          </p:cNvSpPr>
          <p:nvPr>
            <p:ph type="sldNum" sz="quarter" idx="10"/>
          </p:nvPr>
        </p:nvSpPr>
        <p:spPr/>
        <p:txBody>
          <a:bodyPr/>
          <a:lstStyle/>
          <a:p>
            <a:fld id="{077977B8-38D1-4F0C-96AB-8DD31579579D}" type="slidenum">
              <a:rPr lang="en-US" smtClean="0"/>
              <a:pPr/>
              <a:t>20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t>مینان</a:t>
            </a:r>
            <a:endParaRPr lang="fa-IR" dirty="0"/>
          </a:p>
        </p:txBody>
      </p:sp>
      <p:sp>
        <p:nvSpPr>
          <p:cNvPr id="4" name="Slide Number Placeholder 3"/>
          <p:cNvSpPr>
            <a:spLocks noGrp="1"/>
          </p:cNvSpPr>
          <p:nvPr>
            <p:ph type="sldNum" sz="quarter" idx="10"/>
          </p:nvPr>
        </p:nvSpPr>
        <p:spPr/>
        <p:txBody>
          <a:bodyPr/>
          <a:lstStyle/>
          <a:p>
            <a:fld id="{077977B8-38D1-4F0C-96AB-8DD31579579D}" type="slidenum">
              <a:rPr lang="en-US" smtClean="0"/>
              <a:pPr/>
              <a:t>24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t>مینان</a:t>
            </a:r>
            <a:endParaRPr lang="fa-IR" dirty="0"/>
          </a:p>
        </p:txBody>
      </p:sp>
      <p:sp>
        <p:nvSpPr>
          <p:cNvPr id="4" name="Slide Number Placeholder 3"/>
          <p:cNvSpPr>
            <a:spLocks noGrp="1"/>
          </p:cNvSpPr>
          <p:nvPr>
            <p:ph type="sldNum" sz="quarter" idx="10"/>
          </p:nvPr>
        </p:nvSpPr>
        <p:spPr/>
        <p:txBody>
          <a:bodyPr/>
          <a:lstStyle/>
          <a:p>
            <a:fld id="{077977B8-38D1-4F0C-96AB-8DD31579579D}" type="slidenum">
              <a:rPr lang="en-US" smtClean="0"/>
              <a:pPr/>
              <a:t>28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C3157542-360E-40D4-9341-B151BED3C8C7}" type="datetime1">
              <a:rPr lang="en-US" smtClean="0"/>
              <a:pPr/>
              <a:t>4/29/2015</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AE05E8CE-620C-4174-9980-E6FA9CA2A222}" type="slidenum">
              <a:rPr lang="en-US" smtClean="0"/>
              <a:pPr/>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6F583C-D07C-49AD-AD59-D41AB2D9D300}" type="datetime1">
              <a:rPr lang="en-US" smtClean="0"/>
              <a:pPr/>
              <a:t>4/29/2015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05E8CE-620C-4174-9980-E6FA9CA2A22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10C43A-6C10-4370-BA52-F34FAEE08189}" type="datetime1">
              <a:rPr lang="en-US" smtClean="0"/>
              <a:pPr/>
              <a:t>4/29/2015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05E8CE-620C-4174-9980-E6FA9CA2A22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7FDEAF0-A94F-4555-B77C-A47B1E4DF6E3}" type="datetime1">
              <a:rPr lang="en-US" smtClean="0"/>
              <a:pPr/>
              <a:t>4/29/2015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05E8CE-620C-4174-9980-E6FA9CA2A22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7ECB92-D6A0-48A3-BD82-36612B093499}" type="datetime1">
              <a:rPr lang="en-US" smtClean="0"/>
              <a:pPr/>
              <a:t>4/29/2015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05E8CE-620C-4174-9980-E6FA9CA2A22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FFAC834C-D0F8-4866-8114-B71F8BC8473C}" type="datetime1">
              <a:rPr lang="en-US" smtClean="0"/>
              <a:pPr/>
              <a:t>4/29/2015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05E8CE-620C-4174-9980-E6FA9CA2A222}"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D13AF10-C1BF-49E8-819B-62A8F90023A9}" type="datetime1">
              <a:rPr lang="en-US" smtClean="0"/>
              <a:pPr/>
              <a:t>4/29/2015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05E8CE-620C-4174-9980-E6FA9CA2A22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AFAE08B-7D28-436B-9CBF-F3EC381D18B5}" type="datetime1">
              <a:rPr lang="en-US" smtClean="0"/>
              <a:pPr/>
              <a:t>4/29/2015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05E8CE-620C-4174-9980-E6FA9CA2A22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766170-1EDA-4692-9094-EA250C25EA32}" type="datetime1">
              <a:rPr lang="en-US" smtClean="0"/>
              <a:pPr/>
              <a:t>4/29/2015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05E8CE-620C-4174-9980-E6FA9CA2A22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F2A4DC89-C0B1-4E58-8B74-665B297F4B01}" type="datetime1">
              <a:rPr lang="en-US" smtClean="0"/>
              <a:pPr/>
              <a:t>4/29/2015</a:t>
            </a:fld>
            <a:endParaRPr lang="en-US"/>
          </a:p>
        </p:txBody>
      </p:sp>
      <p:sp>
        <p:nvSpPr>
          <p:cNvPr id="7" name="Slide Number Placeholder 6"/>
          <p:cNvSpPr>
            <a:spLocks noGrp="1"/>
          </p:cNvSpPr>
          <p:nvPr>
            <p:ph type="sldNum" sz="quarter" idx="12"/>
          </p:nvPr>
        </p:nvSpPr>
        <p:spPr/>
        <p:txBody>
          <a:bodyPr/>
          <a:lstStyle/>
          <a:p>
            <a:fld id="{AE05E8CE-620C-4174-9980-E6FA9CA2A222}"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9D2583-4FEB-4E5A-AC5A-71532062ACE6}" type="datetime1">
              <a:rPr lang="en-US" smtClean="0"/>
              <a:pPr/>
              <a:t>4/29/2015</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AE05E8CE-620C-4174-9980-E6FA9CA2A22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7B4048F3-61A1-49FE-A8B3-BC65F1EAF246}" type="datetime1">
              <a:rPr lang="en-US" smtClean="0"/>
              <a:pPr/>
              <a:t>4/29/2015</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AE05E8CE-620C-4174-9980-E6FA9CA2A22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خخ.bmp"/>
          <p:cNvPicPr>
            <a:picLocks noChangeAspect="1"/>
          </p:cNvPicPr>
          <p:nvPr/>
        </p:nvPicPr>
        <p:blipFill>
          <a:blip r:embed="rId2" cstate="print"/>
          <a:stretch>
            <a:fillRect/>
          </a:stretch>
        </p:blipFill>
        <p:spPr>
          <a:xfrm>
            <a:off x="0" y="0"/>
            <a:ext cx="9144000" cy="6858000"/>
          </a:xfrm>
          <a:prstGeom prst="rect">
            <a:avLst/>
          </a:prstGeom>
        </p:spPr>
      </p:pic>
    </p:spTree>
    <p:extLst>
      <p:ext uri="{BB962C8B-B14F-4D97-AF65-F5344CB8AC3E}">
        <p14:creationId xmlns:p14="http://schemas.microsoft.com/office/powerpoint/2010/main" xmlns="" val="531759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1547664" y="1274578"/>
            <a:ext cx="6738938" cy="4929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73050" indent="-273050" algn="r" rtl="1" eaLnBrk="0" fontAlgn="base" hangingPunct="0">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mn-cs"/>
              </a:defRPr>
            </a:lvl1pPr>
            <a:lvl2pPr marL="520700" indent="-228600" algn="r" rtl="1" eaLnBrk="0" fontAlgn="base" hangingPunct="0">
              <a:spcBef>
                <a:spcPts val="500"/>
              </a:spcBef>
              <a:spcAft>
                <a:spcPct val="0"/>
              </a:spcAft>
              <a:buClr>
                <a:srgbClr val="10CF9B"/>
              </a:buClr>
              <a:buSzPct val="80000"/>
              <a:buFont typeface="Wingdings 2" pitchFamily="18" charset="2"/>
              <a:buChar char=""/>
              <a:defRPr sz="2300" kern="1200">
                <a:solidFill>
                  <a:srgbClr val="6C6C6C"/>
                </a:solidFill>
                <a:latin typeface="+mn-lt"/>
                <a:ea typeface="+mn-ea"/>
                <a:cs typeface="+mn-cs"/>
              </a:defRPr>
            </a:lvl2pPr>
            <a:lvl3pPr marL="758825" indent="-228600" algn="r" rtl="1" eaLnBrk="0" fontAlgn="base" hangingPunct="0">
              <a:spcBef>
                <a:spcPts val="400"/>
              </a:spcBef>
              <a:spcAft>
                <a:spcPct val="0"/>
              </a:spcAft>
              <a:buClr>
                <a:srgbClr val="10CF9B"/>
              </a:buClr>
              <a:buSzPct val="60000"/>
              <a:buFont typeface="Wingdings" pitchFamily="2" charset="2"/>
              <a:buChar char=""/>
              <a:defRPr sz="2000" kern="1200">
                <a:solidFill>
                  <a:schemeClr val="tx1"/>
                </a:solidFill>
                <a:latin typeface="+mn-lt"/>
                <a:ea typeface="+mn-ea"/>
                <a:cs typeface="+mn-cs"/>
              </a:defRPr>
            </a:lvl3pPr>
            <a:lvl4pPr marL="1004888" indent="-228600" algn="r" rtl="1" eaLnBrk="0" fontAlgn="base" hangingPunct="0">
              <a:spcBef>
                <a:spcPct val="20000"/>
              </a:spcBef>
              <a:spcAft>
                <a:spcPct val="0"/>
              </a:spcAft>
              <a:buClr>
                <a:srgbClr val="10CF9B"/>
              </a:buClr>
              <a:buSzPct val="80000"/>
              <a:buFont typeface="Wingdings 2" pitchFamily="18" charset="2"/>
              <a:buChar char=""/>
              <a:defRPr sz="2000" kern="1200">
                <a:solidFill>
                  <a:srgbClr val="6C6C6C"/>
                </a:solidFill>
                <a:latin typeface="+mn-lt"/>
                <a:ea typeface="+mn-ea"/>
                <a:cs typeface="+mn-cs"/>
              </a:defRPr>
            </a:lvl4pPr>
            <a:lvl5pPr marL="1279525" indent="-228600" algn="r" rtl="1" eaLnBrk="0" fontAlgn="base" hangingPunct="0">
              <a:spcBef>
                <a:spcPts val="400"/>
              </a:spcBef>
              <a:spcAft>
                <a:spcPct val="0"/>
              </a:spcAft>
              <a:buClr>
                <a:srgbClr val="10CF9B"/>
              </a:buClr>
              <a:buSzPct val="70000"/>
              <a:buFont typeface="Wingdings" pitchFamily="2" charset="2"/>
              <a:buChar char=""/>
              <a:defRPr sz="2000" kern="1200">
                <a:solidFill>
                  <a:schemeClr val="tx1"/>
                </a:solidFill>
                <a:latin typeface="+mn-lt"/>
                <a:ea typeface="+mn-ea"/>
                <a:cs typeface="+mn-cs"/>
              </a:defRPr>
            </a:lvl5pPr>
            <a:lvl6pPr marL="1472184" indent="-182880" algn="r" rtl="1"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r" rtl="1"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r" rtl="1"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r" rtl="1"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a:lstStyle>
          <a:p>
            <a:pPr marL="342900" indent="-342900" algn="just">
              <a:lnSpc>
                <a:spcPct val="115000"/>
              </a:lnSpc>
              <a:spcBef>
                <a:spcPts val="0"/>
              </a:spcBef>
              <a:spcAft>
                <a:spcPts val="0"/>
              </a:spcAft>
              <a:buFont typeface="Symbol"/>
              <a:buChar char=""/>
            </a:pPr>
            <a:r>
              <a:rPr lang="fa-IR" sz="2000" b="1" dirty="0" smtClean="0">
                <a:solidFill>
                  <a:srgbClr val="FF0000"/>
                </a:solidFill>
                <a:cs typeface="B Nazanin" pitchFamily="2" charset="-78"/>
              </a:rPr>
              <a:t>قلمرو موضوعی:</a:t>
            </a:r>
          </a:p>
          <a:p>
            <a:pPr marL="342900" indent="-342900" algn="just">
              <a:lnSpc>
                <a:spcPct val="115000"/>
              </a:lnSpc>
              <a:spcBef>
                <a:spcPts val="0"/>
              </a:spcBef>
              <a:spcAft>
                <a:spcPts val="0"/>
              </a:spcAft>
              <a:buFont typeface="Symbol"/>
              <a:buChar char=""/>
            </a:pPr>
            <a:r>
              <a:rPr lang="fa-IR" sz="2000" b="1" dirty="0" smtClean="0">
                <a:latin typeface="Calibri"/>
                <a:cs typeface="B Lotus"/>
              </a:rPr>
              <a:t> </a:t>
            </a:r>
            <a:r>
              <a:rPr lang="fa-IR" sz="2000" dirty="0" smtClean="0">
                <a:latin typeface="Calibri"/>
                <a:ea typeface="Calibri"/>
                <a:cs typeface="B Lotus"/>
              </a:rPr>
              <a:t>این </a:t>
            </a:r>
            <a:r>
              <a:rPr lang="fa-IR" sz="2000" dirty="0">
                <a:latin typeface="Calibri"/>
                <a:ea typeface="Calibri"/>
                <a:cs typeface="B Lotus"/>
              </a:rPr>
              <a:t>تحقیق</a:t>
            </a:r>
            <a:r>
              <a:rPr lang="fa-IR" sz="2000" dirty="0" smtClean="0">
                <a:latin typeface="Calibri"/>
                <a:ea typeface="Calibri"/>
                <a:cs typeface="B Lotus"/>
              </a:rPr>
              <a:t>، به تدوين مدل كارآمد مديريت ارتباط با مشتري براي بانك شهر(با استفاده ازمدل اوكر ومودامبي2002) می پردازد.</a:t>
            </a:r>
            <a:endParaRPr lang="en-US" sz="2000" dirty="0" smtClean="0">
              <a:latin typeface="Calibri"/>
              <a:ea typeface="Calibri"/>
              <a:cs typeface="B Lotus"/>
            </a:endParaRPr>
          </a:p>
          <a:p>
            <a:pPr marL="342900" lvl="0" indent="-342900" algn="just">
              <a:lnSpc>
                <a:spcPct val="115000"/>
              </a:lnSpc>
              <a:spcBef>
                <a:spcPts val="0"/>
              </a:spcBef>
              <a:spcAft>
                <a:spcPts val="0"/>
              </a:spcAft>
              <a:buFont typeface="Symbol"/>
              <a:buChar char=""/>
            </a:pPr>
            <a:r>
              <a:rPr lang="fa-IR" sz="2000" dirty="0" smtClean="0">
                <a:latin typeface="Calibri"/>
                <a:ea typeface="Calibri"/>
                <a:cs typeface="B Lotus"/>
              </a:rPr>
              <a:t> </a:t>
            </a:r>
            <a:endParaRPr lang="en-US" sz="1600" dirty="0">
              <a:latin typeface="Calibri"/>
              <a:ea typeface="Calibri"/>
              <a:cs typeface="Arial"/>
            </a:endParaRPr>
          </a:p>
          <a:p>
            <a:pPr algn="just" eaLnBrk="1" hangingPunct="1"/>
            <a:endParaRPr lang="en-US" sz="2000" dirty="0" smtClean="0">
              <a:cs typeface="B Nazanin" pitchFamily="2" charset="-78"/>
            </a:endParaRPr>
          </a:p>
          <a:p>
            <a:pPr algn="just" eaLnBrk="1" hangingPunct="1"/>
            <a:r>
              <a:rPr lang="fa-IR" sz="2000" b="1" dirty="0" smtClean="0">
                <a:solidFill>
                  <a:srgbClr val="FF0000"/>
                </a:solidFill>
                <a:cs typeface="B Nazanin" pitchFamily="2" charset="-78"/>
              </a:rPr>
              <a:t>قلمرو مکانی:</a:t>
            </a:r>
          </a:p>
          <a:p>
            <a:pPr algn="just" eaLnBrk="1" hangingPunct="1"/>
            <a:r>
              <a:rPr lang="fa-IR" sz="2000" b="1" dirty="0" smtClean="0">
                <a:solidFill>
                  <a:srgbClr val="FF0000"/>
                </a:solidFill>
                <a:cs typeface="B Nazanin" pitchFamily="2" charset="-78"/>
              </a:rPr>
              <a:t> </a:t>
            </a:r>
            <a:r>
              <a:rPr lang="fa-IR" sz="2000" dirty="0" smtClean="0">
                <a:latin typeface="Calibri"/>
                <a:ea typeface="Calibri"/>
                <a:cs typeface="B Lotus"/>
              </a:rPr>
              <a:t>این تحقیق در کلیه شعب بانک شهر سطح کشور انجام شده است</a:t>
            </a:r>
            <a:r>
              <a:rPr lang="en-US" sz="2000" dirty="0" smtClean="0">
                <a:latin typeface="Calibri"/>
                <a:ea typeface="Calibri"/>
                <a:cs typeface="B Lotus"/>
              </a:rPr>
              <a:t>.</a:t>
            </a:r>
            <a:r>
              <a:rPr lang="fa-IR" sz="2000" dirty="0" smtClean="0">
                <a:latin typeface="Calibri"/>
                <a:ea typeface="Calibri"/>
                <a:cs typeface="B Lotus"/>
              </a:rPr>
              <a:t> </a:t>
            </a:r>
            <a:r>
              <a:rPr lang="fa-IR" sz="2000" dirty="0">
                <a:latin typeface="Calibri"/>
                <a:ea typeface="Calibri"/>
                <a:cs typeface="B Lotus"/>
              </a:rPr>
              <a:t>اطلاعات آن از طریق </a:t>
            </a:r>
            <a:r>
              <a:rPr lang="fa-IR" sz="2000" dirty="0" smtClean="0">
                <a:latin typeface="Calibri"/>
                <a:ea typeface="Calibri"/>
                <a:cs typeface="B Lotus"/>
              </a:rPr>
              <a:t>نمونه گیری </a:t>
            </a:r>
            <a:r>
              <a:rPr lang="fa-IR" sz="2000" dirty="0">
                <a:latin typeface="Calibri"/>
                <a:ea typeface="Calibri"/>
                <a:cs typeface="B Lotus"/>
              </a:rPr>
              <a:t>از جامعه مورد پژوهش، </a:t>
            </a:r>
            <a:r>
              <a:rPr lang="fa-IR" sz="2000" dirty="0" smtClean="0">
                <a:latin typeface="Calibri"/>
                <a:ea typeface="Calibri"/>
                <a:cs typeface="B Lotus"/>
              </a:rPr>
              <a:t>جمع آوری گردید.</a:t>
            </a:r>
          </a:p>
          <a:p>
            <a:pPr marL="0" indent="0" algn="just" eaLnBrk="1" hangingPunct="1">
              <a:buNone/>
            </a:pPr>
            <a:endParaRPr lang="fa-IR" sz="2000" dirty="0" smtClean="0">
              <a:cs typeface="B Nazanin" pitchFamily="2" charset="-78"/>
            </a:endParaRPr>
          </a:p>
          <a:p>
            <a:pPr algn="just" eaLnBrk="1" hangingPunct="1"/>
            <a:r>
              <a:rPr lang="fa-IR" sz="2000" b="1" dirty="0" smtClean="0">
                <a:solidFill>
                  <a:srgbClr val="FF0000"/>
                </a:solidFill>
                <a:cs typeface="B Nazanin" pitchFamily="2" charset="-78"/>
              </a:rPr>
              <a:t>قلمرو زمانی:</a:t>
            </a:r>
          </a:p>
          <a:p>
            <a:pPr algn="just" eaLnBrk="1" hangingPunct="1"/>
            <a:r>
              <a:rPr lang="fa-IR" sz="2000" b="1" dirty="0" smtClean="0">
                <a:solidFill>
                  <a:srgbClr val="FF0000"/>
                </a:solidFill>
                <a:cs typeface="B Nazanin" pitchFamily="2" charset="-78"/>
              </a:rPr>
              <a:t> </a:t>
            </a:r>
            <a:r>
              <a:rPr lang="en-US" sz="2000" dirty="0" smtClean="0">
                <a:latin typeface="Calibri"/>
                <a:ea typeface="Calibri"/>
                <a:cs typeface="B Lotus"/>
              </a:rPr>
              <a:t> </a:t>
            </a:r>
            <a:r>
              <a:rPr lang="fa-IR" sz="2000" dirty="0" smtClean="0">
                <a:latin typeface="Calibri"/>
                <a:ea typeface="Calibri"/>
                <a:cs typeface="B Lotus"/>
              </a:rPr>
              <a:t>فرایند این تحقیق از آبان ماه سال 1392 لغایت تیر 1393  بطول انجامیده است.</a:t>
            </a:r>
            <a:endParaRPr lang="en-US" sz="2000" dirty="0" smtClean="0">
              <a:latin typeface="Calibri"/>
              <a:ea typeface="Calibri"/>
              <a:cs typeface="B Lotus"/>
            </a:endParaRPr>
          </a:p>
          <a:p>
            <a:pPr algn="just" eaLnBrk="1" hangingPunct="1"/>
            <a:endParaRPr lang="fa-IR" sz="2000" dirty="0" smtClean="0">
              <a:cs typeface="B Nazanin" pitchFamily="2" charset="-78"/>
            </a:endParaRPr>
          </a:p>
          <a:p>
            <a:pPr algn="just" eaLnBrk="1" hangingPunct="1"/>
            <a:endParaRPr lang="fa-IR" sz="2000" dirty="0" smtClean="0">
              <a:cs typeface="B Nazanin" pitchFamily="2" charset="-78"/>
            </a:endParaRPr>
          </a:p>
        </p:txBody>
      </p:sp>
      <p:sp>
        <p:nvSpPr>
          <p:cNvPr id="3" name="Title 1"/>
          <p:cNvSpPr txBox="1">
            <a:spLocks/>
          </p:cNvSpPr>
          <p:nvPr/>
        </p:nvSpPr>
        <p:spPr>
          <a:xfrm>
            <a:off x="4250531" y="116632"/>
            <a:ext cx="3744416" cy="1669294"/>
          </a:xfrm>
          <a:prstGeom prst="rect">
            <a:avLst/>
          </a:prstGeom>
        </p:spPr>
        <p:txBody>
          <a:bodyPr>
            <a:normAutofit fontScale="90000" lnSpcReduction="1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2200" b="0" i="0" u="none" strike="noStrike" kern="1200" cap="none" spc="0" normalizeH="0" baseline="0" noProof="0" dirty="0" smtClean="0">
                <a:ln>
                  <a:noFill/>
                </a:ln>
                <a:solidFill>
                  <a:srgbClr val="FF0000"/>
                </a:solidFill>
                <a:effectLst/>
                <a:uLnTx/>
                <a:uFillTx/>
                <a:latin typeface="Calibri"/>
                <a:ea typeface="+mj-ea"/>
                <a:cs typeface="B Titr" pitchFamily="2" charset="-78"/>
              </a:rPr>
              <a:t>قلمرو تحقیق</a:t>
            </a:r>
            <a:r>
              <a:rPr kumimoji="0" lang="fa-IR" sz="1600" b="0" i="0" u="none" strike="noStrike" kern="1200" cap="none" spc="0" normalizeH="0" baseline="0" noProof="0" dirty="0" smtClean="0">
                <a:ln>
                  <a:noFill/>
                </a:ln>
                <a:solidFill>
                  <a:srgbClr val="00B0F0"/>
                </a:solidFill>
                <a:effectLst/>
                <a:uLnTx/>
                <a:uFillTx/>
                <a:latin typeface="Calibri"/>
                <a:ea typeface="+mj-ea"/>
                <a:cs typeface="B Titr" pitchFamily="2" charset="-78"/>
              </a:rPr>
              <a:t/>
            </a:r>
            <a:br>
              <a:rPr kumimoji="0" lang="fa-IR" sz="1600" b="0" i="0" u="none" strike="noStrike" kern="1200" cap="none" spc="0" normalizeH="0" baseline="0" noProof="0" dirty="0" smtClean="0">
                <a:ln>
                  <a:noFill/>
                </a:ln>
                <a:solidFill>
                  <a:srgbClr val="00B0F0"/>
                </a:solidFill>
                <a:effectLst/>
                <a:uLnTx/>
                <a:uFillTx/>
                <a:latin typeface="Calibri"/>
                <a:ea typeface="+mj-ea"/>
                <a:cs typeface="B Titr" pitchFamily="2" charset="-78"/>
              </a:rPr>
            </a:br>
            <a:r>
              <a:rPr kumimoji="0" lang="fa-IR" sz="1600" b="0" i="0" u="none" strike="noStrike" kern="1200" cap="none" spc="0" normalizeH="0" baseline="0" noProof="0" dirty="0" smtClean="0">
                <a:ln>
                  <a:noFill/>
                </a:ln>
                <a:solidFill>
                  <a:srgbClr val="00B0F0"/>
                </a:solidFill>
                <a:effectLst/>
                <a:uLnTx/>
                <a:uFillTx/>
                <a:latin typeface="Calibri"/>
                <a:ea typeface="+mj-ea"/>
                <a:cs typeface="B Titr" pitchFamily="2" charset="-78"/>
              </a:rPr>
              <a:t/>
            </a:r>
            <a:br>
              <a:rPr kumimoji="0" lang="fa-IR" sz="1600" b="0" i="0" u="none" strike="noStrike" kern="1200" cap="none" spc="0" normalizeH="0" baseline="0" noProof="0" dirty="0" smtClean="0">
                <a:ln>
                  <a:noFill/>
                </a:ln>
                <a:solidFill>
                  <a:srgbClr val="00B0F0"/>
                </a:solidFill>
                <a:effectLst/>
                <a:uLnTx/>
                <a:uFillTx/>
                <a:latin typeface="Calibri"/>
                <a:ea typeface="+mj-ea"/>
                <a:cs typeface="B Titr" pitchFamily="2" charset="-78"/>
              </a:rPr>
            </a:br>
            <a:r>
              <a:rPr kumimoji="0" lang="fa-IR" sz="1600" b="0" i="0" u="none" strike="noStrike" kern="1200" cap="none" spc="0" normalizeH="0" baseline="0" noProof="0" dirty="0" smtClean="0">
                <a:ln>
                  <a:noFill/>
                </a:ln>
                <a:solidFill>
                  <a:srgbClr val="00B0F0"/>
                </a:solidFill>
                <a:effectLst/>
                <a:uLnTx/>
                <a:uFillTx/>
                <a:latin typeface="Calibri"/>
                <a:ea typeface="+mj-ea"/>
                <a:cs typeface="B Titr" pitchFamily="2" charset="-78"/>
              </a:rPr>
              <a:t/>
            </a:r>
            <a:br>
              <a:rPr kumimoji="0" lang="fa-IR" sz="1600" b="0" i="0" u="none" strike="noStrike" kern="1200" cap="none" spc="0" normalizeH="0" baseline="0" noProof="0" dirty="0" smtClean="0">
                <a:ln>
                  <a:noFill/>
                </a:ln>
                <a:solidFill>
                  <a:srgbClr val="00B0F0"/>
                </a:solidFill>
                <a:effectLst/>
                <a:uLnTx/>
                <a:uFillTx/>
                <a:latin typeface="Calibri"/>
                <a:ea typeface="+mj-ea"/>
                <a:cs typeface="B Titr" pitchFamily="2" charset="-78"/>
              </a:rPr>
            </a:br>
            <a:r>
              <a:rPr kumimoji="0" lang="fa-IR" sz="1600" b="0" i="0" u="none" strike="noStrike" kern="1200" cap="none" spc="0" normalizeH="0" baseline="0" noProof="0" dirty="0" smtClean="0">
                <a:ln>
                  <a:noFill/>
                </a:ln>
                <a:solidFill>
                  <a:srgbClr val="00B0F0"/>
                </a:solidFill>
                <a:effectLst/>
                <a:uLnTx/>
                <a:uFillTx/>
                <a:latin typeface="Calibri"/>
                <a:ea typeface="+mj-ea"/>
                <a:cs typeface="B Titr" pitchFamily="2" charset="-78"/>
              </a:rPr>
              <a:t/>
            </a:r>
            <a:br>
              <a:rPr kumimoji="0" lang="fa-IR" sz="1600" b="0" i="0" u="none" strike="noStrike" kern="1200" cap="none" spc="0" normalizeH="0" baseline="0" noProof="0" dirty="0" smtClean="0">
                <a:ln>
                  <a:noFill/>
                </a:ln>
                <a:solidFill>
                  <a:srgbClr val="00B0F0"/>
                </a:solidFill>
                <a:effectLst/>
                <a:uLnTx/>
                <a:uFillTx/>
                <a:latin typeface="Calibri"/>
                <a:ea typeface="+mj-ea"/>
                <a:cs typeface="B Titr" pitchFamily="2" charset="-78"/>
              </a:rPr>
            </a:br>
            <a:r>
              <a:rPr kumimoji="0" lang="fa-IR" sz="1600" b="0" i="0" u="none" strike="noStrike" kern="1200" cap="none" spc="0" normalizeH="0" baseline="0" noProof="0" dirty="0" smtClean="0">
                <a:ln>
                  <a:noFill/>
                </a:ln>
                <a:solidFill>
                  <a:srgbClr val="00B0F0"/>
                </a:solidFill>
                <a:effectLst/>
                <a:uLnTx/>
                <a:uFillTx/>
                <a:latin typeface="Calibri"/>
                <a:ea typeface="+mj-ea"/>
                <a:cs typeface="B Titr" pitchFamily="2" charset="-78"/>
              </a:rPr>
              <a:t/>
            </a:r>
            <a:br>
              <a:rPr kumimoji="0" lang="fa-IR" sz="1600" b="0" i="0" u="none" strike="noStrike" kern="1200" cap="none" spc="0" normalizeH="0" baseline="0" noProof="0" dirty="0" smtClean="0">
                <a:ln>
                  <a:noFill/>
                </a:ln>
                <a:solidFill>
                  <a:srgbClr val="00B0F0"/>
                </a:solidFill>
                <a:effectLst/>
                <a:uLnTx/>
                <a:uFillTx/>
                <a:latin typeface="Calibri"/>
                <a:ea typeface="+mj-ea"/>
                <a:cs typeface="B Titr" pitchFamily="2" charset="-78"/>
              </a:rPr>
            </a:br>
            <a:r>
              <a:rPr kumimoji="0" lang="fa-IR" sz="1600" b="0" i="0" u="none" strike="noStrike" kern="1200" cap="none" spc="0" normalizeH="0" baseline="0" noProof="0" dirty="0" smtClean="0">
                <a:ln>
                  <a:noFill/>
                </a:ln>
                <a:solidFill>
                  <a:srgbClr val="FFFF00"/>
                </a:solidFill>
                <a:effectLst/>
                <a:uLnTx/>
                <a:uFillTx/>
                <a:latin typeface="Calibri"/>
                <a:ea typeface="+mj-ea"/>
                <a:cs typeface="B Titr" pitchFamily="2" charset="-78"/>
              </a:rPr>
              <a:t/>
            </a:r>
            <a:br>
              <a:rPr kumimoji="0" lang="fa-IR" sz="1600" b="0" i="0" u="none" strike="noStrike" kern="1200" cap="none" spc="0" normalizeH="0" baseline="0" noProof="0" dirty="0" smtClean="0">
                <a:ln>
                  <a:noFill/>
                </a:ln>
                <a:solidFill>
                  <a:srgbClr val="FFFF00"/>
                </a:solidFill>
                <a:effectLst/>
                <a:uLnTx/>
                <a:uFillTx/>
                <a:latin typeface="Calibri"/>
                <a:ea typeface="+mj-ea"/>
                <a:cs typeface="B Titr" pitchFamily="2" charset="-78"/>
              </a:rPr>
            </a:br>
            <a:endParaRPr kumimoji="0" lang="en-US" sz="1600" b="0" i="0" u="none" strike="noStrike" kern="1200" cap="none" spc="0" normalizeH="0" baseline="0" noProof="0" dirty="0">
              <a:ln>
                <a:noFill/>
              </a:ln>
              <a:solidFill>
                <a:srgbClr val="FF0000"/>
              </a:solidFill>
              <a:effectLst/>
              <a:uLnTx/>
              <a:uFillTx/>
              <a:latin typeface="+mj-lt"/>
              <a:ea typeface="+mj-ea"/>
              <a:cs typeface="B Titr" pitchFamily="2" charset="-78"/>
            </a:endParaRPr>
          </a:p>
        </p:txBody>
      </p:sp>
    </p:spTree>
    <p:extLst>
      <p:ext uri="{BB962C8B-B14F-4D97-AF65-F5344CB8AC3E}">
        <p14:creationId xmlns:p14="http://schemas.microsoft.com/office/powerpoint/2010/main" xmlns="" val="3431149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8134" y="116632"/>
            <a:ext cx="3352218" cy="1143000"/>
          </a:xfrm>
        </p:spPr>
        <p:txBody>
          <a:bodyPr>
            <a:normAutofit fontScale="90000"/>
          </a:bodyPr>
          <a:lstStyle/>
          <a:p>
            <a:pPr algn="r" rtl="1"/>
            <a:r>
              <a:rPr lang="fa-IR" sz="2700" dirty="0">
                <a:solidFill>
                  <a:srgbClr val="FF0000"/>
                </a:solidFill>
                <a:latin typeface="Calibri"/>
                <a:cs typeface="B Titr" pitchFamily="2" charset="-78"/>
              </a:rPr>
              <a:t>روش شناسی </a:t>
            </a:r>
            <a:r>
              <a:rPr lang="fa-IR" sz="2700" dirty="0" smtClean="0">
                <a:solidFill>
                  <a:srgbClr val="FF0000"/>
                </a:solidFill>
                <a:latin typeface="Calibri"/>
                <a:cs typeface="B Titr" pitchFamily="2" charset="-78"/>
              </a:rPr>
              <a:t>تحقیق</a:t>
            </a:r>
            <a:r>
              <a:rPr lang="fa-IR" sz="2700" dirty="0" smtClean="0">
                <a:solidFill>
                  <a:srgbClr val="04617B"/>
                </a:solidFill>
                <a:latin typeface="Calibri"/>
                <a:cs typeface="B Titr" pitchFamily="2" charset="-78"/>
              </a:rPr>
              <a:t/>
            </a:r>
            <a:br>
              <a:rPr lang="fa-IR" sz="2700" dirty="0" smtClean="0">
                <a:solidFill>
                  <a:srgbClr val="04617B"/>
                </a:solidFill>
                <a:latin typeface="Calibri"/>
                <a:cs typeface="B Titr" pitchFamily="2" charset="-78"/>
              </a:rPr>
            </a:br>
            <a:r>
              <a:rPr lang="fa-IR" sz="4000" dirty="0" smtClean="0">
                <a:solidFill>
                  <a:srgbClr val="04617B"/>
                </a:solidFill>
                <a:latin typeface="Calibri"/>
                <a:cs typeface="B Titr" pitchFamily="2" charset="-78"/>
              </a:rPr>
              <a:t/>
            </a:r>
            <a:br>
              <a:rPr lang="fa-IR" sz="4000" dirty="0" smtClean="0">
                <a:solidFill>
                  <a:srgbClr val="04617B"/>
                </a:solidFill>
                <a:latin typeface="Calibri"/>
                <a:cs typeface="B Titr" pitchFamily="2" charset="-78"/>
              </a:rPr>
            </a:br>
            <a:r>
              <a:rPr lang="fa-IR" sz="1800" dirty="0" smtClean="0">
                <a:solidFill>
                  <a:srgbClr val="FF0000"/>
                </a:solidFill>
                <a:latin typeface="Calibri"/>
                <a:cs typeface="B Titr" pitchFamily="2" charset="-78"/>
              </a:rPr>
              <a:t> </a:t>
            </a:r>
            <a:r>
              <a:rPr lang="fa-IR" sz="1800" dirty="0">
                <a:solidFill>
                  <a:srgbClr val="FF0000"/>
                </a:solidFill>
                <a:latin typeface="Calibri"/>
                <a:cs typeface="B Titr" pitchFamily="2" charset="-78"/>
              </a:rPr>
              <a:t>روش نمونه گیری روش تعیین حجم نمونه </a:t>
            </a:r>
            <a:endParaRPr lang="en-US" sz="1800" dirty="0">
              <a:solidFill>
                <a:srgbClr val="FF0000"/>
              </a:solidFill>
            </a:endParaRPr>
          </a:p>
        </p:txBody>
      </p:sp>
      <p:sp>
        <p:nvSpPr>
          <p:cNvPr id="3" name="Rectangle 2"/>
          <p:cNvSpPr/>
          <p:nvPr/>
        </p:nvSpPr>
        <p:spPr>
          <a:xfrm>
            <a:off x="821829" y="1357298"/>
            <a:ext cx="7179746" cy="2215991"/>
          </a:xfrm>
          <a:prstGeom prst="rect">
            <a:avLst/>
          </a:prstGeom>
        </p:spPr>
        <p:txBody>
          <a:bodyPr wrap="square">
            <a:spAutoFit/>
          </a:bodyPr>
          <a:lstStyle/>
          <a:p>
            <a:pPr algn="r" rtl="1"/>
            <a:r>
              <a:rPr lang="fa-IR" sz="2000" dirty="0" smtClean="0">
                <a:solidFill>
                  <a:prstClr val="black"/>
                </a:solidFill>
                <a:latin typeface="Constantia"/>
                <a:cs typeface="B Lotus" pitchFamily="2" charset="-78"/>
              </a:rPr>
              <a:t>شيوه نمونه گيري خوشه ای دو مرحله ای می باشد، و هر یک از مدیران ارشد بانک یک نمونه در نظر گرفته شد.</a:t>
            </a:r>
          </a:p>
          <a:p>
            <a:pPr algn="r" rtl="1"/>
            <a:r>
              <a:rPr lang="fa-IR" sz="2000" dirty="0" smtClean="0">
                <a:solidFill>
                  <a:prstClr val="black"/>
                </a:solidFill>
                <a:latin typeface="Constantia"/>
                <a:cs typeface="B Lotus" pitchFamily="2" charset="-78"/>
              </a:rPr>
              <a:t>ابتدا استانهای تهران، البرز، فارس، خراسان رضوی و اصفهان بعنوان خوشه های اصلی و اولیه انتخاب و در بین این استانها افرادنمونه به روش نمونه گیری تصادفی انتخاب شدند.</a:t>
            </a:r>
          </a:p>
          <a:p>
            <a:pPr algn="r" rtl="1"/>
            <a:endParaRPr lang="fa-IR" sz="2000" dirty="0" smtClean="0">
              <a:solidFill>
                <a:prstClr val="black"/>
              </a:solidFill>
              <a:latin typeface="Constantia"/>
              <a:cs typeface="B Lotus" pitchFamily="2" charset="-78"/>
            </a:endParaRPr>
          </a:p>
          <a:p>
            <a:pPr algn="r" rtl="1"/>
            <a:endParaRPr lang="en-US" sz="2000" dirty="0" smtClean="0">
              <a:solidFill>
                <a:prstClr val="black"/>
              </a:solidFill>
              <a:latin typeface="Constantia"/>
              <a:cs typeface="B Lotus" pitchFamily="2" charset="-78"/>
            </a:endParaRPr>
          </a:p>
          <a:p>
            <a:pPr marL="285750" indent="-285750" algn="r" rtl="1">
              <a:buFont typeface="Arial" panose="020B0604020202020204" pitchFamily="34" charset="0"/>
              <a:buChar char="•"/>
            </a:pPr>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7"/>
          <p:cNvSpPr/>
          <p:nvPr/>
        </p:nvSpPr>
        <p:spPr>
          <a:xfrm>
            <a:off x="2786050" y="3429000"/>
            <a:ext cx="5040560" cy="492443"/>
          </a:xfrm>
          <a:prstGeom prst="rect">
            <a:avLst/>
          </a:prstGeom>
        </p:spPr>
        <p:txBody>
          <a:bodyPr wrap="square">
            <a:spAutoFit/>
          </a:bodyPr>
          <a:lstStyle/>
          <a:p>
            <a:pPr algn="r"/>
            <a:r>
              <a:rPr lang="fa-IR" sz="2000" dirty="0" smtClean="0">
                <a:solidFill>
                  <a:prstClr val="black"/>
                </a:solidFill>
                <a:latin typeface="Constantia"/>
                <a:cs typeface="B Lotus" pitchFamily="2" charset="-78"/>
              </a:rPr>
              <a:t>برای محاسبه حجم نمونه از فرمول مورگان استفاده کرده ایم</a:t>
            </a:r>
            <a:r>
              <a:rPr lang="fa-IR" sz="2600" dirty="0" smtClean="0">
                <a:solidFill>
                  <a:prstClr val="black"/>
                </a:solidFill>
                <a:latin typeface="Constantia"/>
                <a:cs typeface="B Nazanin" pitchFamily="2" charset="-78"/>
              </a:rPr>
              <a:t>.</a:t>
            </a:r>
            <a:endParaRPr lang="en-US" sz="2600" dirty="0">
              <a:solidFill>
                <a:prstClr val="black"/>
              </a:solidFill>
              <a:latin typeface="Constantia"/>
              <a:cs typeface="B Nazanin" pitchFamily="2" charset="-78"/>
            </a:endParaRPr>
          </a:p>
        </p:txBody>
      </p:sp>
      <p:sp>
        <p:nvSpPr>
          <p:cNvPr id="3232" name="Rectangle 16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3234" name="Rectangle 16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3236" name="Rectangle 16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3238" name="Rectangle 16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3239" name="Rectangle 167"/>
          <p:cNvSpPr>
            <a:spLocks noChangeArrowheads="1"/>
          </p:cNvSpPr>
          <p:nvPr/>
        </p:nvSpPr>
        <p:spPr bwMode="auto">
          <a:xfrm>
            <a:off x="0" y="914400"/>
            <a:ext cx="552074"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74638" algn="justLow" defTabSz="914400" rtl="1" eaLnBrk="1" fontAlgn="base" latinLnBrk="0" hangingPunct="1">
              <a:lnSpc>
                <a:spcPct val="100000"/>
              </a:lnSpc>
              <a:spcBef>
                <a:spcPct val="0"/>
              </a:spcBef>
              <a:spcAft>
                <a:spcPct val="0"/>
              </a:spcAft>
              <a:buClrTx/>
              <a:buSzTx/>
              <a:buFontTx/>
              <a:buNone/>
              <a:tabLst/>
            </a:pPr>
            <a:r>
              <a:rPr kumimoji="0" lang="fa-IR" sz="1400" b="0"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  </a:t>
            </a: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41" name="Rectangle 16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graphicFrame>
        <p:nvGraphicFramePr>
          <p:cNvPr id="3243" name="Object 171"/>
          <p:cNvGraphicFramePr>
            <a:graphicFrameLocks noChangeAspect="1"/>
          </p:cNvGraphicFramePr>
          <p:nvPr/>
        </p:nvGraphicFramePr>
        <p:xfrm>
          <a:off x="1714480" y="4214818"/>
          <a:ext cx="5143536" cy="957266"/>
        </p:xfrm>
        <a:graphic>
          <a:graphicData uri="http://schemas.openxmlformats.org/presentationml/2006/ole">
            <p:oleObj spid="_x0000_s3243" name="Equation" r:id="rId3" imgW="2616200" imgH="457200" progId="">
              <p:embed/>
            </p:oleObj>
          </a:graphicData>
        </a:graphic>
      </p:graphicFrame>
    </p:spTree>
    <p:extLst>
      <p:ext uri="{BB962C8B-B14F-4D97-AF65-F5344CB8AC3E}">
        <p14:creationId xmlns:p14="http://schemas.microsoft.com/office/powerpoint/2010/main" xmlns="" val="8114633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063033" y="350987"/>
            <a:ext cx="3729608" cy="954360"/>
          </a:xfrm>
          <a:prstGeom prst="rect">
            <a:avLst/>
          </a:prstGeom>
        </p:spPr>
        <p:txBody>
          <a:bodyPr vert="horz" lIns="0" rIns="0" bIns="0" anchor="b">
            <a:noAutofit/>
          </a:bodyPr>
          <a:lstStyle>
            <a:lvl1pPr algn="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2800" b="0" i="0" u="none" strike="noStrike" kern="1200" cap="none" spc="0" normalizeH="0" baseline="0" noProof="0" dirty="0" smtClean="0">
                <a:ln>
                  <a:noFill/>
                </a:ln>
                <a:solidFill>
                  <a:schemeClr val="bg1"/>
                </a:solidFill>
                <a:effectLst/>
                <a:uLnTx/>
                <a:uFillTx/>
                <a:latin typeface="Calibri"/>
                <a:cs typeface="B Titr" pitchFamily="2" charset="-78"/>
              </a:rPr>
              <a:t>روش شناسی تحقیق</a:t>
            </a:r>
          </a:p>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fa-IR" sz="2800" b="0" i="0" u="none" strike="noStrike" kern="1200" cap="none" spc="0" normalizeH="0" baseline="0" noProof="0" dirty="0" smtClean="0">
              <a:ln>
                <a:noFill/>
              </a:ln>
              <a:solidFill>
                <a:srgbClr val="04617B"/>
              </a:solidFill>
              <a:effectLst/>
              <a:uLnTx/>
              <a:uFillTx/>
              <a:latin typeface="Calibri"/>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2400" b="0" i="0" u="none" strike="noStrike" kern="1200" cap="none" spc="0" normalizeH="0" baseline="0" noProof="0" dirty="0" smtClean="0">
                <a:ln>
                  <a:noFill/>
                </a:ln>
                <a:solidFill>
                  <a:srgbClr val="04617B"/>
                </a:solidFill>
                <a:effectLst/>
                <a:uLnTx/>
                <a:uFillTx/>
                <a:latin typeface="Calibri"/>
                <a:cs typeface="B Titr" pitchFamily="2" charset="-78"/>
              </a:rPr>
              <a:t> </a:t>
            </a:r>
            <a:r>
              <a:rPr kumimoji="0" lang="fa-IR" sz="2400" b="0" i="0" u="none" strike="noStrike" kern="1200" cap="none" spc="0" normalizeH="0" baseline="0" noProof="0" dirty="0" smtClean="0">
                <a:ln>
                  <a:noFill/>
                </a:ln>
                <a:solidFill>
                  <a:srgbClr val="FF0000"/>
                </a:solidFill>
                <a:effectLst/>
                <a:uLnTx/>
                <a:uFillTx/>
                <a:latin typeface="Calibri"/>
                <a:cs typeface="B Titr" pitchFamily="2" charset="-78"/>
              </a:rPr>
              <a:t>ابزار جمع آوری اطلاعات</a:t>
            </a:r>
            <a:endParaRPr kumimoji="0" lang="en-US" sz="2400" b="0" i="0" u="none" strike="noStrike" kern="1200" cap="none" spc="0" normalizeH="0" baseline="0" noProof="0" dirty="0">
              <a:ln>
                <a:noFill/>
              </a:ln>
              <a:solidFill>
                <a:srgbClr val="FF0000"/>
              </a:solidFill>
              <a:effectLst/>
              <a:uLnTx/>
              <a:uFillTx/>
              <a:latin typeface="Calibri"/>
              <a:cs typeface="B Titr" pitchFamily="2" charset="-78"/>
            </a:endParaRPr>
          </a:p>
        </p:txBody>
      </p:sp>
      <p:sp>
        <p:nvSpPr>
          <p:cNvPr id="5" name="Content Placeholder 2"/>
          <p:cNvSpPr txBox="1">
            <a:spLocks/>
          </p:cNvSpPr>
          <p:nvPr/>
        </p:nvSpPr>
        <p:spPr>
          <a:xfrm>
            <a:off x="515913" y="1484784"/>
            <a:ext cx="7653536" cy="3730166"/>
          </a:xfrm>
          <a:prstGeom prst="rect">
            <a:avLst/>
          </a:prstGeom>
        </p:spPr>
        <p:txBody>
          <a:bodyPr vert="horz">
            <a:normAutofit/>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B Nazanin" pitchFamily="2" charset="-78"/>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B Nazanin" pitchFamily="2" charset="-78"/>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B Nazanin" pitchFamily="2" charset="-78"/>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B Nazanin" pitchFamily="2" charset="-78"/>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B Nazanin" pitchFamily="2" charset="-78"/>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lvl="0">
              <a:buClr>
                <a:srgbClr val="0BD0D9"/>
              </a:buClr>
              <a:defRPr/>
            </a:pPr>
            <a:r>
              <a:rPr lang="fa-IR" sz="2400" dirty="0" smtClean="0">
                <a:solidFill>
                  <a:srgbClr val="FF0000"/>
                </a:solidFill>
                <a:latin typeface="Constantia"/>
              </a:rPr>
              <a:t>اطلاعات ثانویه : </a:t>
            </a:r>
            <a:r>
              <a:rPr lang="fa-IR" sz="2400" dirty="0" smtClean="0">
                <a:solidFill>
                  <a:sysClr val="windowText" lastClr="000000"/>
                </a:solidFill>
                <a:latin typeface="Constantia"/>
              </a:rPr>
              <a:t>در زمينه ادبيات، سوابق، موضوع تحقيق و مبانی تئوری و نظری، اطلاعات لازم با مراجعه به کتابها، مقالات علمی پژوهشی، مجلات و سایتهای مرتبط و اسناد و سوابق بانک شهر، جمع آوری گردید. (روش کتابخانه ای)</a:t>
            </a:r>
          </a:p>
          <a:p>
            <a:pPr lvl="0">
              <a:buClr>
                <a:srgbClr val="0BD0D9"/>
              </a:buClr>
              <a:defRPr/>
            </a:pPr>
            <a:endParaRPr lang="fa-IR" sz="2400" dirty="0" smtClean="0">
              <a:solidFill>
                <a:sysClr val="windowText" lastClr="000000"/>
              </a:solidFill>
              <a:latin typeface="Constantia"/>
            </a:endParaRPr>
          </a:p>
          <a:p>
            <a:pPr lvl="0">
              <a:buClr>
                <a:srgbClr val="0BD0D9"/>
              </a:buClr>
              <a:defRPr/>
            </a:pPr>
            <a:r>
              <a:rPr lang="fa-IR" sz="2400" dirty="0" smtClean="0">
                <a:solidFill>
                  <a:sysClr val="windowText" lastClr="000000"/>
                </a:solidFill>
                <a:latin typeface="Constantia"/>
              </a:rPr>
              <a:t> </a:t>
            </a:r>
            <a:r>
              <a:rPr lang="fa-IR" sz="2400" dirty="0" smtClean="0">
                <a:solidFill>
                  <a:srgbClr val="FF0000"/>
                </a:solidFill>
                <a:latin typeface="Constantia"/>
              </a:rPr>
              <a:t>اطلاعات اولیه </a:t>
            </a:r>
            <a:r>
              <a:rPr lang="fa-IR" sz="2400" dirty="0" smtClean="0">
                <a:solidFill>
                  <a:sysClr val="windowText" lastClr="000000"/>
                </a:solidFill>
                <a:latin typeface="Constantia"/>
              </a:rPr>
              <a:t>: از طریق </a:t>
            </a:r>
            <a:r>
              <a:rPr lang="fa-IR" sz="2400" dirty="0" smtClean="0">
                <a:latin typeface="Constantia"/>
              </a:rPr>
              <a:t>پرسشنامه</a:t>
            </a:r>
            <a:r>
              <a:rPr lang="fa-IR" sz="2400" dirty="0" smtClean="0">
                <a:solidFill>
                  <a:sysClr val="windowText" lastClr="000000"/>
                </a:solidFill>
                <a:latin typeface="Constantia"/>
              </a:rPr>
              <a:t> محقق ساخته می باشد که براساس شاخص سازی برای هر کدام از مولفه های تحقیق، بدست آمده است. شاخص سازی و توضیحات این مولفه ها بیشتر از مقاله ای که مبنا (بیس) کار بود، استخراج شد.(مقاله اوکروکودامبی،2002)</a:t>
            </a:r>
          </a:p>
        </p:txBody>
      </p:sp>
    </p:spTree>
    <p:extLst>
      <p:ext uri="{BB962C8B-B14F-4D97-AF65-F5344CB8AC3E}">
        <p14:creationId xmlns:p14="http://schemas.microsoft.com/office/powerpoint/2010/main" xmlns="" val="15447195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1472" y="714356"/>
            <a:ext cx="7632848" cy="1200329"/>
          </a:xfrm>
          <a:prstGeom prst="rect">
            <a:avLst/>
          </a:prstGeom>
        </p:spPr>
        <p:txBody>
          <a:bodyPr wrap="square">
            <a:spAutoFit/>
          </a:bodyPr>
          <a:lstStyle/>
          <a:p>
            <a:pPr lvl="0" algn="r" rtl="1">
              <a:defRPr/>
            </a:pPr>
            <a:r>
              <a:rPr lang="fa-IR" dirty="0" smtClean="0">
                <a:cs typeface="B Lotus" pitchFamily="2" charset="-78"/>
              </a:rPr>
              <a:t>در خصوص </a:t>
            </a:r>
            <a:r>
              <a:rPr lang="fa-IR" dirty="0" smtClean="0">
                <a:solidFill>
                  <a:srgbClr val="FF0000"/>
                </a:solidFill>
                <a:cs typeface="B Lotus" pitchFamily="2" charset="-78"/>
              </a:rPr>
              <a:t>روایی،</a:t>
            </a:r>
            <a:r>
              <a:rPr lang="fa-IR" dirty="0" smtClean="0">
                <a:cs typeface="B Lotus" pitchFamily="2" charset="-78"/>
              </a:rPr>
              <a:t> پرسشنامه محقق ساخته جهت تعیین روایی و بومی سازی با جامعه مورد بررسی به </a:t>
            </a:r>
            <a:r>
              <a:rPr lang="fa-IR" smtClean="0">
                <a:cs typeface="B Lotus" pitchFamily="2" charset="-78"/>
              </a:rPr>
              <a:t>رویت استاد محترم راهنما و اساتید با تخصص مرتبط </a:t>
            </a:r>
            <a:r>
              <a:rPr lang="fa-IR" dirty="0" smtClean="0">
                <a:cs typeface="B Lotus" pitchFamily="2" charset="-78"/>
              </a:rPr>
              <a:t>رسید و پس از تصحیحات لازم مورد استفاده واقع شد. لذا روایی آن به طریق </a:t>
            </a:r>
            <a:r>
              <a:rPr lang="fa-IR" dirty="0" smtClean="0">
                <a:solidFill>
                  <a:srgbClr val="FF0000"/>
                </a:solidFill>
                <a:cs typeface="B Lotus" pitchFamily="2" charset="-78"/>
              </a:rPr>
              <a:t>صوری</a:t>
            </a:r>
            <a:r>
              <a:rPr lang="fa-IR" dirty="0" smtClean="0">
                <a:cs typeface="B Lotus" pitchFamily="2" charset="-78"/>
              </a:rPr>
              <a:t> مورد تائید است.</a:t>
            </a:r>
          </a:p>
          <a:p>
            <a:pPr lvl="0" algn="r" rtl="1">
              <a:defRPr/>
            </a:pPr>
            <a:r>
              <a:rPr lang="fa-IR" dirty="0" smtClean="0">
                <a:cs typeface="B Lotus" pitchFamily="2" charset="-78"/>
              </a:rPr>
              <a:t> </a:t>
            </a:r>
            <a:r>
              <a:rPr lang="fa-IR" kern="0" dirty="0" smtClean="0">
                <a:solidFill>
                  <a:prstClr val="black"/>
                </a:solidFill>
                <a:latin typeface="Trebuchet MS"/>
                <a:cs typeface="B Lotus" pitchFamily="2" charset="-78"/>
              </a:rPr>
              <a:t>برای بررسي </a:t>
            </a:r>
            <a:r>
              <a:rPr lang="fa-IR" b="1" kern="0" dirty="0" smtClean="0">
                <a:solidFill>
                  <a:srgbClr val="FF0000"/>
                </a:solidFill>
                <a:latin typeface="Trebuchet MS"/>
                <a:cs typeface="B Lotus" pitchFamily="2" charset="-78"/>
              </a:rPr>
              <a:t>پايايي </a:t>
            </a:r>
            <a:r>
              <a:rPr lang="fa-IR" kern="0" dirty="0" smtClean="0">
                <a:latin typeface="Trebuchet MS"/>
                <a:cs typeface="B Lotus" pitchFamily="2" charset="-78"/>
              </a:rPr>
              <a:t>پرسشنامه</a:t>
            </a:r>
            <a:r>
              <a:rPr lang="fa-IR" kern="0" dirty="0" smtClean="0">
                <a:solidFill>
                  <a:prstClr val="black"/>
                </a:solidFill>
                <a:latin typeface="Trebuchet MS"/>
                <a:cs typeface="B Lotus" pitchFamily="2" charset="-78"/>
              </a:rPr>
              <a:t>، از </a:t>
            </a:r>
            <a:r>
              <a:rPr lang="fa-IR" kern="0" dirty="0" smtClean="0">
                <a:solidFill>
                  <a:srgbClr val="FF0000"/>
                </a:solidFill>
                <a:latin typeface="Trebuchet MS"/>
                <a:cs typeface="B Lotus" pitchFamily="2" charset="-78"/>
              </a:rPr>
              <a:t>ضريب آلفاي كرونباخ </a:t>
            </a:r>
            <a:r>
              <a:rPr lang="fa-IR" kern="0" dirty="0" smtClean="0">
                <a:solidFill>
                  <a:prstClr val="black"/>
                </a:solidFill>
                <a:latin typeface="Trebuchet MS"/>
                <a:cs typeface="B Lotus" pitchFamily="2" charset="-78"/>
              </a:rPr>
              <a:t>استفاده شد. نتایج بررسی پایایی بدین شرح است:</a:t>
            </a:r>
            <a:endParaRPr lang="en-US" kern="0" dirty="0" smtClean="0">
              <a:solidFill>
                <a:sysClr val="windowText" lastClr="000000"/>
              </a:solidFill>
              <a:cs typeface="B Lotus" pitchFamily="2" charset="-78"/>
            </a:endParaRPr>
          </a:p>
        </p:txBody>
      </p:sp>
      <p:pic>
        <p:nvPicPr>
          <p:cNvPr id="34817" name="Picture 1"/>
          <p:cNvPicPr>
            <a:picLocks noChangeAspect="1" noChangeArrowheads="1"/>
          </p:cNvPicPr>
          <p:nvPr/>
        </p:nvPicPr>
        <p:blipFill>
          <a:blip r:embed="rId2" cstate="print"/>
          <a:srcRect/>
          <a:stretch>
            <a:fillRect/>
          </a:stretch>
        </p:blipFill>
        <p:spPr bwMode="auto">
          <a:xfrm>
            <a:off x="2071670" y="1928802"/>
            <a:ext cx="5029200" cy="4638675"/>
          </a:xfrm>
          <a:prstGeom prst="rect">
            <a:avLst/>
          </a:prstGeom>
          <a:noFill/>
          <a:ln w="9525">
            <a:noFill/>
            <a:miter lim="800000"/>
            <a:headEnd/>
            <a:tailEnd/>
          </a:ln>
          <a:effectLst/>
        </p:spPr>
      </p:pic>
      <p:sp>
        <p:nvSpPr>
          <p:cNvPr id="5" name="Title 1"/>
          <p:cNvSpPr txBox="1">
            <a:spLocks/>
          </p:cNvSpPr>
          <p:nvPr/>
        </p:nvSpPr>
        <p:spPr>
          <a:xfrm>
            <a:off x="4063033" y="350987"/>
            <a:ext cx="3729608" cy="954360"/>
          </a:xfrm>
          <a:prstGeom prst="rect">
            <a:avLst/>
          </a:prstGeom>
        </p:spPr>
        <p:txBody>
          <a:bodyPr vert="horz" lIns="0" rIns="0" bIns="0" anchor="b">
            <a:noAutofit/>
          </a:bodyPr>
          <a:lstStyle>
            <a:lvl1pPr algn="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2800" b="0" i="0" u="none" strike="noStrike" kern="1200" cap="none" spc="0" normalizeH="0" baseline="0" noProof="0" dirty="0" smtClean="0">
                <a:ln>
                  <a:noFill/>
                </a:ln>
                <a:solidFill>
                  <a:schemeClr val="bg1"/>
                </a:solidFill>
                <a:effectLst/>
                <a:uLnTx/>
                <a:uFillTx/>
                <a:latin typeface="Calibri"/>
                <a:cs typeface="B Titr" pitchFamily="2" charset="-78"/>
              </a:rPr>
              <a:t>روایی و پایایی</a:t>
            </a:r>
          </a:p>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fa-IR" sz="2800" b="0" i="0" u="none" strike="noStrike" kern="1200" cap="none" spc="0" normalizeH="0" baseline="0" noProof="0" dirty="0" smtClean="0">
              <a:ln>
                <a:noFill/>
              </a:ln>
              <a:solidFill>
                <a:srgbClr val="04617B"/>
              </a:solidFill>
              <a:effectLst/>
              <a:uLnTx/>
              <a:uFillTx/>
              <a:latin typeface="Calibri"/>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2400" b="0" i="0" u="none" strike="noStrike" kern="1200" cap="none" spc="0" normalizeH="0" baseline="0" noProof="0" dirty="0" smtClean="0">
                <a:ln>
                  <a:noFill/>
                </a:ln>
                <a:solidFill>
                  <a:srgbClr val="04617B"/>
                </a:solidFill>
                <a:effectLst/>
                <a:uLnTx/>
                <a:uFillTx/>
                <a:latin typeface="Calibri"/>
                <a:cs typeface="B Titr" pitchFamily="2" charset="-78"/>
              </a:rPr>
              <a:t> </a:t>
            </a:r>
            <a:endParaRPr kumimoji="0" lang="en-US" sz="2400" b="0" i="0" u="none" strike="noStrike" kern="1200" cap="none" spc="0" normalizeH="0" baseline="0" noProof="0" dirty="0">
              <a:ln>
                <a:noFill/>
              </a:ln>
              <a:solidFill>
                <a:srgbClr val="FF0000"/>
              </a:solidFill>
              <a:effectLst/>
              <a:uLnTx/>
              <a:uFillTx/>
              <a:latin typeface="Calibri"/>
              <a:cs typeface="B Titr" pitchFamily="2" charset="-78"/>
            </a:endParaRPr>
          </a:p>
        </p:txBody>
      </p:sp>
    </p:spTree>
    <p:extLst>
      <p:ext uri="{BB962C8B-B14F-4D97-AF65-F5344CB8AC3E}">
        <p14:creationId xmlns:p14="http://schemas.microsoft.com/office/powerpoint/2010/main" xmlns="" val="14430105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15816" y="836712"/>
            <a:ext cx="4773216" cy="710952"/>
          </a:xfrm>
          <a:prstGeom prst="rect">
            <a:avLst/>
          </a:prstGeom>
        </p:spPr>
        <p:txBody>
          <a:bodyPr vert="horz" lIns="0" rIns="0" bIns="0" anchor="b">
            <a:noAutofit/>
          </a:bodyPr>
          <a:lstStyle>
            <a:lvl1pPr algn="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2400" b="0" i="0" u="none" strike="noStrike" kern="1200" cap="none" spc="0" normalizeH="0" baseline="0" noProof="0" dirty="0" smtClean="0">
                <a:ln>
                  <a:noFill/>
                </a:ln>
                <a:solidFill>
                  <a:srgbClr val="FF0000"/>
                </a:solidFill>
                <a:effectLst/>
                <a:uLnTx/>
                <a:uFillTx/>
                <a:latin typeface="Calibri"/>
                <a:cs typeface="B Titr" pitchFamily="2" charset="-78"/>
              </a:rPr>
              <a:t>روش شناسی تحقیق</a:t>
            </a:r>
          </a:p>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fa-IR" sz="2400" b="0" i="0" u="none" strike="noStrike" kern="1200" cap="none" spc="0" normalizeH="0" baseline="0" noProof="0" dirty="0" smtClean="0">
              <a:ln>
                <a:noFill/>
              </a:ln>
              <a:solidFill>
                <a:srgbClr val="04617B"/>
              </a:solidFill>
              <a:effectLst/>
              <a:uLnTx/>
              <a:uFillTx/>
              <a:latin typeface="Calibri"/>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fa-IR" sz="2400" b="0" i="0" u="none" strike="noStrike" kern="1200" cap="none" spc="0" normalizeH="0" baseline="0" noProof="0" dirty="0" smtClean="0">
              <a:ln>
                <a:noFill/>
              </a:ln>
              <a:solidFill>
                <a:srgbClr val="04617B"/>
              </a:solidFill>
              <a:effectLst/>
              <a:uLnTx/>
              <a:uFillTx/>
              <a:latin typeface="Calibri"/>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2400" b="0" i="0" u="none" strike="noStrike" kern="1200" cap="none" spc="0" normalizeH="0" baseline="0" noProof="0" dirty="0" smtClean="0">
                <a:ln>
                  <a:noFill/>
                </a:ln>
                <a:solidFill>
                  <a:srgbClr val="FF0000"/>
                </a:solidFill>
                <a:effectLst/>
                <a:uLnTx/>
                <a:uFillTx/>
                <a:latin typeface="Calibri"/>
                <a:cs typeface="B Titr" pitchFamily="2" charset="-78"/>
              </a:rPr>
              <a:t> روش تجزیه تحلیل اطلاعات</a:t>
            </a:r>
            <a:endParaRPr kumimoji="0" lang="en-US" sz="2400" b="0" i="0" u="none" strike="noStrike" kern="1200" cap="none" spc="0" normalizeH="0" baseline="0" noProof="0" dirty="0">
              <a:ln>
                <a:noFill/>
              </a:ln>
              <a:solidFill>
                <a:srgbClr val="FF0000"/>
              </a:solidFill>
              <a:effectLst/>
              <a:uLnTx/>
              <a:uFillTx/>
              <a:latin typeface="Calibri"/>
              <a:cs typeface="B Titr" pitchFamily="2" charset="-78"/>
            </a:endParaRPr>
          </a:p>
        </p:txBody>
      </p:sp>
      <p:sp>
        <p:nvSpPr>
          <p:cNvPr id="2" name="Rectangle 1"/>
          <p:cNvSpPr/>
          <p:nvPr/>
        </p:nvSpPr>
        <p:spPr>
          <a:xfrm>
            <a:off x="611560" y="1916832"/>
            <a:ext cx="7524328" cy="4379660"/>
          </a:xfrm>
          <a:prstGeom prst="rect">
            <a:avLst/>
          </a:prstGeom>
        </p:spPr>
        <p:txBody>
          <a:bodyPr wrap="square">
            <a:spAutoFit/>
          </a:bodyPr>
          <a:lstStyle/>
          <a:p>
            <a:pPr marL="274320" lvl="0" indent="-274320" algn="r" rtl="1">
              <a:lnSpc>
                <a:spcPct val="150000"/>
              </a:lnSpc>
              <a:spcBef>
                <a:spcPct val="20000"/>
              </a:spcBef>
              <a:buClr>
                <a:srgbClr val="0BD0D9"/>
              </a:buClr>
              <a:buSzPct val="95000"/>
              <a:buFont typeface="Wingdings 2"/>
              <a:buChar char=""/>
            </a:pPr>
            <a:r>
              <a:rPr lang="fa-IR" sz="2000" b="1" dirty="0" smtClean="0">
                <a:solidFill>
                  <a:prstClr val="black"/>
                </a:solidFill>
                <a:latin typeface="Constantia"/>
                <a:cs typeface="B Lotus" pitchFamily="2" charset="-78"/>
              </a:rPr>
              <a:t>درآمار توصیفی از </a:t>
            </a:r>
            <a:r>
              <a:rPr lang="ar-SA" sz="2000" b="1" dirty="0" smtClean="0">
                <a:solidFill>
                  <a:prstClr val="black"/>
                </a:solidFill>
                <a:latin typeface="Constantia"/>
                <a:cs typeface="B Lotus" pitchFamily="2" charset="-78"/>
              </a:rPr>
              <a:t>جداول توزيع فراواني و شاخص</a:t>
            </a:r>
            <a:r>
              <a:rPr lang="fa-IR" sz="2000" b="1" dirty="0" smtClean="0">
                <a:solidFill>
                  <a:prstClr val="black"/>
                </a:solidFill>
                <a:latin typeface="Constantia"/>
                <a:cs typeface="B Lotus" pitchFamily="2" charset="-78"/>
              </a:rPr>
              <a:t> </a:t>
            </a:r>
            <a:r>
              <a:rPr lang="ar-SA" sz="2000" b="1" dirty="0" smtClean="0">
                <a:solidFill>
                  <a:prstClr val="black"/>
                </a:solidFill>
                <a:latin typeface="Constantia"/>
                <a:cs typeface="B Lotus" pitchFamily="2" charset="-78"/>
              </a:rPr>
              <a:t>هاي مرکزي (ميانگين) و پراکندگي (انحراف معيار) </a:t>
            </a:r>
            <a:r>
              <a:rPr lang="fa-IR" sz="2000" b="1" dirty="0" smtClean="0">
                <a:solidFill>
                  <a:prstClr val="black"/>
                </a:solidFill>
                <a:latin typeface="Constantia"/>
                <a:cs typeface="B Lotus" pitchFamily="2" charset="-78"/>
              </a:rPr>
              <a:t>برای بیان داده های جمع آوری شده وبرای نمایش نتایج کار از جداول توزیع فراوانی و نمودار های آماری استفاده کرده ایم.</a:t>
            </a:r>
          </a:p>
          <a:p>
            <a:pPr marL="274320" lvl="0" indent="-274320" algn="r" rtl="1">
              <a:lnSpc>
                <a:spcPct val="150000"/>
              </a:lnSpc>
              <a:spcBef>
                <a:spcPct val="20000"/>
              </a:spcBef>
              <a:buClr>
                <a:srgbClr val="0BD0D9"/>
              </a:buClr>
              <a:buSzPct val="95000"/>
              <a:buFont typeface="Wingdings 2"/>
              <a:buChar char=""/>
            </a:pPr>
            <a:endParaRPr lang="fa-IR" sz="2000" b="1" dirty="0" smtClean="0">
              <a:solidFill>
                <a:prstClr val="black"/>
              </a:solidFill>
              <a:latin typeface="Constantia"/>
              <a:cs typeface="B Lotus" pitchFamily="2" charset="-78"/>
            </a:endParaRPr>
          </a:p>
          <a:p>
            <a:pPr marL="274320" indent="-274320" algn="r" rtl="1">
              <a:lnSpc>
                <a:spcPct val="150000"/>
              </a:lnSpc>
              <a:spcBef>
                <a:spcPct val="20000"/>
              </a:spcBef>
              <a:buClr>
                <a:srgbClr val="0BD0D9"/>
              </a:buClr>
              <a:buSzPct val="95000"/>
              <a:buFont typeface="Wingdings 2"/>
              <a:buChar char=""/>
            </a:pPr>
            <a:r>
              <a:rPr lang="ar-SA" sz="2000" b="1" dirty="0" smtClean="0">
                <a:solidFill>
                  <a:prstClr val="black"/>
                </a:solidFill>
                <a:latin typeface="Constantia"/>
                <a:cs typeface="B Lotus" pitchFamily="2" charset="-78"/>
              </a:rPr>
              <a:t>در بخش آمار استنباطي با توجه به   فرضيه هاي تدوين شده از آزمون کولوموگروف و اسميرنف براي تعيين توزيع نرمال بودن و يا غير نرمال بودن متغيرها و آزمون های غیر پارامتری علامت یک نمونه و فریدمن </a:t>
            </a:r>
            <a:r>
              <a:rPr lang="fa-IR" sz="2000" b="1" dirty="0" smtClean="0">
                <a:solidFill>
                  <a:prstClr val="black"/>
                </a:solidFill>
                <a:latin typeface="Constantia"/>
                <a:cs typeface="B Lotus" pitchFamily="2" charset="-78"/>
              </a:rPr>
              <a:t>با کمک نرم افزار </a:t>
            </a:r>
            <a:r>
              <a:rPr lang="en-US" sz="2000" b="1" dirty="0" err="1" smtClean="0">
                <a:solidFill>
                  <a:prstClr val="black"/>
                </a:solidFill>
                <a:latin typeface="Californian FB" pitchFamily="18" charset="0"/>
                <a:cs typeface="B Lotus" pitchFamily="2" charset="-78"/>
              </a:rPr>
              <a:t>Spss</a:t>
            </a:r>
            <a:r>
              <a:rPr lang="en-US" sz="2000" b="1" dirty="0" smtClean="0">
                <a:solidFill>
                  <a:prstClr val="black"/>
                </a:solidFill>
                <a:latin typeface="Constantia"/>
                <a:cs typeface="B Lotus" pitchFamily="2" charset="-78"/>
              </a:rPr>
              <a:t> </a:t>
            </a:r>
            <a:r>
              <a:rPr lang="fa-IR" sz="2000" b="1" dirty="0" smtClean="0">
                <a:solidFill>
                  <a:prstClr val="black"/>
                </a:solidFill>
                <a:latin typeface="Constantia"/>
                <a:cs typeface="B Lotus" pitchFamily="2" charset="-78"/>
              </a:rPr>
              <a:t> نسخه 21 استفاده شده است.</a:t>
            </a:r>
            <a:endParaRPr lang="en-US" sz="2000" b="1" dirty="0" smtClean="0">
              <a:solidFill>
                <a:prstClr val="black"/>
              </a:solidFill>
              <a:latin typeface="Constantia"/>
              <a:cs typeface="B Lotus" pitchFamily="2" charset="-78"/>
            </a:endParaRPr>
          </a:p>
          <a:p>
            <a:pPr marL="274320" indent="-274320" algn="r" rtl="1">
              <a:lnSpc>
                <a:spcPct val="150000"/>
              </a:lnSpc>
              <a:spcBef>
                <a:spcPct val="20000"/>
              </a:spcBef>
              <a:buClr>
                <a:srgbClr val="0BD0D9"/>
              </a:buClr>
              <a:buSzPct val="95000"/>
              <a:buFont typeface="Wingdings 2"/>
              <a:buChar char=""/>
            </a:pPr>
            <a:endParaRPr lang="fa-IR" b="1" dirty="0" smtClean="0">
              <a:solidFill>
                <a:prstClr val="black"/>
              </a:solidFill>
              <a:latin typeface="Constantia"/>
              <a:cs typeface="B Lotus" pitchFamily="2" charset="-78"/>
            </a:endParaRPr>
          </a:p>
        </p:txBody>
      </p:sp>
    </p:spTree>
    <p:extLst>
      <p:ext uri="{BB962C8B-B14F-4D97-AF65-F5344CB8AC3E}">
        <p14:creationId xmlns:p14="http://schemas.microsoft.com/office/powerpoint/2010/main" xmlns="" val="39379524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857488" y="928670"/>
            <a:ext cx="4832684" cy="642942"/>
          </a:xfrm>
          <a:prstGeom prst="rect">
            <a:avLst/>
          </a:prstGeom>
        </p:spPr>
        <p:txBody>
          <a:bodyPr vert="horz" lIns="0" rIns="0" bIns="0" anchor="b">
            <a:noAutofit/>
          </a:bodyPr>
          <a:lstStyle/>
          <a:p>
            <a:pPr lvl="0" algn="r" rtl="1">
              <a:spcBef>
                <a:spcPct val="0"/>
              </a:spcBef>
              <a:defRPr/>
            </a:pPr>
            <a:r>
              <a:rPr lang="fa-IR" sz="4000" dirty="0" smtClean="0">
                <a:solidFill>
                  <a:schemeClr val="bg2">
                    <a:lumMod val="50000"/>
                  </a:schemeClr>
                </a:solidFill>
                <a:latin typeface="Calibri"/>
                <a:ea typeface="+mj-ea"/>
                <a:cs typeface="B Titr" pitchFamily="2" charset="-78"/>
              </a:rPr>
              <a:t>آمار توصیفی:</a:t>
            </a:r>
            <a:r>
              <a:rPr lang="en-US" sz="4000" dirty="0" smtClean="0">
                <a:solidFill>
                  <a:schemeClr val="bg2">
                    <a:lumMod val="50000"/>
                  </a:schemeClr>
                </a:solidFill>
                <a:latin typeface="Calibri"/>
                <a:ea typeface="+mj-ea"/>
                <a:cs typeface="B Titr" pitchFamily="2" charset="-78"/>
              </a:rPr>
              <a:t> </a:t>
            </a:r>
            <a:r>
              <a:rPr lang="fa-IR" sz="4400" dirty="0" smtClean="0">
                <a:solidFill>
                  <a:srgbClr val="00B0F0"/>
                </a:solidFill>
                <a:latin typeface="+mj-lt"/>
                <a:ea typeface="+mj-ea"/>
                <a:cs typeface="B Titr" pitchFamily="2" charset="-78"/>
              </a:rPr>
              <a:t>جنسیت</a:t>
            </a:r>
            <a:endParaRPr lang="en-US" sz="4400" dirty="0">
              <a:solidFill>
                <a:srgbClr val="00B0F0"/>
              </a:solidFill>
              <a:latin typeface="+mj-lt"/>
              <a:ea typeface="+mj-ea"/>
              <a:cs typeface="B Titr" pitchFamily="2" charset="-78"/>
            </a:endParaRPr>
          </a:p>
        </p:txBody>
      </p:sp>
      <p:sp>
        <p:nvSpPr>
          <p:cNvPr id="5" name="Title 1"/>
          <p:cNvSpPr txBox="1">
            <a:spLocks/>
          </p:cNvSpPr>
          <p:nvPr/>
        </p:nvSpPr>
        <p:spPr>
          <a:xfrm>
            <a:off x="2483768" y="-142775"/>
            <a:ext cx="7365504" cy="638944"/>
          </a:xfrm>
          <a:prstGeom prst="rect">
            <a:avLst/>
          </a:prstGeom>
        </p:spPr>
        <p:txBody>
          <a:bodyPr vert="horz" lIns="0" rIns="0" bIns="0" anchor="b">
            <a:normAutofit/>
          </a:bodyPr>
          <a:lstStyle>
            <a:lvl1pPr algn="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2800" b="0" i="0" u="none" strike="noStrike" kern="1200" cap="none" spc="0" normalizeH="0" baseline="0" noProof="0" dirty="0" smtClean="0">
                <a:ln>
                  <a:noFill/>
                </a:ln>
                <a:solidFill>
                  <a:schemeClr val="bg2"/>
                </a:solidFill>
                <a:effectLst/>
                <a:uLnTx/>
                <a:uFillTx/>
                <a:latin typeface="Calibri"/>
                <a:cs typeface="B Titr" pitchFamily="2" charset="-78"/>
              </a:rPr>
              <a:t>تجزیه و تحلیل داده ها</a:t>
            </a:r>
            <a:endParaRPr kumimoji="0" lang="en-US" sz="2800" b="0" i="0" u="none" strike="noStrike" kern="1200" cap="none" spc="0" normalizeH="0" baseline="0" noProof="0" dirty="0">
              <a:ln>
                <a:noFill/>
              </a:ln>
              <a:solidFill>
                <a:schemeClr val="bg2"/>
              </a:solidFill>
              <a:effectLst/>
              <a:uLnTx/>
              <a:uFillTx/>
              <a:latin typeface="Calibri"/>
              <a:cs typeface="B Titr" pitchFamily="2" charset="-78"/>
            </a:endParaRPr>
          </a:p>
        </p:txBody>
      </p:sp>
      <p:sp>
        <p:nvSpPr>
          <p:cNvPr id="3" name="Rectangle 2"/>
          <p:cNvSpPr/>
          <p:nvPr/>
        </p:nvSpPr>
        <p:spPr>
          <a:xfrm>
            <a:off x="3199708" y="4314155"/>
            <a:ext cx="4148893" cy="923330"/>
          </a:xfrm>
          <a:prstGeom prst="rect">
            <a:avLst/>
          </a:prstGeom>
        </p:spPr>
        <p:txBody>
          <a:bodyPr wrap="none">
            <a:spAutoFit/>
          </a:bodyPr>
          <a:lstStyle/>
          <a:p>
            <a:pPr marL="285750" indent="-285750" algn="r" rtl="1">
              <a:lnSpc>
                <a:spcPct val="150000"/>
              </a:lnSpc>
              <a:buFont typeface="Wingdings" pitchFamily="2" charset="2"/>
              <a:buChar char="q"/>
            </a:pPr>
            <a:r>
              <a:rPr lang="fa-IR" dirty="0">
                <a:latin typeface="Calibri"/>
                <a:ea typeface="Calibri"/>
                <a:cs typeface="B Lotus"/>
              </a:rPr>
              <a:t>بیشترین فراوانی مربوط به </a:t>
            </a:r>
            <a:r>
              <a:rPr lang="fa-IR" dirty="0" smtClean="0">
                <a:latin typeface="Calibri"/>
                <a:ea typeface="Calibri"/>
                <a:cs typeface="B Lotus"/>
              </a:rPr>
              <a:t>مردان با219 نفر؛</a:t>
            </a:r>
            <a:endParaRPr lang="en-US" dirty="0" smtClean="0">
              <a:latin typeface="Calibri"/>
              <a:ea typeface="Calibri"/>
              <a:cs typeface="B Lotus"/>
            </a:endParaRPr>
          </a:p>
          <a:p>
            <a:pPr marL="285750" indent="-285750" algn="r" rtl="1">
              <a:lnSpc>
                <a:spcPct val="150000"/>
              </a:lnSpc>
              <a:buFont typeface="Wingdings" pitchFamily="2" charset="2"/>
              <a:buChar char="q"/>
            </a:pPr>
            <a:r>
              <a:rPr lang="fa-IR" dirty="0" smtClean="0">
                <a:latin typeface="Calibri"/>
                <a:ea typeface="Calibri"/>
                <a:cs typeface="B Lotus"/>
              </a:rPr>
              <a:t> </a:t>
            </a:r>
            <a:r>
              <a:rPr lang="fa-IR" dirty="0">
                <a:latin typeface="Calibri"/>
                <a:ea typeface="Calibri"/>
                <a:cs typeface="B Lotus"/>
              </a:rPr>
              <a:t>کمترین فراوانی، مربوط </a:t>
            </a:r>
            <a:r>
              <a:rPr lang="fa-IR" dirty="0" smtClean="0">
                <a:latin typeface="Calibri"/>
                <a:ea typeface="Calibri"/>
                <a:cs typeface="B Lotus"/>
              </a:rPr>
              <a:t>به زن ها با 16 نفر می باشد.</a:t>
            </a:r>
            <a:endParaRPr lang="en-US" dirty="0"/>
          </a:p>
        </p:txBody>
      </p:sp>
      <p:sp>
        <p:nvSpPr>
          <p:cNvPr id="6" name="Text Box 3"/>
          <p:cNvSpPr txBox="1">
            <a:spLocks noChangeArrowheads="1"/>
          </p:cNvSpPr>
          <p:nvPr/>
        </p:nvSpPr>
        <p:spPr bwMode="auto">
          <a:xfrm>
            <a:off x="3900015" y="4509120"/>
            <a:ext cx="695325"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400" b="0" i="0" u="none" strike="noStrike" cap="none" normalizeH="0" baseline="0" dirty="0" smtClean="0">
                <a:ln>
                  <a:noFill/>
                </a:ln>
                <a:solidFill>
                  <a:schemeClr val="bg1"/>
                </a:solidFill>
                <a:effectLst/>
                <a:latin typeface="Times New Roman" pitchFamily="18" charset="0"/>
                <a:ea typeface="Arial" pitchFamily="34" charset="0"/>
                <a:cs typeface="B Lotus" pitchFamily="2" charset="-78"/>
              </a:rPr>
              <a:t>٪</a:t>
            </a:r>
            <a:r>
              <a:rPr kumimoji="0" lang="fa-IR" sz="1400" b="1" i="0" u="none" strike="noStrike" cap="none" normalizeH="0" baseline="0" dirty="0" smtClean="0">
                <a:ln>
                  <a:noFill/>
                </a:ln>
                <a:solidFill>
                  <a:schemeClr val="bg1"/>
                </a:solidFill>
                <a:effectLst/>
                <a:latin typeface="Times New Roman" pitchFamily="18" charset="0"/>
                <a:ea typeface="Arial" pitchFamily="34" charset="0"/>
                <a:cs typeface="B Lotus" pitchFamily="2" charset="-78"/>
              </a:rPr>
              <a:t>23.2 </a:t>
            </a:r>
            <a:r>
              <a:rPr kumimoji="0" lang="en-US" sz="1100" b="0" i="0" u="none" strike="noStrike" cap="none" normalizeH="0" baseline="0" dirty="0" smtClean="0">
                <a:ln>
                  <a:noFill/>
                </a:ln>
                <a:solidFill>
                  <a:schemeClr val="tx1"/>
                </a:solidFill>
                <a:effectLst/>
                <a:latin typeface="Times New Roman" pitchFamily="18" charset="0"/>
                <a:ea typeface="Arial" pitchFamily="34" charset="0"/>
                <a:cs typeface="B Lotus" pitchFamily="2" charset="-78"/>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Text Box 4"/>
          <p:cNvSpPr txBox="1">
            <a:spLocks noChangeArrowheads="1"/>
          </p:cNvSpPr>
          <p:nvPr/>
        </p:nvSpPr>
        <p:spPr bwMode="auto">
          <a:xfrm>
            <a:off x="3900015" y="5373216"/>
            <a:ext cx="614363" cy="331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lang="fa-IR" sz="1400" b="1" dirty="0" smtClean="0">
                <a:solidFill>
                  <a:schemeClr val="bg1"/>
                </a:solidFill>
                <a:latin typeface="Arial" pitchFamily="34" charset="0"/>
                <a:cs typeface="B Lotus" pitchFamily="2" charset="-78"/>
              </a:rPr>
              <a:t>25.5%</a:t>
            </a:r>
            <a:endParaRPr kumimoji="0" lang="en-US" sz="2400" b="1" i="0" u="none" strike="noStrike" cap="none" normalizeH="0" baseline="0" dirty="0" smtClean="0">
              <a:ln>
                <a:noFill/>
              </a:ln>
              <a:solidFill>
                <a:schemeClr val="bg1"/>
              </a:solidFill>
              <a:effectLst/>
              <a:latin typeface="Arial" pitchFamily="34" charset="0"/>
              <a:cs typeface="B Lotus" pitchFamily="2" charset="-78"/>
            </a:endParaRPr>
          </a:p>
        </p:txBody>
      </p:sp>
      <p:sp>
        <p:nvSpPr>
          <p:cNvPr id="8" name="Text Box 6"/>
          <p:cNvSpPr txBox="1">
            <a:spLocks noChangeArrowheads="1"/>
          </p:cNvSpPr>
          <p:nvPr/>
        </p:nvSpPr>
        <p:spPr bwMode="auto">
          <a:xfrm>
            <a:off x="4806652" y="4631690"/>
            <a:ext cx="695325" cy="4534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lang="fa-IR" sz="1400" b="1" dirty="0" smtClean="0">
                <a:solidFill>
                  <a:schemeClr val="bg1"/>
                </a:solidFill>
                <a:latin typeface="Arial" pitchFamily="34" charset="0"/>
                <a:cs typeface="B Lotus" pitchFamily="2" charset="-78"/>
              </a:rPr>
              <a:t>26.8 %</a:t>
            </a:r>
            <a:endParaRPr kumimoji="0" lang="en-US" sz="2400" b="1" i="0" u="none" strike="noStrike" cap="none" normalizeH="0" baseline="0" dirty="0" smtClean="0">
              <a:ln>
                <a:noFill/>
              </a:ln>
              <a:solidFill>
                <a:schemeClr val="bg1"/>
              </a:solidFill>
              <a:effectLst/>
              <a:latin typeface="Arial" pitchFamily="34" charset="0"/>
              <a:cs typeface="B Lotus" pitchFamily="2" charset="-78"/>
            </a:endParaRPr>
          </a:p>
        </p:txBody>
      </p:sp>
      <p:sp>
        <p:nvSpPr>
          <p:cNvPr id="9" name="Text Box 7"/>
          <p:cNvSpPr txBox="1">
            <a:spLocks noChangeArrowheads="1"/>
          </p:cNvSpPr>
          <p:nvPr/>
        </p:nvSpPr>
        <p:spPr bwMode="auto">
          <a:xfrm>
            <a:off x="4806652" y="5438303"/>
            <a:ext cx="604837"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lang="fa-IR" sz="1400" b="1" dirty="0" smtClean="0">
                <a:solidFill>
                  <a:schemeClr val="bg1"/>
                </a:solidFill>
                <a:latin typeface="Arial" pitchFamily="34" charset="0"/>
                <a:cs typeface="B Lotus" pitchFamily="2" charset="-78"/>
              </a:rPr>
              <a:t>24.5 %</a:t>
            </a:r>
            <a:endParaRPr kumimoji="0" lang="en-US" sz="2400" b="1" i="0" u="none" strike="noStrike" cap="none" normalizeH="0" baseline="0" dirty="0" smtClean="0">
              <a:ln>
                <a:noFill/>
              </a:ln>
              <a:solidFill>
                <a:schemeClr val="bg1"/>
              </a:solidFill>
              <a:effectLst/>
              <a:latin typeface="Arial" pitchFamily="34" charset="0"/>
              <a:cs typeface="B Lotus" pitchFamily="2" charset="-78"/>
            </a:endParaRPr>
          </a:p>
        </p:txBody>
      </p:sp>
      <p:pic>
        <p:nvPicPr>
          <p:cNvPr id="5197" name="Picture 77"/>
          <p:cNvPicPr>
            <a:picLocks noChangeAspect="1" noChangeArrowheads="1"/>
          </p:cNvPicPr>
          <p:nvPr/>
        </p:nvPicPr>
        <p:blipFill>
          <a:blip r:embed="rId2" cstate="print"/>
          <a:srcRect/>
          <a:stretch>
            <a:fillRect/>
          </a:stretch>
        </p:blipFill>
        <p:spPr bwMode="auto">
          <a:xfrm>
            <a:off x="2285984" y="1714488"/>
            <a:ext cx="4505325" cy="2286016"/>
          </a:xfrm>
          <a:prstGeom prst="rect">
            <a:avLst/>
          </a:prstGeom>
          <a:noFill/>
          <a:ln w="9525">
            <a:noFill/>
            <a:miter lim="800000"/>
            <a:headEnd/>
            <a:tailEnd/>
          </a:ln>
          <a:effectLst/>
        </p:spPr>
      </p:pic>
    </p:spTree>
    <p:extLst>
      <p:ext uri="{BB962C8B-B14F-4D97-AF65-F5344CB8AC3E}">
        <p14:creationId xmlns:p14="http://schemas.microsoft.com/office/powerpoint/2010/main" xmlns="" val="2576069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87824" y="193524"/>
            <a:ext cx="5206777" cy="1143000"/>
          </a:xfrm>
          <a:prstGeom prst="rect">
            <a:avLst/>
          </a:prstGeom>
        </p:spPr>
        <p:txBody>
          <a:bodyPr vert="horz" lIns="0" rIns="0" bIns="0" anchor="b">
            <a:normAutofit/>
          </a:bodyPr>
          <a:lstStyle>
            <a:lvl1pPr algn="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3600" b="0" i="0" u="none" strike="noStrike" kern="1200" cap="none" spc="0" normalizeH="0" baseline="0" noProof="0" dirty="0" smtClean="0">
                <a:ln>
                  <a:noFill/>
                </a:ln>
                <a:solidFill>
                  <a:schemeClr val="bg2">
                    <a:lumMod val="50000"/>
                  </a:schemeClr>
                </a:solidFill>
                <a:effectLst/>
                <a:uLnTx/>
                <a:uFillTx/>
                <a:latin typeface="Calibri"/>
                <a:cs typeface="B Titr" pitchFamily="2" charset="-78"/>
              </a:rPr>
              <a:t>آمار توصیفی:</a:t>
            </a:r>
            <a:endParaRPr kumimoji="0" lang="en-US" sz="3600" b="0" i="0" u="none" strike="noStrike" kern="1200" cap="none" spc="0" normalizeH="0" baseline="0" noProof="0" dirty="0">
              <a:ln>
                <a:noFill/>
              </a:ln>
              <a:solidFill>
                <a:schemeClr val="bg2">
                  <a:lumMod val="50000"/>
                </a:schemeClr>
              </a:solidFill>
              <a:effectLst/>
              <a:uLnTx/>
              <a:uFillTx/>
              <a:latin typeface="Calibri"/>
              <a:cs typeface="B Titr" pitchFamily="2" charset="-78"/>
            </a:endParaRPr>
          </a:p>
        </p:txBody>
      </p:sp>
      <p:sp>
        <p:nvSpPr>
          <p:cNvPr id="2" name="Rectangle 1"/>
          <p:cNvSpPr/>
          <p:nvPr/>
        </p:nvSpPr>
        <p:spPr>
          <a:xfrm>
            <a:off x="5072066" y="642918"/>
            <a:ext cx="861133" cy="769441"/>
          </a:xfrm>
          <a:prstGeom prst="rect">
            <a:avLst/>
          </a:prstGeom>
        </p:spPr>
        <p:txBody>
          <a:bodyPr wrap="none">
            <a:spAutoFit/>
          </a:bodyPr>
          <a:lstStyle/>
          <a:p>
            <a:r>
              <a:rPr lang="fa-IR" sz="4400" dirty="0" smtClean="0">
                <a:solidFill>
                  <a:srgbClr val="00B0F0"/>
                </a:solidFill>
                <a:latin typeface="+mj-lt"/>
                <a:ea typeface="+mj-ea"/>
                <a:cs typeface="B Titr" pitchFamily="2" charset="-78"/>
              </a:rPr>
              <a:t>سن</a:t>
            </a:r>
            <a:endParaRPr lang="en-US" sz="4400" dirty="0">
              <a:solidFill>
                <a:srgbClr val="00B0F0"/>
              </a:solidFill>
              <a:latin typeface="+mj-lt"/>
              <a:ea typeface="+mj-ea"/>
              <a:cs typeface="B Titr" pitchFamily="2" charset="-78"/>
            </a:endParaRPr>
          </a:p>
        </p:txBody>
      </p:sp>
      <p:sp>
        <p:nvSpPr>
          <p:cNvPr id="3" name="Rectangle 2"/>
          <p:cNvSpPr/>
          <p:nvPr/>
        </p:nvSpPr>
        <p:spPr>
          <a:xfrm>
            <a:off x="2944400" y="4869160"/>
            <a:ext cx="4689104" cy="1338828"/>
          </a:xfrm>
          <a:prstGeom prst="rect">
            <a:avLst/>
          </a:prstGeom>
        </p:spPr>
        <p:txBody>
          <a:bodyPr wrap="none">
            <a:spAutoFit/>
          </a:bodyPr>
          <a:lstStyle/>
          <a:p>
            <a:pPr marL="285750" indent="-285750" algn="r" rtl="1">
              <a:lnSpc>
                <a:spcPct val="150000"/>
              </a:lnSpc>
              <a:buFont typeface="Wingdings" pitchFamily="2" charset="2"/>
              <a:buChar char="q"/>
            </a:pPr>
            <a:r>
              <a:rPr lang="fa-IR" dirty="0" smtClean="0">
                <a:latin typeface="Calibri"/>
                <a:ea typeface="Calibri"/>
                <a:cs typeface="B Lotus"/>
              </a:rPr>
              <a:t>بیشترین فراوانی مربوط به سنین بین 45 تا 55 سال؛</a:t>
            </a:r>
            <a:endParaRPr lang="en-US" dirty="0" smtClean="0">
              <a:latin typeface="Calibri"/>
              <a:ea typeface="Calibri"/>
              <a:cs typeface="B Lotus"/>
            </a:endParaRPr>
          </a:p>
          <a:p>
            <a:pPr marL="285750" indent="-285750" algn="r" rtl="1">
              <a:lnSpc>
                <a:spcPct val="150000"/>
              </a:lnSpc>
              <a:buFont typeface="Wingdings" pitchFamily="2" charset="2"/>
              <a:buChar char="q"/>
            </a:pPr>
            <a:r>
              <a:rPr lang="fa-IR" dirty="0" smtClean="0">
                <a:latin typeface="Calibri"/>
                <a:ea typeface="Calibri"/>
                <a:cs typeface="B Lotus"/>
              </a:rPr>
              <a:t> کمترین فراوانی مربوط به سنین بین 25 تا 35 سال می باشد.</a:t>
            </a:r>
            <a:endParaRPr lang="en-US" dirty="0" smtClean="0">
              <a:latin typeface="Calibri"/>
              <a:ea typeface="Calibri"/>
              <a:cs typeface="B Lotus"/>
            </a:endParaRPr>
          </a:p>
          <a:p>
            <a:pPr marL="285750" indent="-285750" algn="r" rtl="1">
              <a:lnSpc>
                <a:spcPct val="150000"/>
              </a:lnSpc>
              <a:buFont typeface="Wingdings" pitchFamily="2" charset="2"/>
              <a:buChar char="q"/>
            </a:pPr>
            <a:endParaRPr lang="en-US" dirty="0">
              <a:solidFill>
                <a:schemeClr val="bg1"/>
              </a:solidFill>
            </a:endParaRPr>
          </a:p>
        </p:txBody>
      </p:sp>
      <p:pic>
        <p:nvPicPr>
          <p:cNvPr id="6217" name="Picture 73"/>
          <p:cNvPicPr>
            <a:picLocks noChangeAspect="1" noChangeArrowheads="1"/>
          </p:cNvPicPr>
          <p:nvPr/>
        </p:nvPicPr>
        <p:blipFill>
          <a:blip r:embed="rId2" cstate="print"/>
          <a:srcRect/>
          <a:stretch>
            <a:fillRect/>
          </a:stretch>
        </p:blipFill>
        <p:spPr bwMode="auto">
          <a:xfrm>
            <a:off x="2357422" y="1571612"/>
            <a:ext cx="4514850" cy="3028950"/>
          </a:xfrm>
          <a:prstGeom prst="rect">
            <a:avLst/>
          </a:prstGeom>
          <a:noFill/>
          <a:ln w="9525">
            <a:noFill/>
            <a:miter lim="800000"/>
            <a:headEnd/>
            <a:tailEnd/>
          </a:ln>
          <a:effectLst/>
        </p:spPr>
      </p:pic>
    </p:spTree>
    <p:extLst>
      <p:ext uri="{BB962C8B-B14F-4D97-AF65-F5344CB8AC3E}">
        <p14:creationId xmlns:p14="http://schemas.microsoft.com/office/powerpoint/2010/main" xmlns="" val="7025640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71460" y="383659"/>
            <a:ext cx="6937648" cy="1143000"/>
          </a:xfrm>
          <a:prstGeom prst="rect">
            <a:avLst/>
          </a:prstGeom>
        </p:spPr>
        <p:txBody>
          <a:bodyPr vert="horz" lIns="0" tIns="45720" rIns="0" bIns="0" anchor="b">
            <a:normAutofit/>
            <a:scene3d>
              <a:camera prst="orthographicFront"/>
              <a:lightRig rig="freezing" dir="t">
                <a:rot lat="0" lon="0" rev="5640000"/>
              </a:lightRig>
            </a:scene3d>
            <a:sp3d prstMaterial="flat">
              <a:contourClr>
                <a:schemeClr val="tx2"/>
              </a:contourClr>
            </a:sp3d>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r"/>
            <a:r>
              <a:rPr lang="fa-IR" sz="4400" dirty="0" smtClean="0">
                <a:solidFill>
                  <a:srgbClr val="00B050"/>
                </a:solidFill>
                <a:cs typeface="B Titr" pitchFamily="2" charset="-78"/>
              </a:rPr>
              <a:t>آمار توصیفی:  </a:t>
            </a:r>
            <a:r>
              <a:rPr lang="fa-IR" sz="4400" dirty="0" smtClean="0">
                <a:solidFill>
                  <a:srgbClr val="00B0F0"/>
                </a:solidFill>
                <a:cs typeface="B Titr" pitchFamily="2" charset="-78"/>
              </a:rPr>
              <a:t>تحصیلات</a:t>
            </a:r>
            <a:endParaRPr lang="en-US" sz="4400" dirty="0">
              <a:solidFill>
                <a:srgbClr val="00B0F0"/>
              </a:solidFill>
              <a:cs typeface="B Titr" pitchFamily="2" charset="-78"/>
            </a:endParaRPr>
          </a:p>
        </p:txBody>
      </p:sp>
      <p:sp>
        <p:nvSpPr>
          <p:cNvPr id="5" name="Text Box 7"/>
          <p:cNvSpPr txBox="1">
            <a:spLocks noChangeArrowheads="1"/>
          </p:cNvSpPr>
          <p:nvPr/>
        </p:nvSpPr>
        <p:spPr bwMode="auto">
          <a:xfrm>
            <a:off x="4145330" y="3680771"/>
            <a:ext cx="604837"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lang="fa-IR" sz="1400" b="1" dirty="0" smtClean="0">
                <a:solidFill>
                  <a:schemeClr val="bg1"/>
                </a:solidFill>
                <a:latin typeface="Arial" pitchFamily="34" charset="0"/>
                <a:cs typeface="B Lotus" pitchFamily="2" charset="-78"/>
              </a:rPr>
              <a:t>30.7 %</a:t>
            </a:r>
            <a:endParaRPr kumimoji="0" lang="en-US" sz="2400" b="1" i="0" u="none" strike="noStrike" cap="none" normalizeH="0" baseline="0" dirty="0" smtClean="0">
              <a:ln>
                <a:noFill/>
              </a:ln>
              <a:solidFill>
                <a:schemeClr val="bg1"/>
              </a:solidFill>
              <a:effectLst/>
              <a:latin typeface="Arial" pitchFamily="34" charset="0"/>
              <a:cs typeface="B Lotus" pitchFamily="2" charset="-78"/>
            </a:endParaRPr>
          </a:p>
        </p:txBody>
      </p:sp>
      <p:sp>
        <p:nvSpPr>
          <p:cNvPr id="6" name="Text Box 7"/>
          <p:cNvSpPr txBox="1">
            <a:spLocks noChangeArrowheads="1"/>
          </p:cNvSpPr>
          <p:nvPr/>
        </p:nvSpPr>
        <p:spPr bwMode="auto">
          <a:xfrm>
            <a:off x="3563888" y="2831964"/>
            <a:ext cx="604837"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lang="fa-IR" sz="1400" b="1" dirty="0" smtClean="0">
                <a:solidFill>
                  <a:schemeClr val="bg1"/>
                </a:solidFill>
                <a:latin typeface="Arial" pitchFamily="34" charset="0"/>
                <a:cs typeface="B Lotus" pitchFamily="2" charset="-78"/>
              </a:rPr>
              <a:t>37 %</a:t>
            </a:r>
            <a:endParaRPr kumimoji="0" lang="en-US" sz="2400" b="1" i="0" u="none" strike="noStrike" cap="none" normalizeH="0" baseline="0" dirty="0" smtClean="0">
              <a:ln>
                <a:noFill/>
              </a:ln>
              <a:solidFill>
                <a:schemeClr val="bg1"/>
              </a:solidFill>
              <a:effectLst/>
              <a:latin typeface="Arial" pitchFamily="34" charset="0"/>
              <a:cs typeface="B Lotus" pitchFamily="2" charset="-78"/>
            </a:endParaRPr>
          </a:p>
        </p:txBody>
      </p:sp>
      <p:sp>
        <p:nvSpPr>
          <p:cNvPr id="7" name="Text Box 7"/>
          <p:cNvSpPr txBox="1">
            <a:spLocks noChangeArrowheads="1"/>
          </p:cNvSpPr>
          <p:nvPr/>
        </p:nvSpPr>
        <p:spPr bwMode="auto">
          <a:xfrm>
            <a:off x="4539192" y="2708920"/>
            <a:ext cx="604837"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lang="fa-IR" sz="1400" b="1" dirty="0" smtClean="0">
                <a:solidFill>
                  <a:schemeClr val="bg1"/>
                </a:solidFill>
                <a:latin typeface="Arial" pitchFamily="34" charset="0"/>
                <a:cs typeface="B Lotus" pitchFamily="2" charset="-78"/>
              </a:rPr>
              <a:t>32.3 %</a:t>
            </a:r>
            <a:endParaRPr kumimoji="0" lang="en-US" sz="2400" b="1" i="0" u="none" strike="noStrike" cap="none" normalizeH="0" baseline="0" dirty="0" smtClean="0">
              <a:ln>
                <a:noFill/>
              </a:ln>
              <a:solidFill>
                <a:schemeClr val="bg1"/>
              </a:solidFill>
              <a:effectLst/>
              <a:latin typeface="Arial" pitchFamily="34" charset="0"/>
              <a:cs typeface="B Lotus" pitchFamily="2" charset="-78"/>
            </a:endParaRPr>
          </a:p>
        </p:txBody>
      </p:sp>
      <p:sp>
        <p:nvSpPr>
          <p:cNvPr id="3" name="Rectangle 2"/>
          <p:cNvSpPr/>
          <p:nvPr/>
        </p:nvSpPr>
        <p:spPr>
          <a:xfrm>
            <a:off x="1417695" y="4725144"/>
            <a:ext cx="6078908" cy="646331"/>
          </a:xfrm>
          <a:prstGeom prst="rect">
            <a:avLst/>
          </a:prstGeom>
        </p:spPr>
        <p:txBody>
          <a:bodyPr wrap="none">
            <a:spAutoFit/>
          </a:bodyPr>
          <a:lstStyle/>
          <a:p>
            <a:pPr marL="285750" indent="-285750" algn="r" rtl="1">
              <a:buFont typeface="Wingdings" pitchFamily="2" charset="2"/>
              <a:buChar char="q"/>
            </a:pPr>
            <a:r>
              <a:rPr lang="fa-IR" dirty="0" smtClean="0">
                <a:latin typeface="Calibri"/>
                <a:ea typeface="Calibri"/>
                <a:cs typeface="B Lotus"/>
              </a:rPr>
              <a:t>بیشترین فراوانی مربوط به 90 نفردارندگان مدرک لیسانس ؛</a:t>
            </a:r>
          </a:p>
          <a:p>
            <a:pPr marL="285750" indent="-285750" algn="r" rtl="1">
              <a:buFont typeface="Wingdings" pitchFamily="2" charset="2"/>
              <a:buChar char="q"/>
            </a:pPr>
            <a:r>
              <a:rPr lang="fa-IR" dirty="0" smtClean="0">
                <a:cs typeface="B Lotus" pitchFamily="2" charset="-78"/>
              </a:rPr>
              <a:t> </a:t>
            </a:r>
            <a:r>
              <a:rPr lang="fa-IR" dirty="0" smtClean="0">
                <a:latin typeface="Calibri"/>
                <a:ea typeface="Calibri"/>
                <a:cs typeface="B Lotus"/>
              </a:rPr>
              <a:t>کمترین فراوانی مربوط به 39 نفردارندگان مدرک فوق لیسانس و بالاتر می باشد.</a:t>
            </a:r>
            <a:endParaRPr lang="fa-IR" dirty="0" smtClean="0">
              <a:cs typeface="B Lotus" pitchFamily="2" charset="-78"/>
            </a:endParaRPr>
          </a:p>
        </p:txBody>
      </p:sp>
      <p:pic>
        <p:nvPicPr>
          <p:cNvPr id="7241" name="Picture 73"/>
          <p:cNvPicPr>
            <a:picLocks noChangeAspect="1" noChangeArrowheads="1"/>
          </p:cNvPicPr>
          <p:nvPr/>
        </p:nvPicPr>
        <p:blipFill>
          <a:blip r:embed="rId2" cstate="print"/>
          <a:srcRect/>
          <a:stretch>
            <a:fillRect/>
          </a:stretch>
        </p:blipFill>
        <p:spPr bwMode="auto">
          <a:xfrm>
            <a:off x="2357422" y="1857364"/>
            <a:ext cx="4476750" cy="2667000"/>
          </a:xfrm>
          <a:prstGeom prst="rect">
            <a:avLst/>
          </a:prstGeom>
          <a:noFill/>
          <a:ln w="9525">
            <a:noFill/>
            <a:miter lim="800000"/>
            <a:headEnd/>
            <a:tailEnd/>
          </a:ln>
          <a:effectLst/>
        </p:spPr>
      </p:pic>
    </p:spTree>
    <p:extLst>
      <p:ext uri="{BB962C8B-B14F-4D97-AF65-F5344CB8AC3E}">
        <p14:creationId xmlns:p14="http://schemas.microsoft.com/office/powerpoint/2010/main" xmlns="" val="8319164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643871" y="764704"/>
            <a:ext cx="6711280" cy="998984"/>
          </a:xfrm>
          <a:prstGeom prst="rect">
            <a:avLst/>
          </a:prstGeom>
        </p:spPr>
        <p:txBody>
          <a:bodyPr vert="horz" lIns="0" tIns="45720" rIns="0" bIns="0" anchor="b">
            <a:normAutofit/>
            <a:scene3d>
              <a:camera prst="orthographicFront"/>
              <a:lightRig rig="freezing" dir="t">
                <a:rot lat="0" lon="0" rev="5640000"/>
              </a:lightRig>
            </a:scene3d>
            <a:sp3d prstMaterial="flat">
              <a:contourClr>
                <a:schemeClr val="tx2"/>
              </a:contourClr>
            </a:sp3d>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r"/>
            <a:r>
              <a:rPr lang="fa-IR" sz="4400" dirty="0" smtClean="0">
                <a:solidFill>
                  <a:srgbClr val="00B050"/>
                </a:solidFill>
                <a:cs typeface="B Titr" pitchFamily="2" charset="-78"/>
              </a:rPr>
              <a:t>آمار توصیفی:</a:t>
            </a:r>
            <a:r>
              <a:rPr lang="fa-IR" sz="4400" dirty="0" smtClean="0">
                <a:solidFill>
                  <a:srgbClr val="00B0F0"/>
                </a:solidFill>
                <a:cs typeface="B Titr" pitchFamily="2" charset="-78"/>
              </a:rPr>
              <a:t> سابقه خدمتی</a:t>
            </a:r>
            <a:endParaRPr lang="en-US" sz="4400" dirty="0">
              <a:solidFill>
                <a:srgbClr val="00B0F0"/>
              </a:solidFill>
              <a:cs typeface="B Titr" pitchFamily="2" charset="-78"/>
            </a:endParaRPr>
          </a:p>
        </p:txBody>
      </p:sp>
      <p:sp>
        <p:nvSpPr>
          <p:cNvPr id="5" name="Rectangle 4"/>
          <p:cNvSpPr/>
          <p:nvPr/>
        </p:nvSpPr>
        <p:spPr>
          <a:xfrm>
            <a:off x="1643871" y="5445224"/>
            <a:ext cx="6687081" cy="923330"/>
          </a:xfrm>
          <a:prstGeom prst="rect">
            <a:avLst/>
          </a:prstGeom>
        </p:spPr>
        <p:txBody>
          <a:bodyPr wrap="square">
            <a:spAutoFit/>
          </a:bodyPr>
          <a:lstStyle/>
          <a:p>
            <a:pPr marL="285750" indent="-285750" algn="r" rtl="1">
              <a:lnSpc>
                <a:spcPct val="150000"/>
              </a:lnSpc>
              <a:buFont typeface="Wingdings" pitchFamily="2" charset="2"/>
              <a:buChar char="q"/>
            </a:pPr>
            <a:r>
              <a:rPr lang="en-US" dirty="0">
                <a:latin typeface="B Lotus"/>
                <a:ea typeface="Calibri"/>
              </a:rPr>
              <a:t> </a:t>
            </a:r>
            <a:r>
              <a:rPr lang="fa-IR" dirty="0" smtClean="0">
                <a:latin typeface="Calibri"/>
                <a:ea typeface="Calibri"/>
                <a:cs typeface="B Lotus"/>
              </a:rPr>
              <a:t>بیشترین فراوانی مربوط به 95 نفر ازافراد با سابقه خدمتی بالای 20 سال ؛</a:t>
            </a:r>
            <a:endParaRPr lang="fa-IR" dirty="0" smtClean="0">
              <a:latin typeface="B Lotus"/>
              <a:ea typeface="Calibri"/>
              <a:cs typeface="B Lotus" pitchFamily="2" charset="-78"/>
            </a:endParaRPr>
          </a:p>
          <a:p>
            <a:pPr marL="285750" indent="-285750" algn="r" rtl="1">
              <a:lnSpc>
                <a:spcPct val="150000"/>
              </a:lnSpc>
              <a:buFont typeface="Wingdings" pitchFamily="2" charset="2"/>
              <a:buChar char="q"/>
            </a:pPr>
            <a:r>
              <a:rPr lang="fa-IR" dirty="0" smtClean="0">
                <a:latin typeface="B Lotus"/>
                <a:ea typeface="Calibri"/>
                <a:cs typeface="B Lotus" pitchFamily="2" charset="-78"/>
              </a:rPr>
              <a:t> </a:t>
            </a:r>
            <a:r>
              <a:rPr lang="fa-IR" dirty="0" smtClean="0">
                <a:latin typeface="Calibri"/>
                <a:ea typeface="Calibri"/>
                <a:cs typeface="B Lotus"/>
              </a:rPr>
              <a:t>کمترین فراوانی مربوط به 16 نفر از افراد با سابقه خدمتی بین 16 تا 20 سال می باشد.</a:t>
            </a:r>
            <a:endParaRPr lang="en-US" dirty="0">
              <a:cs typeface="B Lotus" pitchFamily="2" charset="-78"/>
            </a:endParaRPr>
          </a:p>
        </p:txBody>
      </p:sp>
      <p:pic>
        <p:nvPicPr>
          <p:cNvPr id="8263" name="Picture 71"/>
          <p:cNvPicPr>
            <a:picLocks noChangeAspect="1" noChangeArrowheads="1"/>
          </p:cNvPicPr>
          <p:nvPr/>
        </p:nvPicPr>
        <p:blipFill>
          <a:blip r:embed="rId2" cstate="print"/>
          <a:srcRect/>
          <a:stretch>
            <a:fillRect/>
          </a:stretch>
        </p:blipFill>
        <p:spPr bwMode="auto">
          <a:xfrm>
            <a:off x="2285984" y="2071678"/>
            <a:ext cx="4543425" cy="3048000"/>
          </a:xfrm>
          <a:prstGeom prst="rect">
            <a:avLst/>
          </a:prstGeom>
          <a:noFill/>
          <a:ln w="9525">
            <a:noFill/>
            <a:miter lim="800000"/>
            <a:headEnd/>
            <a:tailEnd/>
          </a:ln>
          <a:effectLst/>
        </p:spPr>
      </p:pic>
    </p:spTree>
    <p:extLst>
      <p:ext uri="{BB962C8B-B14F-4D97-AF65-F5344CB8AC3E}">
        <p14:creationId xmlns:p14="http://schemas.microsoft.com/office/powerpoint/2010/main" xmlns="" val="18402272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98529" y="-171400"/>
            <a:ext cx="3672409" cy="667512"/>
          </a:xfrm>
          <a:prstGeom prst="rect">
            <a:avLst/>
          </a:prstGeom>
        </p:spPr>
        <p:txBody>
          <a:bodyPr vert="horz" lIns="0" rIns="0" bIns="0" anchor="b">
            <a:normAutofit fontScale="975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2800" b="0" i="0" u="none" strike="noStrike" kern="1200" cap="none" spc="0" normalizeH="0" baseline="0" noProof="0" dirty="0" smtClean="0">
                <a:ln>
                  <a:noFill/>
                </a:ln>
                <a:solidFill>
                  <a:schemeClr val="bg1"/>
                </a:solidFill>
                <a:effectLst/>
                <a:uLnTx/>
                <a:uFillTx/>
                <a:latin typeface="+mj-lt"/>
                <a:ea typeface="+mj-ea"/>
                <a:cs typeface="B Titr" pitchFamily="2" charset="-78"/>
              </a:rPr>
              <a:t>تجزیه و تحلیل داده ها</a:t>
            </a:r>
            <a:endParaRPr kumimoji="0" lang="en-US" sz="2800" b="0" i="0" u="none" strike="noStrike" kern="1200" cap="none" spc="0" normalizeH="0" baseline="0" noProof="0" dirty="0">
              <a:ln>
                <a:noFill/>
              </a:ln>
              <a:solidFill>
                <a:schemeClr val="bg1"/>
              </a:solidFill>
              <a:effectLst/>
              <a:uLnTx/>
              <a:uFillTx/>
              <a:latin typeface="+mj-lt"/>
              <a:ea typeface="+mj-ea"/>
              <a:cs typeface="B Titr" pitchFamily="2" charset="-78"/>
            </a:endParaRPr>
          </a:p>
        </p:txBody>
      </p:sp>
      <p:sp>
        <p:nvSpPr>
          <p:cNvPr id="5" name="Rectangle 4"/>
          <p:cNvSpPr/>
          <p:nvPr/>
        </p:nvSpPr>
        <p:spPr>
          <a:xfrm>
            <a:off x="3000364" y="642918"/>
            <a:ext cx="5540299" cy="923330"/>
          </a:xfrm>
          <a:prstGeom prst="rect">
            <a:avLst/>
          </a:prstGeom>
        </p:spPr>
        <p:txBody>
          <a:bodyPr wrap="square">
            <a:spAutoFit/>
          </a:bodyPr>
          <a:lstStyle/>
          <a:p>
            <a:pPr algn="just" rtl="1"/>
            <a:r>
              <a:rPr lang="fa-IR" dirty="0">
                <a:cs typeface="B Titr"/>
              </a:rPr>
              <a:t>آزمون کولموگروف اسمیرنوف برای بررسی نرمال </a:t>
            </a:r>
            <a:r>
              <a:rPr lang="fa-IR" dirty="0" smtClean="0">
                <a:cs typeface="B Titr"/>
              </a:rPr>
              <a:t>یاغیرنرمال بودن</a:t>
            </a:r>
          </a:p>
          <a:p>
            <a:pPr algn="just" rtl="1"/>
            <a:endParaRPr lang="fa-IR" dirty="0" smtClean="0">
              <a:cs typeface="B Titr"/>
            </a:endParaRPr>
          </a:p>
          <a:p>
            <a:pPr algn="just" rtl="1"/>
            <a:r>
              <a:rPr lang="fa-IR" dirty="0" smtClean="0">
                <a:cs typeface="B Titr"/>
              </a:rPr>
              <a:t> </a:t>
            </a:r>
            <a:endParaRPr lang="en-US" dirty="0">
              <a:effectLst/>
            </a:endParaRPr>
          </a:p>
        </p:txBody>
      </p:sp>
      <p:sp>
        <p:nvSpPr>
          <p:cNvPr id="12" name="Rectangle 9"/>
          <p:cNvSpPr>
            <a:spLocks noChangeArrowheads="1"/>
          </p:cNvSpPr>
          <p:nvPr/>
        </p:nvSpPr>
        <p:spPr bwMode="auto">
          <a:xfrm>
            <a:off x="0" y="89535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9422" name="Picture 206"/>
          <p:cNvPicPr>
            <a:picLocks noChangeAspect="1" noChangeArrowheads="1"/>
          </p:cNvPicPr>
          <p:nvPr/>
        </p:nvPicPr>
        <p:blipFill>
          <a:blip r:embed="rId2" cstate="print"/>
          <a:srcRect/>
          <a:stretch>
            <a:fillRect/>
          </a:stretch>
        </p:blipFill>
        <p:spPr bwMode="auto">
          <a:xfrm>
            <a:off x="2000232" y="1857364"/>
            <a:ext cx="5772150" cy="4538659"/>
          </a:xfrm>
          <a:prstGeom prst="rect">
            <a:avLst/>
          </a:prstGeom>
          <a:noFill/>
          <a:ln w="9525">
            <a:noFill/>
            <a:miter lim="800000"/>
            <a:headEnd/>
            <a:tailEnd/>
          </a:ln>
          <a:effectLst/>
        </p:spPr>
      </p:pic>
      <p:sp>
        <p:nvSpPr>
          <p:cNvPr id="7" name="Rectangle 6"/>
          <p:cNvSpPr/>
          <p:nvPr/>
        </p:nvSpPr>
        <p:spPr>
          <a:xfrm>
            <a:off x="1214414" y="1000108"/>
            <a:ext cx="7391400" cy="923330"/>
          </a:xfrm>
          <a:prstGeom prst="rect">
            <a:avLst/>
          </a:prstGeom>
        </p:spPr>
        <p:txBody>
          <a:bodyPr wrap="square">
            <a:spAutoFit/>
          </a:bodyPr>
          <a:lstStyle/>
          <a:p>
            <a:pPr algn="just" rtl="1"/>
            <a:r>
              <a:rPr lang="fa-IR" dirty="0" smtClean="0">
                <a:cs typeface="B Lotus" pitchFamily="2" charset="-78"/>
              </a:rPr>
              <a:t>قبل از تعيين نوع آزمون مورد استفاده لازم است از نرمال یا غیرنرمال بودن متغير ها مطلع شويم.</a:t>
            </a:r>
            <a:r>
              <a:rPr lang="fa-IR" dirty="0" smtClean="0"/>
              <a:t> </a:t>
            </a:r>
          </a:p>
          <a:p>
            <a:pPr algn="just" rtl="1"/>
            <a:r>
              <a:rPr lang="fa-IR" dirty="0" smtClean="0">
                <a:cs typeface="B Lotus" pitchFamily="2" charset="-78"/>
              </a:rPr>
              <a:t>چون تمامی متغير ها غیرنرمال می باشند، لذا استفاده از آزمون هاي غیرپارامتري توصيه مي شود و در این تحقیق از آزمون علامت یک نمونه استفاده شده است.</a:t>
            </a:r>
            <a:endParaRPr lang="en-US" dirty="0">
              <a:cs typeface="B Lotus" pitchFamily="2" charset="-78"/>
            </a:endParaRPr>
          </a:p>
        </p:txBody>
      </p:sp>
    </p:spTree>
    <p:extLst>
      <p:ext uri="{BB962C8B-B14F-4D97-AF65-F5344CB8AC3E}">
        <p14:creationId xmlns:p14="http://schemas.microsoft.com/office/powerpoint/2010/main" xmlns="" val="42686579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844824"/>
            <a:ext cx="6909088" cy="4051437"/>
          </a:xfrm>
        </p:spPr>
        <p:txBody>
          <a:bodyPr>
            <a:normAutofit lnSpcReduction="10000"/>
          </a:bodyPr>
          <a:lstStyle/>
          <a:p>
            <a:pPr marL="274320" lvl="0" indent="-274320" algn="r" defTabSz="914400" rtl="1">
              <a:spcAft>
                <a:spcPts val="0"/>
              </a:spcAft>
              <a:buClr>
                <a:srgbClr val="0BD0D9"/>
              </a:buClr>
              <a:buSzPct val="95000"/>
              <a:buFont typeface="Wingdings 2"/>
              <a:buChar char=""/>
            </a:pPr>
            <a:r>
              <a:rPr lang="fa-IR" sz="2600" dirty="0">
                <a:solidFill>
                  <a:prstClr val="black"/>
                </a:solidFill>
                <a:latin typeface="Constantia"/>
                <a:cs typeface="B Nazanin" pitchFamily="2" charset="-78"/>
              </a:rPr>
              <a:t>معرفی </a:t>
            </a:r>
            <a:r>
              <a:rPr lang="fa-IR" sz="2600" b="1" dirty="0">
                <a:solidFill>
                  <a:schemeClr val="tx1"/>
                </a:solidFill>
                <a:latin typeface="Constantia"/>
                <a:cs typeface="B Nazanin" pitchFamily="2" charset="-78"/>
              </a:rPr>
              <a:t>موضوع و اهمیت آن</a:t>
            </a:r>
          </a:p>
          <a:p>
            <a:pPr marL="274320" lvl="0" indent="-274320" algn="r" defTabSz="914400" rtl="1">
              <a:spcAft>
                <a:spcPts val="0"/>
              </a:spcAft>
              <a:buClr>
                <a:srgbClr val="0BD0D9"/>
              </a:buClr>
              <a:buSzPct val="95000"/>
              <a:buFont typeface="Wingdings 2"/>
              <a:buChar char=""/>
            </a:pPr>
            <a:r>
              <a:rPr lang="fa-IR" sz="2600" dirty="0">
                <a:solidFill>
                  <a:prstClr val="black"/>
                </a:solidFill>
                <a:latin typeface="Constantia"/>
                <a:cs typeface="B Nazanin" pitchFamily="2" charset="-78"/>
              </a:rPr>
              <a:t>پیشینه تحقیقی موضوع</a:t>
            </a:r>
          </a:p>
          <a:p>
            <a:pPr marL="274320" lvl="0" indent="-274320" algn="r" defTabSz="914400" rtl="1">
              <a:spcAft>
                <a:spcPts val="0"/>
              </a:spcAft>
              <a:buClr>
                <a:srgbClr val="0BD0D9"/>
              </a:buClr>
              <a:buSzPct val="95000"/>
              <a:buFont typeface="Wingdings 2"/>
              <a:buChar char=""/>
            </a:pPr>
            <a:r>
              <a:rPr lang="fa-IR" sz="2600" dirty="0">
                <a:solidFill>
                  <a:prstClr val="black"/>
                </a:solidFill>
                <a:latin typeface="Constantia"/>
                <a:cs typeface="B Nazanin" pitchFamily="2" charset="-78"/>
              </a:rPr>
              <a:t>اهداف تحقیق حاضر و فرضیات</a:t>
            </a:r>
          </a:p>
          <a:p>
            <a:pPr marL="274320" lvl="0" indent="-274320" algn="r" defTabSz="914400" rtl="1">
              <a:spcAft>
                <a:spcPts val="0"/>
              </a:spcAft>
              <a:buClr>
                <a:srgbClr val="0BD0D9"/>
              </a:buClr>
              <a:buSzPct val="95000"/>
              <a:buFont typeface="Wingdings 2"/>
              <a:buChar char=""/>
            </a:pPr>
            <a:r>
              <a:rPr lang="fa-IR" sz="2600" dirty="0">
                <a:solidFill>
                  <a:prstClr val="black"/>
                </a:solidFill>
                <a:latin typeface="Constantia"/>
                <a:cs typeface="B Nazanin" pitchFamily="2" charset="-78"/>
              </a:rPr>
              <a:t>روش شناسی تحقیق:</a:t>
            </a:r>
          </a:p>
          <a:p>
            <a:pPr marL="640080" lvl="1" indent="-246888" algn="r" defTabSz="914400" rtl="1">
              <a:spcAft>
                <a:spcPts val="0"/>
              </a:spcAft>
              <a:buClr>
                <a:srgbClr val="0F6FC6"/>
              </a:buClr>
              <a:buSzPct val="85000"/>
              <a:buFont typeface="Wingdings 2"/>
              <a:buChar char=""/>
            </a:pPr>
            <a:r>
              <a:rPr lang="fa-IR" sz="2400" dirty="0">
                <a:solidFill>
                  <a:prstClr val="black"/>
                </a:solidFill>
                <a:latin typeface="Constantia"/>
                <a:cs typeface="B Nazanin" pitchFamily="2" charset="-78"/>
              </a:rPr>
              <a:t>جامعه آماری، تهیه پرسشنامه ها، روش نمونه گیری و نحوه جمع آوری اطلاعات</a:t>
            </a:r>
          </a:p>
          <a:p>
            <a:pPr marL="274320" lvl="0" indent="-274320" algn="r" defTabSz="914400" rtl="1">
              <a:spcAft>
                <a:spcPts val="0"/>
              </a:spcAft>
              <a:buClr>
                <a:srgbClr val="0BD0D9"/>
              </a:buClr>
              <a:buSzPct val="95000"/>
              <a:buFont typeface="Wingdings 2"/>
              <a:buChar char=""/>
            </a:pPr>
            <a:r>
              <a:rPr lang="fa-IR" sz="2600" dirty="0">
                <a:solidFill>
                  <a:prstClr val="black"/>
                </a:solidFill>
                <a:latin typeface="Constantia"/>
                <a:cs typeface="B Nazanin" pitchFamily="2" charset="-78"/>
              </a:rPr>
              <a:t>تجزیه و تحلیل داده ها و آزمون فرضیه ها</a:t>
            </a:r>
          </a:p>
          <a:p>
            <a:pPr marL="640080" lvl="1" indent="-246888" algn="r" defTabSz="914400" rtl="1">
              <a:spcAft>
                <a:spcPts val="0"/>
              </a:spcAft>
              <a:buClr>
                <a:srgbClr val="0F6FC6"/>
              </a:buClr>
              <a:buSzPct val="85000"/>
              <a:buFont typeface="Wingdings 2"/>
              <a:buChar char=""/>
            </a:pPr>
            <a:r>
              <a:rPr lang="fa-IR" sz="2400" dirty="0">
                <a:solidFill>
                  <a:prstClr val="black"/>
                </a:solidFill>
                <a:latin typeface="Constantia"/>
                <a:cs typeface="B Nazanin" pitchFamily="2" charset="-78"/>
              </a:rPr>
              <a:t>آمار توصیفی/ استنباطی</a:t>
            </a:r>
          </a:p>
          <a:p>
            <a:pPr marL="274320" lvl="0" indent="-274320" algn="r" defTabSz="914400" rtl="1">
              <a:spcAft>
                <a:spcPts val="0"/>
              </a:spcAft>
              <a:buClr>
                <a:srgbClr val="0BD0D9"/>
              </a:buClr>
              <a:buSzPct val="95000"/>
              <a:buFont typeface="Wingdings 2"/>
              <a:buChar char=""/>
            </a:pPr>
            <a:r>
              <a:rPr lang="fa-IR" sz="2600" dirty="0">
                <a:solidFill>
                  <a:prstClr val="black"/>
                </a:solidFill>
                <a:latin typeface="Constantia"/>
                <a:cs typeface="B Nazanin" pitchFamily="2" charset="-78"/>
              </a:rPr>
              <a:t>نتیجه گیری و پیشنهادات</a:t>
            </a:r>
            <a:endParaRPr lang="en-US" sz="2600" dirty="0">
              <a:solidFill>
                <a:prstClr val="black"/>
              </a:solidFill>
              <a:latin typeface="Constantia"/>
              <a:cs typeface="B Nazanin" pitchFamily="2" charset="-78"/>
            </a:endParaRPr>
          </a:p>
          <a:p>
            <a:endParaRPr lang="en-US" dirty="0"/>
          </a:p>
        </p:txBody>
      </p:sp>
      <p:sp>
        <p:nvSpPr>
          <p:cNvPr id="5" name="Title 1"/>
          <p:cNvSpPr txBox="1">
            <a:spLocks/>
          </p:cNvSpPr>
          <p:nvPr/>
        </p:nvSpPr>
        <p:spPr>
          <a:xfrm>
            <a:off x="1187624" y="476672"/>
            <a:ext cx="5987008" cy="1143000"/>
          </a:xfrm>
          <a:prstGeom prst="rect">
            <a:avLst/>
          </a:prstGeom>
        </p:spPr>
        <p:txBody>
          <a:bodyPr vert="horz" lIns="0" rIns="0" bIns="0" anchor="b">
            <a:normAutofit/>
          </a:bodyPr>
          <a:lstStyle>
            <a:lvl1pPr algn="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5000" b="0" i="0" u="none" strike="noStrike" kern="1200" cap="none" spc="0" normalizeH="0" baseline="0" noProof="0" dirty="0" smtClean="0">
                <a:ln>
                  <a:noFill/>
                </a:ln>
                <a:solidFill>
                  <a:schemeClr val="bg2">
                    <a:lumMod val="75000"/>
                  </a:schemeClr>
                </a:solidFill>
                <a:effectLst/>
                <a:uLnTx/>
                <a:uFillTx/>
                <a:latin typeface="Calibri"/>
                <a:cs typeface="B Titr" pitchFamily="2" charset="-78"/>
              </a:rPr>
              <a:t>عناوین مورد بحث</a:t>
            </a:r>
            <a:endParaRPr kumimoji="0" lang="en-US" sz="5000" b="0" i="0" u="none" strike="noStrike" kern="1200" cap="none" spc="0" normalizeH="0" baseline="0" noProof="0" dirty="0">
              <a:ln>
                <a:noFill/>
              </a:ln>
              <a:solidFill>
                <a:schemeClr val="bg2">
                  <a:lumMod val="75000"/>
                </a:schemeClr>
              </a:solidFill>
              <a:effectLst/>
              <a:uLnTx/>
              <a:uFillTx/>
              <a:latin typeface="Calibri"/>
              <a:cs typeface="B Titr" pitchFamily="2" charset="-78"/>
            </a:endParaRPr>
          </a:p>
        </p:txBody>
      </p:sp>
    </p:spTree>
    <p:extLst>
      <p:ext uri="{BB962C8B-B14F-4D97-AF65-F5344CB8AC3E}">
        <p14:creationId xmlns:p14="http://schemas.microsoft.com/office/powerpoint/2010/main" xmlns="" val="4654089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4414" y="428605"/>
            <a:ext cx="6637468" cy="928693"/>
          </a:xfrm>
        </p:spPr>
        <p:txBody>
          <a:bodyPr>
            <a:normAutofit fontScale="90000"/>
          </a:bodyPr>
          <a:lstStyle/>
          <a:p>
            <a:pPr algn="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200" dirty="0" smtClean="0"/>
              <a:t/>
            </a:r>
            <a:br>
              <a:rPr lang="en-US"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t>
            </a:r>
            <a:br>
              <a:rPr lang="fa-IR" sz="1200" dirty="0" smtClean="0"/>
            </a:br>
            <a:r>
              <a:rPr lang="fa-IR" sz="1200" dirty="0" smtClean="0"/>
              <a:t/>
            </a:r>
            <a:br>
              <a:rPr lang="fa-IR" sz="1200" dirty="0" smtClean="0"/>
            </a:br>
            <a:r>
              <a:rPr lang="fa-IR" sz="1200" dirty="0" smtClean="0"/>
              <a:t/>
            </a:r>
            <a:br>
              <a:rPr lang="fa-IR" sz="1200" dirty="0" smtClean="0"/>
            </a:br>
            <a:r>
              <a:rPr lang="fa-IR" sz="1600" dirty="0" smtClean="0">
                <a:solidFill>
                  <a:srgbClr val="C00000"/>
                </a:solidFill>
                <a:cs typeface="B Titr" pitchFamily="2" charset="-78"/>
              </a:rPr>
              <a:t>بانک شهر در بکارگیری نظام مدیریت ارتباط با مشتری از بعد فکری آمادگی دارد.</a:t>
            </a:r>
            <a:r>
              <a:rPr lang="en-US" sz="1600" dirty="0" smtClean="0">
                <a:solidFill>
                  <a:srgbClr val="C00000"/>
                </a:solidFill>
                <a:cs typeface="B Titr" pitchFamily="2" charset="-78"/>
              </a:rPr>
              <a:t> </a:t>
            </a:r>
            <a:r>
              <a:rPr lang="fa-IR" sz="1600" dirty="0" smtClean="0">
                <a:solidFill>
                  <a:srgbClr val="C00000"/>
                </a:solidFill>
                <a:cs typeface="B Titr" pitchFamily="2" charset="-78"/>
              </a:rPr>
              <a:t>فرضیه اصلی اول:</a:t>
            </a:r>
            <a:br>
              <a:rPr lang="fa-IR" sz="1600" dirty="0" smtClean="0">
                <a:solidFill>
                  <a:srgbClr val="C00000"/>
                </a:solidFill>
                <a:cs typeface="B Titr" pitchFamily="2" charset="-78"/>
              </a:rPr>
            </a:br>
            <a:endParaRPr lang="fa-IR" sz="1600" dirty="0">
              <a:solidFill>
                <a:srgbClr val="C00000"/>
              </a:solidFill>
              <a:cs typeface="B Titr" pitchFamily="2" charset="-78"/>
            </a:endParaRPr>
          </a:p>
        </p:txBody>
      </p:sp>
      <p:sp>
        <p:nvSpPr>
          <p:cNvPr id="3" name="Text Placeholder 2"/>
          <p:cNvSpPr>
            <a:spLocks noGrp="1"/>
          </p:cNvSpPr>
          <p:nvPr>
            <p:ph type="body" idx="1"/>
          </p:nvPr>
        </p:nvSpPr>
        <p:spPr>
          <a:xfrm>
            <a:off x="714348" y="5429264"/>
            <a:ext cx="7572427" cy="1000132"/>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a:t>
            </a:r>
            <a:r>
              <a:rPr lang="fa-IR" sz="1500" dirty="0" smtClean="0">
                <a:solidFill>
                  <a:schemeClr val="tx1"/>
                </a:solidFill>
                <a:cs typeface="B Lotus" pitchFamily="2" charset="-78"/>
              </a:rPr>
              <a:t>تر</a:t>
            </a:r>
            <a:r>
              <a:rPr lang="ar-SA" sz="1500" dirty="0" smtClean="0">
                <a:solidFill>
                  <a:schemeClr val="tx1"/>
                </a:solidFill>
                <a:cs typeface="B Lotus" pitchFamily="2" charset="-78"/>
              </a:rPr>
              <a:t> از میانه است لذا</a:t>
            </a:r>
            <a:r>
              <a:rPr lang="fa-IR" sz="1500" dirty="0" smtClean="0">
                <a:solidFill>
                  <a:schemeClr val="tx1"/>
                </a:solidFill>
                <a:cs typeface="B Lotus" pitchFamily="2" charset="-78"/>
              </a:rPr>
              <a:t> 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فکری بانك شهر در بکارگیری نظام مدیریت ارتباط با مشتری بالاتر از حد انتظار است.</a:t>
            </a:r>
            <a:endParaRPr lang="en-US" sz="1500" dirty="0" smtClean="0">
              <a:solidFill>
                <a:schemeClr val="tx1"/>
              </a:solidFill>
              <a:cs typeface="B Lotus" pitchFamily="2" charset="-78"/>
            </a:endParaRPr>
          </a:p>
          <a:p>
            <a:endParaRPr lang="fa-IR" dirty="0"/>
          </a:p>
        </p:txBody>
      </p:sp>
      <p:pic>
        <p:nvPicPr>
          <p:cNvPr id="60418" name="Picture 2"/>
          <p:cNvPicPr>
            <a:picLocks noChangeAspect="1" noChangeArrowheads="1"/>
          </p:cNvPicPr>
          <p:nvPr/>
        </p:nvPicPr>
        <p:blipFill>
          <a:blip r:embed="rId3" cstate="print"/>
          <a:srcRect/>
          <a:stretch>
            <a:fillRect/>
          </a:stretch>
        </p:blipFill>
        <p:spPr bwMode="auto">
          <a:xfrm>
            <a:off x="928662" y="1214422"/>
            <a:ext cx="7286676" cy="2662241"/>
          </a:xfrm>
          <a:prstGeom prst="rect">
            <a:avLst/>
          </a:prstGeom>
          <a:noFill/>
          <a:ln w="9525">
            <a:noFill/>
            <a:miter lim="800000"/>
            <a:headEnd/>
            <a:tailEnd/>
          </a:ln>
          <a:effectLst/>
        </p:spPr>
      </p:pic>
      <p:pic>
        <p:nvPicPr>
          <p:cNvPr id="60419" name="Picture 3"/>
          <p:cNvPicPr>
            <a:picLocks noChangeAspect="1" noChangeArrowheads="1"/>
          </p:cNvPicPr>
          <p:nvPr/>
        </p:nvPicPr>
        <p:blipFill>
          <a:blip r:embed="rId4" cstate="print"/>
          <a:srcRect/>
          <a:stretch>
            <a:fillRect/>
          </a:stretch>
        </p:blipFill>
        <p:spPr bwMode="auto">
          <a:xfrm>
            <a:off x="1785918" y="3857628"/>
            <a:ext cx="5357850" cy="15001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52" y="1142984"/>
            <a:ext cx="6637468" cy="714380"/>
          </a:xfrm>
        </p:spPr>
        <p:txBody>
          <a:bodyPr>
            <a:normAutofit fontScale="90000"/>
          </a:bodyPr>
          <a:lstStyle/>
          <a:p>
            <a:pPr algn="ctr" rtl="1"/>
            <a:r>
              <a:rPr lang="en-US" sz="1600" b="1" dirty="0" smtClean="0">
                <a:solidFill>
                  <a:srgbClr val="C00000"/>
                </a:solidFill>
                <a:cs typeface="B Titr" pitchFamily="2" charset="-78"/>
              </a:rPr>
              <a:t/>
            </a:r>
            <a:br>
              <a:rPr lang="en-US" sz="1600" b="1" dirty="0" smtClean="0">
                <a:solidFill>
                  <a:srgbClr val="C00000"/>
                </a:solidFill>
                <a:cs typeface="B Titr" pitchFamily="2" charset="-78"/>
              </a:rPr>
            </a:br>
            <a:r>
              <a:rPr lang="en-US" sz="1600" dirty="0" smtClean="0"/>
              <a:t/>
            </a:r>
            <a:br>
              <a:rPr lang="en-US" sz="1600" dirty="0" smtClean="0"/>
            </a:br>
            <a:r>
              <a:rPr lang="en-US" sz="1600" b="1" dirty="0" smtClean="0">
                <a:solidFill>
                  <a:srgbClr val="C00000"/>
                </a:solidFill>
                <a:cs typeface="B Titr" pitchFamily="2" charset="-78"/>
              </a:rPr>
              <a:t> </a:t>
            </a: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ar-SA" sz="1600" b="1" dirty="0" smtClean="0">
                <a:solidFill>
                  <a:srgbClr val="C00000"/>
                </a:solidFill>
                <a:cs typeface="B Titr" pitchFamily="2" charset="-78"/>
              </a:rPr>
              <a:t>فرضیه فرعي اول از فرضیه اصلی اول</a:t>
            </a:r>
            <a:r>
              <a:rPr lang="fa-IR" sz="1600" b="1" dirty="0" smtClean="0">
                <a:solidFill>
                  <a:srgbClr val="C00000"/>
                </a:solidFill>
                <a:cs typeface="B Titr" pitchFamily="2" charset="-78"/>
              </a:rPr>
              <a:t> : </a:t>
            </a:r>
            <a:br>
              <a:rPr lang="fa-IR" sz="1600" b="1" dirty="0" smtClean="0">
                <a:solidFill>
                  <a:srgbClr val="C00000"/>
                </a:solidFill>
                <a:cs typeface="B Titr" pitchFamily="2" charset="-78"/>
              </a:rPr>
            </a:b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fa-IR" sz="2000" b="1" dirty="0" smtClean="0">
                <a:solidFill>
                  <a:srgbClr val="C00000"/>
                </a:solidFill>
                <a:cs typeface="B Titr" pitchFamily="2" charset="-78"/>
              </a:rPr>
              <a:t>بانک شهر در بکارگیری </a:t>
            </a:r>
            <a:r>
              <a:rPr lang="en-US" sz="2000" b="1" dirty="0" smtClean="0">
                <a:solidFill>
                  <a:srgbClr val="C00000"/>
                </a:solidFill>
                <a:cs typeface="B Titr" pitchFamily="2" charset="-78"/>
              </a:rPr>
              <a:t>CRM</a:t>
            </a:r>
            <a:r>
              <a:rPr lang="fa-IR" sz="2000" b="1" dirty="0" smtClean="0">
                <a:solidFill>
                  <a:srgbClr val="C00000"/>
                </a:solidFill>
                <a:cs typeface="B Titr" pitchFamily="2" charset="-78"/>
              </a:rPr>
              <a:t> از نظر استراتژی آمادگی دارد.</a:t>
            </a:r>
            <a:r>
              <a:rPr lang="en-US" sz="2000" dirty="0" smtClean="0"/>
              <a:t/>
            </a:r>
            <a:br>
              <a:rPr lang="en-US" sz="2000" dirty="0" smtClean="0"/>
            </a:br>
            <a:endParaRPr lang="fa-IR" sz="2000" dirty="0"/>
          </a:p>
        </p:txBody>
      </p:sp>
      <p:sp>
        <p:nvSpPr>
          <p:cNvPr id="3" name="Text Placeholder 2"/>
          <p:cNvSpPr>
            <a:spLocks noGrp="1"/>
          </p:cNvSpPr>
          <p:nvPr>
            <p:ph type="body" idx="1"/>
          </p:nvPr>
        </p:nvSpPr>
        <p:spPr>
          <a:xfrm>
            <a:off x="785786" y="5429264"/>
            <a:ext cx="7358113" cy="857256"/>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 از میانه است لذا</a:t>
            </a:r>
            <a:r>
              <a:rPr lang="fa-IR" sz="1500" dirty="0" smtClean="0">
                <a:solidFill>
                  <a:schemeClr val="tx1"/>
                </a:solidFill>
                <a:cs typeface="B Lotus" pitchFamily="2" charset="-78"/>
              </a:rPr>
              <a:t> 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بانك شهر در بکارگیری نظام مدیریت ارتباط با مشتری </a:t>
            </a:r>
            <a:r>
              <a:rPr lang="fa-IR" sz="1500" dirty="0" smtClean="0">
                <a:solidFill>
                  <a:schemeClr val="tx1"/>
                </a:solidFill>
                <a:cs typeface="B Lotus" pitchFamily="2" charset="-78"/>
              </a:rPr>
              <a:t>از نظر استراتژی </a:t>
            </a:r>
            <a:r>
              <a:rPr lang="ar-SA" sz="1500" dirty="0" smtClean="0">
                <a:solidFill>
                  <a:schemeClr val="tx1"/>
                </a:solidFill>
                <a:cs typeface="B Lotus" pitchFamily="2" charset="-78"/>
              </a:rPr>
              <a:t>بالاتر از حد انتظار است.</a:t>
            </a:r>
            <a:endParaRPr lang="en-US" sz="1500" dirty="0" smtClean="0">
              <a:solidFill>
                <a:schemeClr val="tx1"/>
              </a:solidFill>
              <a:cs typeface="B Lotus" pitchFamily="2" charset="-78"/>
            </a:endParaRPr>
          </a:p>
          <a:p>
            <a:pPr algn="r"/>
            <a:endParaRPr lang="fa-IR" dirty="0"/>
          </a:p>
        </p:txBody>
      </p:sp>
      <p:pic>
        <p:nvPicPr>
          <p:cNvPr id="4" name="Picture 2"/>
          <p:cNvPicPr>
            <a:picLocks noChangeAspect="1" noChangeArrowheads="1"/>
          </p:cNvPicPr>
          <p:nvPr/>
        </p:nvPicPr>
        <p:blipFill>
          <a:blip r:embed="rId2" cstate="print"/>
          <a:srcRect/>
          <a:stretch>
            <a:fillRect/>
          </a:stretch>
        </p:blipFill>
        <p:spPr bwMode="auto">
          <a:xfrm>
            <a:off x="785786" y="1571612"/>
            <a:ext cx="7215238" cy="2162175"/>
          </a:xfrm>
          <a:prstGeom prst="rect">
            <a:avLst/>
          </a:prstGeom>
          <a:noFill/>
          <a:ln w="9525">
            <a:noFill/>
            <a:miter lim="800000"/>
            <a:headEnd/>
            <a:tailEnd/>
          </a:ln>
          <a:effectLst/>
        </p:spPr>
      </p:pic>
      <p:pic>
        <p:nvPicPr>
          <p:cNvPr id="61442" name="Picture 2"/>
          <p:cNvPicPr>
            <a:picLocks noChangeAspect="1" noChangeArrowheads="1"/>
          </p:cNvPicPr>
          <p:nvPr/>
        </p:nvPicPr>
        <p:blipFill>
          <a:blip r:embed="rId3" cstate="print"/>
          <a:srcRect/>
          <a:stretch>
            <a:fillRect/>
          </a:stretch>
        </p:blipFill>
        <p:spPr bwMode="auto">
          <a:xfrm>
            <a:off x="1928794" y="3857628"/>
            <a:ext cx="5214974" cy="15001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52" y="1071546"/>
            <a:ext cx="6637468" cy="714380"/>
          </a:xfrm>
        </p:spPr>
        <p:txBody>
          <a:bodyPr>
            <a:normAutofit fontScale="90000"/>
          </a:bodyPr>
          <a:lstStyle/>
          <a:p>
            <a:pPr algn="ctr" rtl="1"/>
            <a:r>
              <a:rPr lang="en-US" sz="1600" b="1" dirty="0" smtClean="0">
                <a:solidFill>
                  <a:srgbClr val="C00000"/>
                </a:solidFill>
                <a:cs typeface="B Titr" pitchFamily="2" charset="-78"/>
              </a:rPr>
              <a:t/>
            </a:r>
            <a:br>
              <a:rPr lang="en-US" sz="1600" b="1" dirty="0" smtClean="0">
                <a:solidFill>
                  <a:srgbClr val="C00000"/>
                </a:solidFill>
                <a:cs typeface="B Titr" pitchFamily="2" charset="-78"/>
              </a:rPr>
            </a:br>
            <a:r>
              <a:rPr lang="en-US" sz="1600" dirty="0" smtClean="0"/>
              <a:t/>
            </a:r>
            <a:br>
              <a:rPr lang="en-US" sz="1600" dirty="0" smtClean="0"/>
            </a:br>
            <a:r>
              <a:rPr lang="en-US" sz="1600" b="1" dirty="0" smtClean="0">
                <a:solidFill>
                  <a:srgbClr val="C00000"/>
                </a:solidFill>
                <a:cs typeface="B Titr" pitchFamily="2" charset="-78"/>
              </a:rPr>
              <a:t> </a:t>
            </a: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ar-SA" sz="1600" b="1" dirty="0" smtClean="0">
                <a:solidFill>
                  <a:srgbClr val="C00000"/>
                </a:solidFill>
                <a:cs typeface="B Titr" pitchFamily="2" charset="-78"/>
              </a:rPr>
              <a:t>فرضیه فرعي </a:t>
            </a:r>
            <a:r>
              <a:rPr lang="fa-IR" sz="1600" b="1" dirty="0" smtClean="0">
                <a:solidFill>
                  <a:srgbClr val="C00000"/>
                </a:solidFill>
                <a:cs typeface="B Titr" pitchFamily="2" charset="-78"/>
              </a:rPr>
              <a:t>دوم </a:t>
            </a:r>
            <a:r>
              <a:rPr lang="ar-SA" sz="1600" b="1" dirty="0" smtClean="0">
                <a:solidFill>
                  <a:srgbClr val="C00000"/>
                </a:solidFill>
                <a:cs typeface="B Titr" pitchFamily="2" charset="-78"/>
              </a:rPr>
              <a:t>از فرضیه اصلی اول</a:t>
            </a:r>
            <a:r>
              <a:rPr lang="fa-IR" sz="1600" b="1" dirty="0" smtClean="0">
                <a:solidFill>
                  <a:srgbClr val="C00000"/>
                </a:solidFill>
                <a:cs typeface="B Titr" pitchFamily="2" charset="-78"/>
              </a:rPr>
              <a:t> : </a:t>
            </a:r>
            <a:br>
              <a:rPr lang="fa-IR" sz="1600" b="1" dirty="0" smtClean="0">
                <a:solidFill>
                  <a:srgbClr val="C00000"/>
                </a:solidFill>
                <a:cs typeface="B Titr" pitchFamily="2" charset="-78"/>
              </a:rPr>
            </a:b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fa-IR" sz="2000" b="1" dirty="0" smtClean="0">
                <a:solidFill>
                  <a:srgbClr val="C00000"/>
                </a:solidFill>
                <a:cs typeface="B Titr" pitchFamily="2" charset="-78"/>
              </a:rPr>
              <a:t>بانک شهر در بکارگیری </a:t>
            </a:r>
            <a:r>
              <a:rPr lang="en-US" sz="2000" b="1" dirty="0" smtClean="0">
                <a:solidFill>
                  <a:srgbClr val="C00000"/>
                </a:solidFill>
                <a:cs typeface="B Titr" pitchFamily="2" charset="-78"/>
              </a:rPr>
              <a:t>CRM</a:t>
            </a:r>
            <a:r>
              <a:rPr lang="fa-IR" sz="2000" b="1" dirty="0" smtClean="0">
                <a:solidFill>
                  <a:srgbClr val="C00000"/>
                </a:solidFill>
                <a:cs typeface="B Titr" pitchFamily="2" charset="-78"/>
              </a:rPr>
              <a:t> از نظر ساختارسازمانی آمادگی دارد.</a:t>
            </a:r>
            <a:r>
              <a:rPr lang="en-US" sz="2000" dirty="0" smtClean="0"/>
              <a:t/>
            </a:r>
            <a:br>
              <a:rPr lang="en-US" sz="2000" dirty="0" smtClean="0"/>
            </a:br>
            <a:endParaRPr lang="fa-IR" sz="2000" dirty="0"/>
          </a:p>
        </p:txBody>
      </p:sp>
      <p:sp>
        <p:nvSpPr>
          <p:cNvPr id="3" name="Text Placeholder 2"/>
          <p:cNvSpPr>
            <a:spLocks noGrp="1"/>
          </p:cNvSpPr>
          <p:nvPr>
            <p:ph type="body" idx="1"/>
          </p:nvPr>
        </p:nvSpPr>
        <p:spPr>
          <a:xfrm>
            <a:off x="857224" y="5500702"/>
            <a:ext cx="7286676" cy="857256"/>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a:t>
            </a:r>
            <a:r>
              <a:rPr lang="fa-IR" sz="1500" dirty="0" smtClean="0">
                <a:solidFill>
                  <a:schemeClr val="tx1"/>
                </a:solidFill>
                <a:cs typeface="B Lotus" pitchFamily="2" charset="-78"/>
              </a:rPr>
              <a:t>تر</a:t>
            </a:r>
            <a:r>
              <a:rPr lang="ar-SA" sz="1500" dirty="0" smtClean="0">
                <a:solidFill>
                  <a:schemeClr val="tx1"/>
                </a:solidFill>
                <a:cs typeface="B Lotus" pitchFamily="2" charset="-78"/>
              </a:rPr>
              <a:t> از میانه است لذا</a:t>
            </a:r>
            <a:r>
              <a:rPr lang="fa-IR" sz="1500" dirty="0" smtClean="0">
                <a:solidFill>
                  <a:schemeClr val="tx1"/>
                </a:solidFill>
                <a:cs typeface="B Lotus" pitchFamily="2" charset="-78"/>
              </a:rPr>
              <a:t> 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بانك شهر در بکارگیری نظام مدیریت ارتباط با مشتری </a:t>
            </a:r>
            <a:r>
              <a:rPr lang="fa-IR" sz="1500" dirty="0" smtClean="0">
                <a:solidFill>
                  <a:schemeClr val="tx1"/>
                </a:solidFill>
                <a:cs typeface="B Lotus" pitchFamily="2" charset="-78"/>
              </a:rPr>
              <a:t>از نظر ساختار سازمانی </a:t>
            </a:r>
            <a:r>
              <a:rPr lang="ar-SA" sz="1500" dirty="0" smtClean="0">
                <a:solidFill>
                  <a:schemeClr val="tx1"/>
                </a:solidFill>
                <a:cs typeface="B Lotus" pitchFamily="2" charset="-78"/>
              </a:rPr>
              <a:t>بالاتر از حد انتظار است.</a:t>
            </a:r>
            <a:endParaRPr lang="en-US" sz="1500" dirty="0" smtClean="0">
              <a:solidFill>
                <a:schemeClr val="tx1"/>
              </a:solidFill>
              <a:cs typeface="B Lotus" pitchFamily="2" charset="-78"/>
            </a:endParaRPr>
          </a:p>
          <a:p>
            <a:pPr algn="r"/>
            <a:endParaRPr lang="fa-IR" dirty="0"/>
          </a:p>
        </p:txBody>
      </p:sp>
      <p:pic>
        <p:nvPicPr>
          <p:cNvPr id="4" name="Picture 2"/>
          <p:cNvPicPr>
            <a:picLocks noChangeAspect="1" noChangeArrowheads="1"/>
          </p:cNvPicPr>
          <p:nvPr/>
        </p:nvPicPr>
        <p:blipFill>
          <a:blip r:embed="rId2" cstate="print"/>
          <a:srcRect/>
          <a:stretch>
            <a:fillRect/>
          </a:stretch>
        </p:blipFill>
        <p:spPr bwMode="auto">
          <a:xfrm>
            <a:off x="1000100" y="1643050"/>
            <a:ext cx="6929486" cy="2233613"/>
          </a:xfrm>
          <a:prstGeom prst="rect">
            <a:avLst/>
          </a:prstGeom>
          <a:noFill/>
          <a:ln w="9525">
            <a:noFill/>
            <a:miter lim="800000"/>
            <a:headEnd/>
            <a:tailEnd/>
          </a:ln>
          <a:effectLst/>
        </p:spPr>
      </p:pic>
      <p:pic>
        <p:nvPicPr>
          <p:cNvPr id="62466" name="Picture 2"/>
          <p:cNvPicPr>
            <a:picLocks noChangeAspect="1" noChangeArrowheads="1"/>
          </p:cNvPicPr>
          <p:nvPr/>
        </p:nvPicPr>
        <p:blipFill>
          <a:blip r:embed="rId3" cstate="print"/>
          <a:srcRect/>
          <a:stretch>
            <a:fillRect/>
          </a:stretch>
        </p:blipFill>
        <p:spPr bwMode="auto">
          <a:xfrm>
            <a:off x="1428727" y="4000504"/>
            <a:ext cx="5857917" cy="14287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52" y="1142984"/>
            <a:ext cx="6637468" cy="714380"/>
          </a:xfrm>
        </p:spPr>
        <p:txBody>
          <a:bodyPr>
            <a:normAutofit fontScale="90000"/>
          </a:bodyPr>
          <a:lstStyle/>
          <a:p>
            <a:pPr algn="ctr" rtl="1"/>
            <a:r>
              <a:rPr lang="en-US" sz="1600" b="1" dirty="0" smtClean="0">
                <a:solidFill>
                  <a:srgbClr val="C00000"/>
                </a:solidFill>
                <a:cs typeface="B Titr" pitchFamily="2" charset="-78"/>
              </a:rPr>
              <a:t/>
            </a:r>
            <a:br>
              <a:rPr lang="en-US" sz="1600" b="1" dirty="0" smtClean="0">
                <a:solidFill>
                  <a:srgbClr val="C00000"/>
                </a:solidFill>
                <a:cs typeface="B Titr" pitchFamily="2" charset="-78"/>
              </a:rPr>
            </a:br>
            <a:r>
              <a:rPr lang="en-US" sz="1600" dirty="0" smtClean="0"/>
              <a:t/>
            </a:r>
            <a:br>
              <a:rPr lang="en-US" sz="1600" dirty="0" smtClean="0"/>
            </a:br>
            <a:r>
              <a:rPr lang="en-US" sz="1600" b="1" dirty="0" smtClean="0">
                <a:solidFill>
                  <a:srgbClr val="C00000"/>
                </a:solidFill>
                <a:cs typeface="B Titr" pitchFamily="2" charset="-78"/>
              </a:rPr>
              <a:t> </a:t>
            </a: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ar-SA" sz="1600" b="1" dirty="0" smtClean="0">
                <a:solidFill>
                  <a:srgbClr val="C00000"/>
                </a:solidFill>
                <a:cs typeface="B Titr" pitchFamily="2" charset="-78"/>
              </a:rPr>
              <a:t>فرضیه فرعي </a:t>
            </a:r>
            <a:r>
              <a:rPr lang="fa-IR" sz="1600" b="1" dirty="0" smtClean="0">
                <a:solidFill>
                  <a:srgbClr val="C00000"/>
                </a:solidFill>
                <a:cs typeface="B Titr" pitchFamily="2" charset="-78"/>
              </a:rPr>
              <a:t>سوم </a:t>
            </a:r>
            <a:r>
              <a:rPr lang="ar-SA" sz="1600" b="1" dirty="0" smtClean="0">
                <a:solidFill>
                  <a:srgbClr val="C00000"/>
                </a:solidFill>
                <a:cs typeface="B Titr" pitchFamily="2" charset="-78"/>
              </a:rPr>
              <a:t>از فرضیه اصلی اول</a:t>
            </a:r>
            <a:r>
              <a:rPr lang="fa-IR" sz="1600" b="1" dirty="0" smtClean="0">
                <a:solidFill>
                  <a:srgbClr val="C00000"/>
                </a:solidFill>
                <a:cs typeface="B Titr" pitchFamily="2" charset="-78"/>
              </a:rPr>
              <a:t> : </a:t>
            </a:r>
            <a:br>
              <a:rPr lang="fa-IR" sz="1600" b="1" dirty="0" smtClean="0">
                <a:solidFill>
                  <a:srgbClr val="C00000"/>
                </a:solidFill>
                <a:cs typeface="B Titr" pitchFamily="2" charset="-78"/>
              </a:rPr>
            </a:b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fa-IR" sz="2000" b="1" dirty="0" smtClean="0">
                <a:solidFill>
                  <a:srgbClr val="C00000"/>
                </a:solidFill>
                <a:cs typeface="B Titr" pitchFamily="2" charset="-78"/>
              </a:rPr>
              <a:t>بانک شهر در بکارگیری </a:t>
            </a:r>
            <a:r>
              <a:rPr lang="en-US" sz="2000" b="1" dirty="0" smtClean="0">
                <a:solidFill>
                  <a:srgbClr val="C00000"/>
                </a:solidFill>
                <a:cs typeface="B Titr" pitchFamily="2" charset="-78"/>
              </a:rPr>
              <a:t>CRM</a:t>
            </a:r>
            <a:r>
              <a:rPr lang="fa-IR" sz="2000" b="1" dirty="0" smtClean="0">
                <a:solidFill>
                  <a:srgbClr val="C00000"/>
                </a:solidFill>
                <a:cs typeface="B Titr" pitchFamily="2" charset="-78"/>
              </a:rPr>
              <a:t> از نظر برنامه ریزی آمادگی دارد.</a:t>
            </a:r>
            <a:r>
              <a:rPr lang="en-US" sz="2000" dirty="0" smtClean="0"/>
              <a:t/>
            </a:r>
            <a:br>
              <a:rPr lang="en-US" sz="2000" dirty="0" smtClean="0"/>
            </a:br>
            <a:endParaRPr lang="fa-IR" sz="2000" dirty="0"/>
          </a:p>
        </p:txBody>
      </p:sp>
      <p:sp>
        <p:nvSpPr>
          <p:cNvPr id="3" name="Text Placeholder 2"/>
          <p:cNvSpPr>
            <a:spLocks noGrp="1"/>
          </p:cNvSpPr>
          <p:nvPr>
            <p:ph type="body" idx="1"/>
          </p:nvPr>
        </p:nvSpPr>
        <p:spPr>
          <a:xfrm>
            <a:off x="857224" y="5429264"/>
            <a:ext cx="7500989" cy="928694"/>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a:t>
            </a:r>
            <a:r>
              <a:rPr lang="fa-IR" sz="1500" dirty="0" smtClean="0">
                <a:solidFill>
                  <a:schemeClr val="tx1"/>
                </a:solidFill>
                <a:cs typeface="B Lotus" pitchFamily="2" charset="-78"/>
              </a:rPr>
              <a:t>تر</a:t>
            </a:r>
            <a:r>
              <a:rPr lang="ar-SA" sz="1500" dirty="0" smtClean="0">
                <a:solidFill>
                  <a:schemeClr val="tx1"/>
                </a:solidFill>
                <a:cs typeface="B Lotus" pitchFamily="2" charset="-78"/>
              </a:rPr>
              <a:t> از میانه است لذا</a:t>
            </a:r>
            <a:r>
              <a:rPr lang="fa-IR" sz="1500" dirty="0" smtClean="0">
                <a:solidFill>
                  <a:schemeClr val="tx1"/>
                </a:solidFill>
                <a:cs typeface="B Lotus" pitchFamily="2" charset="-78"/>
              </a:rPr>
              <a:t> 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بانك شهر در بکارگیری نظام مدیریت ارتباط با مشتری </a:t>
            </a:r>
            <a:r>
              <a:rPr lang="fa-IR" sz="1500" dirty="0" smtClean="0">
                <a:solidFill>
                  <a:schemeClr val="tx1"/>
                </a:solidFill>
                <a:cs typeface="B Lotus" pitchFamily="2" charset="-78"/>
              </a:rPr>
              <a:t>از نظر برنامه ریزی </a:t>
            </a:r>
            <a:r>
              <a:rPr lang="ar-SA" sz="1500" dirty="0" smtClean="0">
                <a:solidFill>
                  <a:schemeClr val="tx1"/>
                </a:solidFill>
                <a:cs typeface="B Lotus" pitchFamily="2" charset="-78"/>
              </a:rPr>
              <a:t>بالاتر از حد انتظار است.</a:t>
            </a:r>
            <a:endParaRPr lang="en-US" sz="1500" dirty="0" smtClean="0">
              <a:solidFill>
                <a:schemeClr val="tx1"/>
              </a:solidFill>
              <a:cs typeface="B Lotus" pitchFamily="2" charset="-78"/>
            </a:endParaRPr>
          </a:p>
          <a:p>
            <a:pPr algn="r"/>
            <a:endParaRPr lang="fa-IR" dirty="0"/>
          </a:p>
        </p:txBody>
      </p:sp>
      <p:pic>
        <p:nvPicPr>
          <p:cNvPr id="4" name="Picture 2"/>
          <p:cNvPicPr>
            <a:picLocks noChangeAspect="1" noChangeArrowheads="1"/>
          </p:cNvPicPr>
          <p:nvPr/>
        </p:nvPicPr>
        <p:blipFill>
          <a:blip r:embed="rId2" cstate="print"/>
          <a:srcRect/>
          <a:stretch>
            <a:fillRect/>
          </a:stretch>
        </p:blipFill>
        <p:spPr bwMode="auto">
          <a:xfrm>
            <a:off x="785786" y="1714488"/>
            <a:ext cx="7072362" cy="2162175"/>
          </a:xfrm>
          <a:prstGeom prst="rect">
            <a:avLst/>
          </a:prstGeom>
          <a:noFill/>
          <a:ln w="9525">
            <a:noFill/>
            <a:miter lim="800000"/>
            <a:headEnd/>
            <a:tailEnd/>
          </a:ln>
          <a:effectLst/>
        </p:spPr>
      </p:pic>
      <p:pic>
        <p:nvPicPr>
          <p:cNvPr id="63490" name="Picture 2"/>
          <p:cNvPicPr>
            <a:picLocks noChangeAspect="1" noChangeArrowheads="1"/>
          </p:cNvPicPr>
          <p:nvPr/>
        </p:nvPicPr>
        <p:blipFill>
          <a:blip r:embed="rId3" cstate="print"/>
          <a:srcRect/>
          <a:stretch>
            <a:fillRect/>
          </a:stretch>
        </p:blipFill>
        <p:spPr bwMode="auto">
          <a:xfrm>
            <a:off x="1571604" y="3929066"/>
            <a:ext cx="5848348" cy="14096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4414" y="285728"/>
            <a:ext cx="6637468" cy="1214445"/>
          </a:xfrm>
        </p:spPr>
        <p:txBody>
          <a:bodyPr>
            <a:normAutofit fontScale="90000"/>
          </a:bodyPr>
          <a:lstStyle/>
          <a:p>
            <a:pPr algn="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200" dirty="0" smtClean="0"/>
              <a:t/>
            </a:r>
            <a:br>
              <a:rPr lang="en-US"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t>
            </a:r>
            <a:br>
              <a:rPr lang="fa-IR" sz="1200" dirty="0" smtClean="0"/>
            </a:br>
            <a:r>
              <a:rPr lang="fa-IR" sz="1200" dirty="0" smtClean="0"/>
              <a:t/>
            </a:r>
            <a:br>
              <a:rPr lang="fa-IR" sz="1200" dirty="0" smtClean="0"/>
            </a:br>
            <a:r>
              <a:rPr lang="fa-IR" sz="1200" dirty="0" smtClean="0"/>
              <a:t/>
            </a:r>
            <a:br>
              <a:rPr lang="fa-IR" sz="1200" dirty="0" smtClean="0"/>
            </a:br>
            <a:r>
              <a:rPr lang="fa-IR" sz="1600" dirty="0" smtClean="0">
                <a:solidFill>
                  <a:srgbClr val="C00000"/>
                </a:solidFill>
                <a:cs typeface="B Titr" pitchFamily="2" charset="-78"/>
              </a:rPr>
              <a:t>بانک شهر در بکارگیری نظام مدیریت ارتباط با مشتری از بعد اجتماعی آمادگی دارد.</a:t>
            </a:r>
            <a:r>
              <a:rPr lang="en-US" sz="1600" dirty="0" smtClean="0">
                <a:solidFill>
                  <a:srgbClr val="C00000"/>
                </a:solidFill>
                <a:cs typeface="B Titr" pitchFamily="2" charset="-78"/>
              </a:rPr>
              <a:t> </a:t>
            </a:r>
            <a:r>
              <a:rPr lang="fa-IR" sz="1600" dirty="0" smtClean="0">
                <a:solidFill>
                  <a:srgbClr val="C00000"/>
                </a:solidFill>
                <a:cs typeface="B Titr" pitchFamily="2" charset="-78"/>
              </a:rPr>
              <a:t>فرضیه اصلی دوم:</a:t>
            </a:r>
            <a:br>
              <a:rPr lang="fa-IR" sz="1600" dirty="0" smtClean="0">
                <a:solidFill>
                  <a:srgbClr val="C00000"/>
                </a:solidFill>
                <a:cs typeface="B Titr" pitchFamily="2" charset="-78"/>
              </a:rPr>
            </a:br>
            <a:endParaRPr lang="fa-IR" sz="1600" dirty="0">
              <a:solidFill>
                <a:srgbClr val="C00000"/>
              </a:solidFill>
              <a:cs typeface="B Titr" pitchFamily="2" charset="-78"/>
            </a:endParaRPr>
          </a:p>
        </p:txBody>
      </p:sp>
      <p:sp>
        <p:nvSpPr>
          <p:cNvPr id="3" name="Text Placeholder 2"/>
          <p:cNvSpPr>
            <a:spLocks noGrp="1"/>
          </p:cNvSpPr>
          <p:nvPr>
            <p:ph type="body" idx="1"/>
          </p:nvPr>
        </p:nvSpPr>
        <p:spPr>
          <a:xfrm>
            <a:off x="1258645" y="5429264"/>
            <a:ext cx="6637467" cy="857256"/>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 از میانه است لذا</a:t>
            </a:r>
            <a:r>
              <a:rPr lang="fa-IR" sz="1500" dirty="0" smtClean="0">
                <a:solidFill>
                  <a:schemeClr val="tx1"/>
                </a:solidFill>
                <a:cs typeface="B Lotus" pitchFamily="2" charset="-78"/>
              </a:rPr>
              <a:t> 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a:t>
            </a:r>
            <a:r>
              <a:rPr lang="fa-IR" sz="1500" dirty="0" smtClean="0">
                <a:solidFill>
                  <a:schemeClr val="tx1"/>
                </a:solidFill>
                <a:cs typeface="B Lotus" pitchFamily="2" charset="-78"/>
              </a:rPr>
              <a:t>اجتماعی</a:t>
            </a:r>
            <a:r>
              <a:rPr lang="ar-SA" sz="1500" dirty="0" smtClean="0">
                <a:solidFill>
                  <a:schemeClr val="tx1"/>
                </a:solidFill>
                <a:cs typeface="B Lotus" pitchFamily="2" charset="-78"/>
              </a:rPr>
              <a:t> بانك شهر در بکارگیری نظام مدیریت ارتباط با مشتری بالاتر از حد انتظار است.</a:t>
            </a:r>
            <a:endParaRPr lang="en-US" sz="1500" dirty="0" smtClean="0">
              <a:solidFill>
                <a:schemeClr val="tx1"/>
              </a:solidFill>
              <a:cs typeface="B Lotus" pitchFamily="2" charset="-78"/>
            </a:endParaRPr>
          </a:p>
          <a:p>
            <a:endParaRPr lang="fa-IR" dirty="0"/>
          </a:p>
        </p:txBody>
      </p:sp>
      <p:pic>
        <p:nvPicPr>
          <p:cNvPr id="60418" name="Picture 2"/>
          <p:cNvPicPr>
            <a:picLocks noChangeAspect="1" noChangeArrowheads="1"/>
          </p:cNvPicPr>
          <p:nvPr/>
        </p:nvPicPr>
        <p:blipFill>
          <a:blip r:embed="rId3" cstate="print"/>
          <a:srcRect/>
          <a:stretch>
            <a:fillRect/>
          </a:stretch>
        </p:blipFill>
        <p:spPr bwMode="auto">
          <a:xfrm>
            <a:off x="1000100" y="1428736"/>
            <a:ext cx="7072362" cy="2447927"/>
          </a:xfrm>
          <a:prstGeom prst="rect">
            <a:avLst/>
          </a:prstGeom>
          <a:noFill/>
          <a:ln w="9525">
            <a:noFill/>
            <a:miter lim="800000"/>
            <a:headEnd/>
            <a:tailEnd/>
          </a:ln>
          <a:effectLst/>
        </p:spPr>
      </p:pic>
      <p:pic>
        <p:nvPicPr>
          <p:cNvPr id="64514" name="Picture 2"/>
          <p:cNvPicPr>
            <a:picLocks noChangeAspect="1" noChangeArrowheads="1"/>
          </p:cNvPicPr>
          <p:nvPr/>
        </p:nvPicPr>
        <p:blipFill>
          <a:blip r:embed="rId4" cstate="print"/>
          <a:srcRect/>
          <a:stretch>
            <a:fillRect/>
          </a:stretch>
        </p:blipFill>
        <p:spPr bwMode="auto">
          <a:xfrm>
            <a:off x="1285852" y="3929067"/>
            <a:ext cx="6162675" cy="15001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52" y="1142984"/>
            <a:ext cx="6637468" cy="714380"/>
          </a:xfrm>
        </p:spPr>
        <p:txBody>
          <a:bodyPr>
            <a:normAutofit fontScale="90000"/>
          </a:bodyPr>
          <a:lstStyle/>
          <a:p>
            <a:pPr algn="ctr" rtl="1"/>
            <a:r>
              <a:rPr lang="en-US" sz="1600" b="1" dirty="0" smtClean="0">
                <a:solidFill>
                  <a:srgbClr val="C00000"/>
                </a:solidFill>
                <a:cs typeface="B Titr" pitchFamily="2" charset="-78"/>
              </a:rPr>
              <a:t/>
            </a:r>
            <a:br>
              <a:rPr lang="en-US" sz="1600" b="1" dirty="0" smtClean="0">
                <a:solidFill>
                  <a:srgbClr val="C00000"/>
                </a:solidFill>
                <a:cs typeface="B Titr" pitchFamily="2" charset="-78"/>
              </a:rPr>
            </a:br>
            <a:r>
              <a:rPr lang="en-US" sz="1600" dirty="0" smtClean="0"/>
              <a:t/>
            </a:r>
            <a:br>
              <a:rPr lang="en-US" sz="1600" dirty="0" smtClean="0"/>
            </a:br>
            <a:r>
              <a:rPr lang="en-US" sz="1600" b="1" dirty="0" smtClean="0">
                <a:solidFill>
                  <a:srgbClr val="C00000"/>
                </a:solidFill>
                <a:cs typeface="B Titr" pitchFamily="2" charset="-78"/>
              </a:rPr>
              <a:t> </a:t>
            </a: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ar-SA" sz="1600" b="1" dirty="0" smtClean="0">
                <a:solidFill>
                  <a:srgbClr val="C00000"/>
                </a:solidFill>
                <a:cs typeface="B Titr" pitchFamily="2" charset="-78"/>
              </a:rPr>
              <a:t>فرضیه فرعي </a:t>
            </a:r>
            <a:r>
              <a:rPr lang="fa-IR" sz="1600" b="1" dirty="0" smtClean="0">
                <a:solidFill>
                  <a:srgbClr val="C00000"/>
                </a:solidFill>
                <a:cs typeface="B Titr" pitchFamily="2" charset="-78"/>
              </a:rPr>
              <a:t>اول </a:t>
            </a:r>
            <a:r>
              <a:rPr lang="ar-SA" sz="1600" b="1" dirty="0" smtClean="0">
                <a:solidFill>
                  <a:srgbClr val="C00000"/>
                </a:solidFill>
                <a:cs typeface="B Titr" pitchFamily="2" charset="-78"/>
              </a:rPr>
              <a:t>از فرضیه اصلی </a:t>
            </a:r>
            <a:r>
              <a:rPr lang="fa-IR" sz="1600" b="1" dirty="0" smtClean="0">
                <a:solidFill>
                  <a:srgbClr val="C00000"/>
                </a:solidFill>
                <a:cs typeface="B Titr" pitchFamily="2" charset="-78"/>
              </a:rPr>
              <a:t>دوم: </a:t>
            </a:r>
            <a:br>
              <a:rPr lang="fa-IR" sz="1600" b="1" dirty="0" smtClean="0">
                <a:solidFill>
                  <a:srgbClr val="C00000"/>
                </a:solidFill>
                <a:cs typeface="B Titr" pitchFamily="2" charset="-78"/>
              </a:rPr>
            </a:b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fa-IR" sz="2000" b="1" dirty="0" smtClean="0">
                <a:solidFill>
                  <a:srgbClr val="C00000"/>
                </a:solidFill>
                <a:cs typeface="B Titr" pitchFamily="2" charset="-78"/>
              </a:rPr>
              <a:t>بانک شهر در بکارگیری </a:t>
            </a:r>
            <a:r>
              <a:rPr lang="en-US" sz="2000" b="1" dirty="0" smtClean="0">
                <a:solidFill>
                  <a:srgbClr val="C00000"/>
                </a:solidFill>
                <a:cs typeface="B Titr" pitchFamily="2" charset="-78"/>
              </a:rPr>
              <a:t>CRM</a:t>
            </a:r>
            <a:r>
              <a:rPr lang="fa-IR" sz="2000" b="1" dirty="0" smtClean="0">
                <a:solidFill>
                  <a:srgbClr val="C00000"/>
                </a:solidFill>
                <a:cs typeface="B Titr" pitchFamily="2" charset="-78"/>
              </a:rPr>
              <a:t> از نظر فرهنگ سازمانی آمادگی دارد.</a:t>
            </a:r>
            <a:r>
              <a:rPr lang="en-US" sz="2000" dirty="0" smtClean="0"/>
              <a:t/>
            </a:r>
            <a:br>
              <a:rPr lang="en-US" sz="2000" dirty="0" smtClean="0"/>
            </a:br>
            <a:endParaRPr lang="fa-IR" sz="2000" dirty="0"/>
          </a:p>
        </p:txBody>
      </p:sp>
      <p:sp>
        <p:nvSpPr>
          <p:cNvPr id="3" name="Text Placeholder 2"/>
          <p:cNvSpPr>
            <a:spLocks noGrp="1"/>
          </p:cNvSpPr>
          <p:nvPr>
            <p:ph type="body" idx="1"/>
          </p:nvPr>
        </p:nvSpPr>
        <p:spPr>
          <a:xfrm>
            <a:off x="714348" y="5500702"/>
            <a:ext cx="7500989" cy="857256"/>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 از میانه است لذا</a:t>
            </a:r>
            <a:r>
              <a:rPr lang="fa-IR" sz="1500" dirty="0" smtClean="0">
                <a:solidFill>
                  <a:schemeClr val="tx1"/>
                </a:solidFill>
                <a:cs typeface="B Lotus" pitchFamily="2" charset="-78"/>
              </a:rPr>
              <a:t> 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بانك شهر در بکارگیری نظام مدیریت ارتباط با مشتری </a:t>
            </a:r>
            <a:r>
              <a:rPr lang="fa-IR" sz="1500" dirty="0" smtClean="0">
                <a:solidFill>
                  <a:schemeClr val="tx1"/>
                </a:solidFill>
                <a:cs typeface="B Lotus" pitchFamily="2" charset="-78"/>
              </a:rPr>
              <a:t>از نظر فرهنگ سازمانی </a:t>
            </a:r>
            <a:r>
              <a:rPr lang="ar-SA" sz="1500" dirty="0" smtClean="0">
                <a:solidFill>
                  <a:schemeClr val="tx1"/>
                </a:solidFill>
                <a:cs typeface="B Lotus" pitchFamily="2" charset="-78"/>
              </a:rPr>
              <a:t>بالاتر از حد انتظار است.</a:t>
            </a:r>
            <a:endParaRPr lang="en-US" sz="1500" dirty="0" smtClean="0">
              <a:solidFill>
                <a:schemeClr val="tx1"/>
              </a:solidFill>
              <a:cs typeface="B Lotus" pitchFamily="2" charset="-78"/>
            </a:endParaRPr>
          </a:p>
          <a:p>
            <a:pPr algn="r"/>
            <a:endParaRPr lang="fa-IR" dirty="0"/>
          </a:p>
        </p:txBody>
      </p:sp>
      <p:pic>
        <p:nvPicPr>
          <p:cNvPr id="4" name="Picture 2"/>
          <p:cNvPicPr>
            <a:picLocks noChangeAspect="1" noChangeArrowheads="1"/>
          </p:cNvPicPr>
          <p:nvPr/>
        </p:nvPicPr>
        <p:blipFill>
          <a:blip r:embed="rId2" cstate="print"/>
          <a:srcRect/>
          <a:stretch>
            <a:fillRect/>
          </a:stretch>
        </p:blipFill>
        <p:spPr bwMode="auto">
          <a:xfrm>
            <a:off x="928662" y="1714488"/>
            <a:ext cx="7072362" cy="2162175"/>
          </a:xfrm>
          <a:prstGeom prst="rect">
            <a:avLst/>
          </a:prstGeom>
          <a:noFill/>
          <a:ln w="9525">
            <a:noFill/>
            <a:miter lim="800000"/>
            <a:headEnd/>
            <a:tailEnd/>
          </a:ln>
          <a:effectLst/>
        </p:spPr>
      </p:pic>
      <p:pic>
        <p:nvPicPr>
          <p:cNvPr id="65538" name="Picture 2"/>
          <p:cNvPicPr>
            <a:picLocks noChangeAspect="1" noChangeArrowheads="1"/>
          </p:cNvPicPr>
          <p:nvPr/>
        </p:nvPicPr>
        <p:blipFill>
          <a:blip r:embed="rId3" cstate="print"/>
          <a:srcRect/>
          <a:stretch>
            <a:fillRect/>
          </a:stretch>
        </p:blipFill>
        <p:spPr bwMode="auto">
          <a:xfrm>
            <a:off x="1357290" y="3929066"/>
            <a:ext cx="6100762" cy="142874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52" y="1142984"/>
            <a:ext cx="6637468" cy="714380"/>
          </a:xfrm>
        </p:spPr>
        <p:txBody>
          <a:bodyPr>
            <a:normAutofit fontScale="90000"/>
          </a:bodyPr>
          <a:lstStyle/>
          <a:p>
            <a:pPr algn="ctr" rtl="1"/>
            <a:r>
              <a:rPr lang="en-US" sz="1600" b="1" dirty="0" smtClean="0">
                <a:solidFill>
                  <a:srgbClr val="C00000"/>
                </a:solidFill>
                <a:cs typeface="B Titr" pitchFamily="2" charset="-78"/>
              </a:rPr>
              <a:t/>
            </a:r>
            <a:br>
              <a:rPr lang="en-US" sz="1600" b="1" dirty="0" smtClean="0">
                <a:solidFill>
                  <a:srgbClr val="C00000"/>
                </a:solidFill>
                <a:cs typeface="B Titr" pitchFamily="2" charset="-78"/>
              </a:rPr>
            </a:br>
            <a:r>
              <a:rPr lang="en-US" sz="1600" dirty="0" smtClean="0"/>
              <a:t/>
            </a:r>
            <a:br>
              <a:rPr lang="en-US" sz="1600" dirty="0" smtClean="0"/>
            </a:br>
            <a:r>
              <a:rPr lang="en-US" sz="1600" b="1" dirty="0" smtClean="0">
                <a:solidFill>
                  <a:srgbClr val="C00000"/>
                </a:solidFill>
                <a:cs typeface="B Titr" pitchFamily="2" charset="-78"/>
              </a:rPr>
              <a:t> </a:t>
            </a: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ar-SA" sz="1600" b="1" dirty="0" smtClean="0">
                <a:solidFill>
                  <a:srgbClr val="C00000"/>
                </a:solidFill>
                <a:cs typeface="B Titr" pitchFamily="2" charset="-78"/>
              </a:rPr>
              <a:t>فرضیه فرعي </a:t>
            </a:r>
            <a:r>
              <a:rPr lang="fa-IR" sz="1600" b="1" dirty="0" smtClean="0">
                <a:solidFill>
                  <a:srgbClr val="C00000"/>
                </a:solidFill>
                <a:cs typeface="B Titr" pitchFamily="2" charset="-78"/>
              </a:rPr>
              <a:t>دوم </a:t>
            </a:r>
            <a:r>
              <a:rPr lang="ar-SA" sz="1600" b="1" dirty="0" smtClean="0">
                <a:solidFill>
                  <a:srgbClr val="C00000"/>
                </a:solidFill>
                <a:cs typeface="B Titr" pitchFamily="2" charset="-78"/>
              </a:rPr>
              <a:t>از فرضیه اصلی </a:t>
            </a:r>
            <a:r>
              <a:rPr lang="fa-IR" sz="1600" b="1" dirty="0" smtClean="0">
                <a:solidFill>
                  <a:srgbClr val="C00000"/>
                </a:solidFill>
                <a:cs typeface="B Titr" pitchFamily="2" charset="-78"/>
              </a:rPr>
              <a:t>دوم: </a:t>
            </a:r>
            <a:br>
              <a:rPr lang="fa-IR" sz="1600" b="1" dirty="0" smtClean="0">
                <a:solidFill>
                  <a:srgbClr val="C00000"/>
                </a:solidFill>
                <a:cs typeface="B Titr" pitchFamily="2" charset="-78"/>
              </a:rPr>
            </a:b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fa-IR" sz="2000" b="1" dirty="0" smtClean="0">
                <a:solidFill>
                  <a:srgbClr val="C00000"/>
                </a:solidFill>
                <a:cs typeface="B Titr" pitchFamily="2" charset="-78"/>
              </a:rPr>
              <a:t>بانک شهر در بکارگیری </a:t>
            </a:r>
            <a:r>
              <a:rPr lang="en-US" sz="2000" b="1" dirty="0" smtClean="0">
                <a:solidFill>
                  <a:srgbClr val="C00000"/>
                </a:solidFill>
                <a:cs typeface="B Titr" pitchFamily="2" charset="-78"/>
              </a:rPr>
              <a:t>CRM</a:t>
            </a:r>
            <a:r>
              <a:rPr lang="fa-IR" sz="2000" b="1" dirty="0" smtClean="0">
                <a:solidFill>
                  <a:srgbClr val="C00000"/>
                </a:solidFill>
                <a:cs typeface="B Titr" pitchFamily="2" charset="-78"/>
              </a:rPr>
              <a:t> از نظر تعامل با ذینفعان آمادگی دارد.</a:t>
            </a:r>
            <a:r>
              <a:rPr lang="en-US" sz="2000" dirty="0" smtClean="0"/>
              <a:t/>
            </a:r>
            <a:br>
              <a:rPr lang="en-US" sz="2000" dirty="0" smtClean="0"/>
            </a:br>
            <a:endParaRPr lang="fa-IR" sz="2000" dirty="0"/>
          </a:p>
        </p:txBody>
      </p:sp>
      <p:sp>
        <p:nvSpPr>
          <p:cNvPr id="3" name="Text Placeholder 2"/>
          <p:cNvSpPr>
            <a:spLocks noGrp="1"/>
          </p:cNvSpPr>
          <p:nvPr>
            <p:ph type="body" idx="1"/>
          </p:nvPr>
        </p:nvSpPr>
        <p:spPr>
          <a:xfrm>
            <a:off x="785786" y="5500702"/>
            <a:ext cx="7429551" cy="857256"/>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 از میانه است لذا</a:t>
            </a:r>
            <a:r>
              <a:rPr lang="fa-IR" sz="1500" dirty="0" smtClean="0">
                <a:solidFill>
                  <a:schemeClr val="tx1"/>
                </a:solidFill>
                <a:cs typeface="B Lotus" pitchFamily="2" charset="-78"/>
              </a:rPr>
              <a:t> 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بانك شهر در بکارگیری نظام مدیریت ارتباط با مشتری </a:t>
            </a:r>
            <a:r>
              <a:rPr lang="fa-IR" sz="1500" dirty="0" smtClean="0">
                <a:solidFill>
                  <a:schemeClr val="tx1"/>
                </a:solidFill>
                <a:cs typeface="B Lotus" pitchFamily="2" charset="-78"/>
              </a:rPr>
              <a:t>از نظر تعامل با ذینفعان </a:t>
            </a:r>
            <a:r>
              <a:rPr lang="ar-SA" sz="1500" dirty="0" smtClean="0">
                <a:solidFill>
                  <a:schemeClr val="tx1"/>
                </a:solidFill>
                <a:cs typeface="B Lotus" pitchFamily="2" charset="-78"/>
              </a:rPr>
              <a:t>بالاتر از حد انتظار است.</a:t>
            </a:r>
            <a:endParaRPr lang="en-US" sz="1500" dirty="0" smtClean="0">
              <a:solidFill>
                <a:schemeClr val="tx1"/>
              </a:solidFill>
              <a:cs typeface="B Lotus" pitchFamily="2" charset="-78"/>
            </a:endParaRPr>
          </a:p>
          <a:p>
            <a:pPr algn="r"/>
            <a:endParaRPr lang="fa-IR" dirty="0"/>
          </a:p>
        </p:txBody>
      </p:sp>
      <p:pic>
        <p:nvPicPr>
          <p:cNvPr id="4" name="Picture 2"/>
          <p:cNvPicPr>
            <a:picLocks noChangeAspect="1" noChangeArrowheads="1"/>
          </p:cNvPicPr>
          <p:nvPr/>
        </p:nvPicPr>
        <p:blipFill>
          <a:blip r:embed="rId2" cstate="print"/>
          <a:srcRect/>
          <a:stretch>
            <a:fillRect/>
          </a:stretch>
        </p:blipFill>
        <p:spPr bwMode="auto">
          <a:xfrm>
            <a:off x="928662" y="1714488"/>
            <a:ext cx="7143800" cy="2162175"/>
          </a:xfrm>
          <a:prstGeom prst="rect">
            <a:avLst/>
          </a:prstGeom>
          <a:noFill/>
          <a:ln w="9525">
            <a:noFill/>
            <a:miter lim="800000"/>
            <a:headEnd/>
            <a:tailEnd/>
          </a:ln>
          <a:effectLst/>
        </p:spPr>
      </p:pic>
      <p:pic>
        <p:nvPicPr>
          <p:cNvPr id="66562" name="Picture 2"/>
          <p:cNvPicPr>
            <a:picLocks noChangeAspect="1" noChangeArrowheads="1"/>
          </p:cNvPicPr>
          <p:nvPr/>
        </p:nvPicPr>
        <p:blipFill>
          <a:blip r:embed="rId3" cstate="print"/>
          <a:srcRect/>
          <a:stretch>
            <a:fillRect/>
          </a:stretch>
        </p:blipFill>
        <p:spPr bwMode="auto">
          <a:xfrm>
            <a:off x="1428728" y="3929066"/>
            <a:ext cx="6143625" cy="144303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52" y="1142984"/>
            <a:ext cx="6637468" cy="714380"/>
          </a:xfrm>
        </p:spPr>
        <p:txBody>
          <a:bodyPr>
            <a:normAutofit fontScale="90000"/>
          </a:bodyPr>
          <a:lstStyle/>
          <a:p>
            <a:pPr algn="ctr" rtl="1"/>
            <a:r>
              <a:rPr lang="en-US" sz="1600" b="1" dirty="0" smtClean="0">
                <a:solidFill>
                  <a:srgbClr val="C00000"/>
                </a:solidFill>
                <a:cs typeface="B Titr" pitchFamily="2" charset="-78"/>
              </a:rPr>
              <a:t/>
            </a:r>
            <a:br>
              <a:rPr lang="en-US" sz="1600" b="1" dirty="0" smtClean="0">
                <a:solidFill>
                  <a:srgbClr val="C00000"/>
                </a:solidFill>
                <a:cs typeface="B Titr" pitchFamily="2" charset="-78"/>
              </a:rPr>
            </a:br>
            <a:r>
              <a:rPr lang="en-US" sz="1600" dirty="0" smtClean="0"/>
              <a:t/>
            </a:r>
            <a:br>
              <a:rPr lang="en-US" sz="1600" dirty="0" smtClean="0"/>
            </a:br>
            <a:r>
              <a:rPr lang="en-US" sz="1600" b="1" dirty="0" smtClean="0">
                <a:solidFill>
                  <a:srgbClr val="C00000"/>
                </a:solidFill>
                <a:cs typeface="B Titr" pitchFamily="2" charset="-78"/>
              </a:rPr>
              <a:t> </a:t>
            </a: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ar-SA" sz="1600" b="1" dirty="0" smtClean="0">
                <a:solidFill>
                  <a:srgbClr val="C00000"/>
                </a:solidFill>
                <a:cs typeface="B Titr" pitchFamily="2" charset="-78"/>
              </a:rPr>
              <a:t>فرضیه فرعي </a:t>
            </a:r>
            <a:r>
              <a:rPr lang="fa-IR" sz="1600" b="1" dirty="0" smtClean="0">
                <a:solidFill>
                  <a:srgbClr val="C00000"/>
                </a:solidFill>
                <a:cs typeface="B Titr" pitchFamily="2" charset="-78"/>
              </a:rPr>
              <a:t>سوم </a:t>
            </a:r>
            <a:r>
              <a:rPr lang="ar-SA" sz="1600" b="1" dirty="0" smtClean="0">
                <a:solidFill>
                  <a:srgbClr val="C00000"/>
                </a:solidFill>
                <a:cs typeface="B Titr" pitchFamily="2" charset="-78"/>
              </a:rPr>
              <a:t>از فرضیه اصلی </a:t>
            </a:r>
            <a:r>
              <a:rPr lang="fa-IR" sz="1600" b="1" dirty="0" smtClean="0">
                <a:solidFill>
                  <a:srgbClr val="C00000"/>
                </a:solidFill>
                <a:cs typeface="B Titr" pitchFamily="2" charset="-78"/>
              </a:rPr>
              <a:t>دوم: </a:t>
            </a:r>
            <a:br>
              <a:rPr lang="fa-IR" sz="1600" b="1" dirty="0" smtClean="0">
                <a:solidFill>
                  <a:srgbClr val="C00000"/>
                </a:solidFill>
                <a:cs typeface="B Titr" pitchFamily="2" charset="-78"/>
              </a:rPr>
            </a:b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fa-IR" sz="2000" b="1" dirty="0" smtClean="0">
                <a:solidFill>
                  <a:srgbClr val="C00000"/>
                </a:solidFill>
                <a:cs typeface="B Titr" pitchFamily="2" charset="-78"/>
              </a:rPr>
              <a:t>بانک شهر در بکارگیری </a:t>
            </a:r>
            <a:r>
              <a:rPr lang="en-US" sz="2000" b="1" dirty="0" smtClean="0">
                <a:solidFill>
                  <a:srgbClr val="C00000"/>
                </a:solidFill>
                <a:cs typeface="B Titr" pitchFamily="2" charset="-78"/>
              </a:rPr>
              <a:t>CRM</a:t>
            </a:r>
            <a:r>
              <a:rPr lang="fa-IR" sz="2000" b="1" dirty="0" smtClean="0">
                <a:solidFill>
                  <a:srgbClr val="C00000"/>
                </a:solidFill>
                <a:cs typeface="B Titr" pitchFamily="2" charset="-78"/>
              </a:rPr>
              <a:t> از نظر دانش قلمرو کاری آمادگی دارد.</a:t>
            </a:r>
            <a:r>
              <a:rPr lang="en-US" sz="2000" dirty="0" smtClean="0"/>
              <a:t/>
            </a:r>
            <a:br>
              <a:rPr lang="en-US" sz="2000" dirty="0" smtClean="0"/>
            </a:br>
            <a:endParaRPr lang="fa-IR" sz="2000" dirty="0"/>
          </a:p>
        </p:txBody>
      </p:sp>
      <p:sp>
        <p:nvSpPr>
          <p:cNvPr id="3" name="Text Placeholder 2"/>
          <p:cNvSpPr>
            <a:spLocks noGrp="1"/>
          </p:cNvSpPr>
          <p:nvPr>
            <p:ph type="body" idx="1"/>
          </p:nvPr>
        </p:nvSpPr>
        <p:spPr>
          <a:xfrm>
            <a:off x="785786" y="5500702"/>
            <a:ext cx="7429552" cy="857256"/>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 از میانه است لذا</a:t>
            </a:r>
            <a:r>
              <a:rPr lang="fa-IR" sz="1500" dirty="0" smtClean="0">
                <a:solidFill>
                  <a:schemeClr val="tx1"/>
                </a:solidFill>
                <a:cs typeface="B Lotus" pitchFamily="2" charset="-78"/>
              </a:rPr>
              <a:t> 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بانك شهر در بکارگیری نظام مدیریت ارتباط با مشتری </a:t>
            </a:r>
            <a:r>
              <a:rPr lang="fa-IR" sz="1500" dirty="0" smtClean="0">
                <a:solidFill>
                  <a:schemeClr val="tx1"/>
                </a:solidFill>
                <a:cs typeface="B Lotus" pitchFamily="2" charset="-78"/>
              </a:rPr>
              <a:t>از نظر دانش قلمروکاری </a:t>
            </a:r>
            <a:r>
              <a:rPr lang="ar-SA" sz="1500" dirty="0" smtClean="0">
                <a:solidFill>
                  <a:schemeClr val="tx1"/>
                </a:solidFill>
                <a:cs typeface="B Lotus" pitchFamily="2" charset="-78"/>
              </a:rPr>
              <a:t>بالاتر از حد انتظار است.</a:t>
            </a:r>
            <a:endParaRPr lang="en-US" sz="1500" dirty="0" smtClean="0">
              <a:solidFill>
                <a:schemeClr val="tx1"/>
              </a:solidFill>
              <a:cs typeface="B Lotus" pitchFamily="2" charset="-78"/>
            </a:endParaRPr>
          </a:p>
          <a:p>
            <a:pPr algn="r"/>
            <a:endParaRPr lang="fa-IR" dirty="0"/>
          </a:p>
        </p:txBody>
      </p:sp>
      <p:pic>
        <p:nvPicPr>
          <p:cNvPr id="4" name="Picture 2"/>
          <p:cNvPicPr>
            <a:picLocks noChangeAspect="1" noChangeArrowheads="1"/>
          </p:cNvPicPr>
          <p:nvPr/>
        </p:nvPicPr>
        <p:blipFill>
          <a:blip r:embed="rId2" cstate="print"/>
          <a:srcRect/>
          <a:stretch>
            <a:fillRect/>
          </a:stretch>
        </p:blipFill>
        <p:spPr bwMode="auto">
          <a:xfrm>
            <a:off x="714348" y="1714488"/>
            <a:ext cx="7643866" cy="2162175"/>
          </a:xfrm>
          <a:prstGeom prst="rect">
            <a:avLst/>
          </a:prstGeom>
          <a:noFill/>
          <a:ln w="9525">
            <a:noFill/>
            <a:miter lim="800000"/>
            <a:headEnd/>
            <a:tailEnd/>
          </a:ln>
          <a:effectLst/>
        </p:spPr>
      </p:pic>
      <p:pic>
        <p:nvPicPr>
          <p:cNvPr id="67586" name="Picture 2"/>
          <p:cNvPicPr>
            <a:picLocks noChangeAspect="1" noChangeArrowheads="1"/>
          </p:cNvPicPr>
          <p:nvPr/>
        </p:nvPicPr>
        <p:blipFill>
          <a:blip r:embed="rId3" cstate="print"/>
          <a:srcRect/>
          <a:stretch>
            <a:fillRect/>
          </a:stretch>
        </p:blipFill>
        <p:spPr bwMode="auto">
          <a:xfrm>
            <a:off x="1428728" y="4000504"/>
            <a:ext cx="6134100" cy="140493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4414" y="214290"/>
            <a:ext cx="6637468" cy="1214445"/>
          </a:xfrm>
        </p:spPr>
        <p:txBody>
          <a:bodyPr>
            <a:normAutofit fontScale="90000"/>
          </a:bodyPr>
          <a:lstStyle/>
          <a:p>
            <a:pPr algn="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400" dirty="0" smtClean="0">
                <a:solidFill>
                  <a:schemeClr val="tx1"/>
                </a:solidFill>
                <a:cs typeface="B Titr" pitchFamily="2" charset="-78"/>
              </a:rPr>
              <a:t/>
            </a:r>
            <a:br>
              <a:rPr lang="en-US" sz="1400" dirty="0" smtClean="0">
                <a:solidFill>
                  <a:schemeClr val="tx1"/>
                </a:solidFill>
                <a:cs typeface="B Titr" pitchFamily="2" charset="-78"/>
              </a:rPr>
            </a:br>
            <a:r>
              <a:rPr lang="en-US" sz="1200" dirty="0" smtClean="0"/>
              <a:t/>
            </a:r>
            <a:br>
              <a:rPr lang="en-US"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r>
            <a:br>
              <a:rPr lang="fa-IR" sz="1200" dirty="0" smtClean="0"/>
            </a:br>
            <a:r>
              <a:rPr lang="fa-IR" sz="1200" dirty="0" smtClean="0"/>
              <a:t>      </a:t>
            </a:r>
            <a:br>
              <a:rPr lang="fa-IR" sz="1200" dirty="0" smtClean="0"/>
            </a:br>
            <a:r>
              <a:rPr lang="fa-IR" sz="1200" dirty="0" smtClean="0"/>
              <a:t/>
            </a:r>
            <a:br>
              <a:rPr lang="fa-IR" sz="1200" dirty="0" smtClean="0"/>
            </a:br>
            <a:r>
              <a:rPr lang="fa-IR" sz="1200" dirty="0" smtClean="0"/>
              <a:t/>
            </a:r>
            <a:br>
              <a:rPr lang="fa-IR" sz="1200" dirty="0" smtClean="0"/>
            </a:br>
            <a:r>
              <a:rPr lang="fa-IR" sz="1600" dirty="0" smtClean="0">
                <a:solidFill>
                  <a:srgbClr val="C00000"/>
                </a:solidFill>
                <a:cs typeface="B Titr" pitchFamily="2" charset="-78"/>
              </a:rPr>
              <a:t>بانک شهر در بکارگیری نظام مدیریت ارتباط با مشتری از بعد فناوری آمادگی دارد.</a:t>
            </a:r>
            <a:r>
              <a:rPr lang="en-US" sz="1600" dirty="0" smtClean="0">
                <a:solidFill>
                  <a:srgbClr val="C00000"/>
                </a:solidFill>
                <a:cs typeface="B Titr" pitchFamily="2" charset="-78"/>
              </a:rPr>
              <a:t> </a:t>
            </a:r>
            <a:r>
              <a:rPr lang="fa-IR" sz="1600" dirty="0" smtClean="0">
                <a:solidFill>
                  <a:srgbClr val="C00000"/>
                </a:solidFill>
                <a:cs typeface="B Titr" pitchFamily="2" charset="-78"/>
              </a:rPr>
              <a:t>فرضیه اصلی سوم:</a:t>
            </a:r>
            <a:br>
              <a:rPr lang="fa-IR" sz="1600" dirty="0" smtClean="0">
                <a:solidFill>
                  <a:srgbClr val="C00000"/>
                </a:solidFill>
                <a:cs typeface="B Titr" pitchFamily="2" charset="-78"/>
              </a:rPr>
            </a:br>
            <a:endParaRPr lang="fa-IR" sz="1600" dirty="0">
              <a:solidFill>
                <a:srgbClr val="C00000"/>
              </a:solidFill>
              <a:cs typeface="B Titr" pitchFamily="2" charset="-78"/>
            </a:endParaRPr>
          </a:p>
        </p:txBody>
      </p:sp>
      <p:sp>
        <p:nvSpPr>
          <p:cNvPr id="3" name="Text Placeholder 2"/>
          <p:cNvSpPr>
            <a:spLocks noGrp="1"/>
          </p:cNvSpPr>
          <p:nvPr>
            <p:ph type="body" idx="1"/>
          </p:nvPr>
        </p:nvSpPr>
        <p:spPr>
          <a:xfrm>
            <a:off x="857224" y="5572140"/>
            <a:ext cx="7429551" cy="857256"/>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 از میانه است لذا</a:t>
            </a:r>
            <a:r>
              <a:rPr lang="fa-IR" sz="1500" dirty="0" smtClean="0">
                <a:solidFill>
                  <a:schemeClr val="tx1"/>
                </a:solidFill>
                <a:cs typeface="B Lotus" pitchFamily="2" charset="-78"/>
              </a:rPr>
              <a:t> 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a:t>
            </a:r>
            <a:r>
              <a:rPr lang="fa-IR" sz="1500" dirty="0" smtClean="0">
                <a:solidFill>
                  <a:schemeClr val="tx1"/>
                </a:solidFill>
                <a:cs typeface="B Lotus" pitchFamily="2" charset="-78"/>
              </a:rPr>
              <a:t>فناوری</a:t>
            </a:r>
            <a:r>
              <a:rPr lang="ar-SA" sz="1500" dirty="0" smtClean="0">
                <a:solidFill>
                  <a:schemeClr val="tx1"/>
                </a:solidFill>
                <a:cs typeface="B Lotus" pitchFamily="2" charset="-78"/>
              </a:rPr>
              <a:t> بانك شهر در بکارگیری نظام مدیریت ارتباط با مشتری بالاتر از حد انتظار است.</a:t>
            </a:r>
            <a:endParaRPr lang="en-US" sz="1500" dirty="0" smtClean="0">
              <a:solidFill>
                <a:schemeClr val="tx1"/>
              </a:solidFill>
              <a:cs typeface="B Lotus" pitchFamily="2" charset="-78"/>
            </a:endParaRPr>
          </a:p>
          <a:p>
            <a:endParaRPr lang="fa-IR" dirty="0"/>
          </a:p>
        </p:txBody>
      </p:sp>
      <p:pic>
        <p:nvPicPr>
          <p:cNvPr id="60418" name="Picture 2"/>
          <p:cNvPicPr>
            <a:picLocks noChangeAspect="1" noChangeArrowheads="1"/>
          </p:cNvPicPr>
          <p:nvPr/>
        </p:nvPicPr>
        <p:blipFill>
          <a:blip r:embed="rId3" cstate="print"/>
          <a:srcRect/>
          <a:stretch>
            <a:fillRect/>
          </a:stretch>
        </p:blipFill>
        <p:spPr bwMode="auto">
          <a:xfrm>
            <a:off x="1000100" y="1357298"/>
            <a:ext cx="7215238" cy="2519365"/>
          </a:xfrm>
          <a:prstGeom prst="rect">
            <a:avLst/>
          </a:prstGeom>
          <a:noFill/>
          <a:ln w="9525">
            <a:noFill/>
            <a:miter lim="800000"/>
            <a:headEnd/>
            <a:tailEnd/>
          </a:ln>
          <a:effectLst/>
        </p:spPr>
      </p:pic>
      <p:pic>
        <p:nvPicPr>
          <p:cNvPr id="68610" name="Picture 2"/>
          <p:cNvPicPr>
            <a:picLocks noChangeAspect="1" noChangeArrowheads="1"/>
          </p:cNvPicPr>
          <p:nvPr/>
        </p:nvPicPr>
        <p:blipFill>
          <a:blip r:embed="rId4" cstate="print"/>
          <a:srcRect/>
          <a:stretch>
            <a:fillRect/>
          </a:stretch>
        </p:blipFill>
        <p:spPr bwMode="auto">
          <a:xfrm>
            <a:off x="1428728" y="3929066"/>
            <a:ext cx="6200775" cy="15001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52" y="1142984"/>
            <a:ext cx="6637468" cy="714380"/>
          </a:xfrm>
        </p:spPr>
        <p:txBody>
          <a:bodyPr>
            <a:normAutofit fontScale="90000"/>
          </a:bodyPr>
          <a:lstStyle/>
          <a:p>
            <a:pPr algn="ctr" rtl="1"/>
            <a:r>
              <a:rPr lang="en-US" sz="1600" b="1" dirty="0" smtClean="0">
                <a:solidFill>
                  <a:srgbClr val="C00000"/>
                </a:solidFill>
                <a:cs typeface="B Titr" pitchFamily="2" charset="-78"/>
              </a:rPr>
              <a:t/>
            </a:r>
            <a:br>
              <a:rPr lang="en-US" sz="1600" b="1" dirty="0" smtClean="0">
                <a:solidFill>
                  <a:srgbClr val="C00000"/>
                </a:solidFill>
                <a:cs typeface="B Titr" pitchFamily="2" charset="-78"/>
              </a:rPr>
            </a:br>
            <a:r>
              <a:rPr lang="en-US" sz="1600" dirty="0" smtClean="0"/>
              <a:t/>
            </a:r>
            <a:br>
              <a:rPr lang="en-US" sz="1600" dirty="0" smtClean="0"/>
            </a:br>
            <a:r>
              <a:rPr lang="en-US" sz="1600" b="1" dirty="0" smtClean="0">
                <a:solidFill>
                  <a:srgbClr val="C00000"/>
                </a:solidFill>
                <a:cs typeface="B Titr" pitchFamily="2" charset="-78"/>
              </a:rPr>
              <a:t> </a:t>
            </a: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ar-SA" sz="1600" b="1" dirty="0" smtClean="0">
                <a:solidFill>
                  <a:srgbClr val="C00000"/>
                </a:solidFill>
                <a:cs typeface="B Titr" pitchFamily="2" charset="-78"/>
              </a:rPr>
              <a:t>فرضیه فرعي </a:t>
            </a:r>
            <a:r>
              <a:rPr lang="fa-IR" sz="1600" b="1" dirty="0" smtClean="0">
                <a:solidFill>
                  <a:srgbClr val="C00000"/>
                </a:solidFill>
                <a:cs typeface="B Titr" pitchFamily="2" charset="-78"/>
              </a:rPr>
              <a:t>اول </a:t>
            </a:r>
            <a:r>
              <a:rPr lang="ar-SA" sz="1600" b="1" dirty="0" smtClean="0">
                <a:solidFill>
                  <a:srgbClr val="C00000"/>
                </a:solidFill>
                <a:cs typeface="B Titr" pitchFamily="2" charset="-78"/>
              </a:rPr>
              <a:t>از فرضیه اصلی </a:t>
            </a:r>
            <a:r>
              <a:rPr lang="fa-IR" sz="1600" b="1" dirty="0" smtClean="0">
                <a:solidFill>
                  <a:srgbClr val="C00000"/>
                </a:solidFill>
                <a:cs typeface="B Titr" pitchFamily="2" charset="-78"/>
              </a:rPr>
              <a:t>سوم: </a:t>
            </a:r>
            <a:br>
              <a:rPr lang="fa-IR" sz="1600" b="1" dirty="0" smtClean="0">
                <a:solidFill>
                  <a:srgbClr val="C00000"/>
                </a:solidFill>
                <a:cs typeface="B Titr" pitchFamily="2" charset="-78"/>
              </a:rPr>
            </a:b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fa-IR" sz="2000" b="1" dirty="0" smtClean="0">
                <a:solidFill>
                  <a:srgbClr val="C00000"/>
                </a:solidFill>
                <a:cs typeface="B Titr" pitchFamily="2" charset="-78"/>
              </a:rPr>
              <a:t>بانک شهر در بکارگیری </a:t>
            </a:r>
            <a:r>
              <a:rPr lang="en-US" sz="2000" b="1" dirty="0" smtClean="0">
                <a:solidFill>
                  <a:srgbClr val="C00000"/>
                </a:solidFill>
                <a:cs typeface="B Titr" pitchFamily="2" charset="-78"/>
              </a:rPr>
              <a:t>CRM</a:t>
            </a:r>
            <a:r>
              <a:rPr lang="fa-IR" sz="2000" b="1" dirty="0" smtClean="0">
                <a:solidFill>
                  <a:srgbClr val="C00000"/>
                </a:solidFill>
                <a:cs typeface="B Titr" pitchFamily="2" charset="-78"/>
              </a:rPr>
              <a:t> از نظر برنامه های کاربردی آمادگی دارد.</a:t>
            </a:r>
            <a:r>
              <a:rPr lang="en-US" sz="2000" dirty="0" smtClean="0"/>
              <a:t/>
            </a:r>
            <a:br>
              <a:rPr lang="en-US" sz="2000" dirty="0" smtClean="0"/>
            </a:br>
            <a:endParaRPr lang="fa-IR" sz="2000" dirty="0"/>
          </a:p>
        </p:txBody>
      </p:sp>
      <p:sp>
        <p:nvSpPr>
          <p:cNvPr id="3" name="Text Placeholder 2"/>
          <p:cNvSpPr>
            <a:spLocks noGrp="1"/>
          </p:cNvSpPr>
          <p:nvPr>
            <p:ph type="body" idx="1"/>
          </p:nvPr>
        </p:nvSpPr>
        <p:spPr>
          <a:xfrm>
            <a:off x="714348" y="5500702"/>
            <a:ext cx="7500989" cy="857256"/>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 از میانه است لذا</a:t>
            </a:r>
            <a:r>
              <a:rPr lang="fa-IR" sz="1500" dirty="0" smtClean="0">
                <a:solidFill>
                  <a:schemeClr val="tx1"/>
                </a:solidFill>
                <a:cs typeface="B Lotus" pitchFamily="2" charset="-78"/>
              </a:rPr>
              <a:t> 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بانك شهر در بکارگیری نظام مدیریت ارتباط با مشتری </a:t>
            </a:r>
            <a:r>
              <a:rPr lang="fa-IR" sz="1500" dirty="0" smtClean="0">
                <a:solidFill>
                  <a:schemeClr val="tx1"/>
                </a:solidFill>
                <a:cs typeface="B Lotus" pitchFamily="2" charset="-78"/>
              </a:rPr>
              <a:t>از نظر برنامه های کاربردی </a:t>
            </a:r>
            <a:r>
              <a:rPr lang="ar-SA" sz="1500" dirty="0" smtClean="0">
                <a:solidFill>
                  <a:schemeClr val="tx1"/>
                </a:solidFill>
                <a:cs typeface="B Lotus" pitchFamily="2" charset="-78"/>
              </a:rPr>
              <a:t>بالاتر از حد انتظار است.</a:t>
            </a:r>
            <a:endParaRPr lang="en-US" sz="1500" dirty="0" smtClean="0">
              <a:solidFill>
                <a:schemeClr val="tx1"/>
              </a:solidFill>
              <a:cs typeface="B Lotus" pitchFamily="2" charset="-78"/>
            </a:endParaRPr>
          </a:p>
          <a:p>
            <a:pPr algn="r"/>
            <a:endParaRPr lang="fa-IR" dirty="0"/>
          </a:p>
        </p:txBody>
      </p:sp>
      <p:pic>
        <p:nvPicPr>
          <p:cNvPr id="4" name="Picture 2"/>
          <p:cNvPicPr>
            <a:picLocks noChangeAspect="1" noChangeArrowheads="1"/>
          </p:cNvPicPr>
          <p:nvPr/>
        </p:nvPicPr>
        <p:blipFill>
          <a:blip r:embed="rId2" cstate="print"/>
          <a:srcRect/>
          <a:stretch>
            <a:fillRect/>
          </a:stretch>
        </p:blipFill>
        <p:spPr bwMode="auto">
          <a:xfrm>
            <a:off x="857224" y="1714488"/>
            <a:ext cx="7215238" cy="2162175"/>
          </a:xfrm>
          <a:prstGeom prst="rect">
            <a:avLst/>
          </a:prstGeom>
          <a:noFill/>
          <a:ln w="9525">
            <a:noFill/>
            <a:miter lim="800000"/>
            <a:headEnd/>
            <a:tailEnd/>
          </a:ln>
          <a:effectLst/>
        </p:spPr>
      </p:pic>
      <p:pic>
        <p:nvPicPr>
          <p:cNvPr id="69634" name="Picture 2"/>
          <p:cNvPicPr>
            <a:picLocks noChangeAspect="1" noChangeArrowheads="1"/>
          </p:cNvPicPr>
          <p:nvPr/>
        </p:nvPicPr>
        <p:blipFill>
          <a:blip r:embed="rId3" cstate="print"/>
          <a:srcRect/>
          <a:stretch>
            <a:fillRect/>
          </a:stretch>
        </p:blipFill>
        <p:spPr bwMode="auto">
          <a:xfrm>
            <a:off x="1428728" y="3929066"/>
            <a:ext cx="6143625" cy="143827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99592" y="1700808"/>
            <a:ext cx="7272808" cy="3000821"/>
          </a:xfrm>
          <a:prstGeom prst="rect">
            <a:avLst/>
          </a:prstGeom>
        </p:spPr>
        <p:txBody>
          <a:bodyPr wrap="square">
            <a:spAutoFit/>
          </a:bodyPr>
          <a:lstStyle/>
          <a:p>
            <a:pPr marL="285750" indent="-285750" algn="just" rtl="1">
              <a:lnSpc>
                <a:spcPct val="150000"/>
              </a:lnSpc>
              <a:spcAft>
                <a:spcPts val="0"/>
              </a:spcAft>
              <a:buFont typeface="Wingdings" pitchFamily="2" charset="2"/>
              <a:buChar char="q"/>
            </a:pPr>
            <a:r>
              <a:rPr lang="ar-SA" dirty="0" smtClean="0">
                <a:cs typeface="B Lotus" pitchFamily="2" charset="-78"/>
              </a:rPr>
              <a:t>امروزه مشتری مداری  و  مشتری گرایی یکی  از مقوله های بسیار مهم در امر توسعه  همه  جانبه سازمانها می باشد. بانک ها نیز به عنوان سازمان های ارائه دهنده خدمات مالی نه تنها  از این امر مستثنی  نیستند  بلکه به  دلیل  اینکه قسمت اعظم سرمایه بانک ها از سپرده های مشتریان آنها تامین می شود، بایستی مشتری مداری و مشتری گرایی را رکن اصلی فعالیت های خود قرار دهند. امروزه مشتری مداری در بانک ها به عنوان یکی از مهم ترین سیاست های بانک ها تلقی می شود و مدیران بانک ها نیز بایستی در امر سیاست گذاری نظام بانکی توجهی بیشتر به این مقوله داشته باشند</a:t>
            </a:r>
            <a:endParaRPr lang="en-US" sz="1100" dirty="0">
              <a:latin typeface="Calibri"/>
              <a:ea typeface="Calibri"/>
              <a:cs typeface="B Lotus" pitchFamily="2" charset="-78"/>
            </a:endParaRPr>
          </a:p>
        </p:txBody>
      </p:sp>
      <p:sp>
        <p:nvSpPr>
          <p:cNvPr id="4" name="TextBox 3"/>
          <p:cNvSpPr txBox="1"/>
          <p:nvPr/>
        </p:nvSpPr>
        <p:spPr>
          <a:xfrm>
            <a:off x="4852697" y="-99392"/>
            <a:ext cx="2808312" cy="830997"/>
          </a:xfrm>
          <a:prstGeom prst="rect">
            <a:avLst/>
          </a:prstGeom>
          <a:noFill/>
        </p:spPr>
        <p:txBody>
          <a:bodyPr wrap="square" rtlCol="0">
            <a:spAutoFit/>
          </a:bodyPr>
          <a:lstStyle/>
          <a:p>
            <a:pPr algn="ctr" rtl="1"/>
            <a:r>
              <a:rPr lang="fa-IR" sz="4800" dirty="0" smtClean="0">
                <a:solidFill>
                  <a:schemeClr val="bg1"/>
                </a:solidFill>
                <a:cs typeface="2  Titr" pitchFamily="2" charset="-78"/>
              </a:rPr>
              <a:t>مقدمه</a:t>
            </a:r>
            <a:endParaRPr lang="en-US" sz="4800" dirty="0">
              <a:solidFill>
                <a:schemeClr val="bg1"/>
              </a:solidFill>
              <a:cs typeface="2  Titr" pitchFamily="2" charset="-78"/>
            </a:endParaRPr>
          </a:p>
        </p:txBody>
      </p:sp>
    </p:spTree>
    <p:extLst>
      <p:ext uri="{BB962C8B-B14F-4D97-AF65-F5344CB8AC3E}">
        <p14:creationId xmlns:p14="http://schemas.microsoft.com/office/powerpoint/2010/main" xmlns="" val="9505159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52" y="1142984"/>
            <a:ext cx="6637468" cy="714380"/>
          </a:xfrm>
        </p:spPr>
        <p:txBody>
          <a:bodyPr>
            <a:normAutofit fontScale="90000"/>
          </a:bodyPr>
          <a:lstStyle/>
          <a:p>
            <a:pPr algn="ctr" rtl="1"/>
            <a:r>
              <a:rPr lang="en-US" sz="1600" b="1" dirty="0" smtClean="0">
                <a:solidFill>
                  <a:srgbClr val="C00000"/>
                </a:solidFill>
                <a:cs typeface="B Titr" pitchFamily="2" charset="-78"/>
              </a:rPr>
              <a:t/>
            </a:r>
            <a:br>
              <a:rPr lang="en-US" sz="1600" b="1" dirty="0" smtClean="0">
                <a:solidFill>
                  <a:srgbClr val="C00000"/>
                </a:solidFill>
                <a:cs typeface="B Titr" pitchFamily="2" charset="-78"/>
              </a:rPr>
            </a:br>
            <a:r>
              <a:rPr lang="en-US" sz="1600" dirty="0" smtClean="0"/>
              <a:t/>
            </a:r>
            <a:br>
              <a:rPr lang="en-US" sz="1600" dirty="0" smtClean="0"/>
            </a:br>
            <a:r>
              <a:rPr lang="en-US" sz="1600" b="1" dirty="0" smtClean="0">
                <a:solidFill>
                  <a:srgbClr val="C00000"/>
                </a:solidFill>
                <a:cs typeface="B Titr" pitchFamily="2" charset="-78"/>
              </a:rPr>
              <a:t> </a:t>
            </a: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ar-SA" sz="1600" b="1" dirty="0" smtClean="0">
                <a:solidFill>
                  <a:srgbClr val="C00000"/>
                </a:solidFill>
                <a:cs typeface="B Titr" pitchFamily="2" charset="-78"/>
              </a:rPr>
              <a:t>فرضیه فرعي </a:t>
            </a:r>
            <a:r>
              <a:rPr lang="fa-IR" sz="1600" b="1" dirty="0" smtClean="0">
                <a:solidFill>
                  <a:srgbClr val="C00000"/>
                </a:solidFill>
                <a:cs typeface="B Titr" pitchFamily="2" charset="-78"/>
              </a:rPr>
              <a:t>دوم </a:t>
            </a:r>
            <a:r>
              <a:rPr lang="ar-SA" sz="1600" b="1" dirty="0" smtClean="0">
                <a:solidFill>
                  <a:srgbClr val="C00000"/>
                </a:solidFill>
                <a:cs typeface="B Titr" pitchFamily="2" charset="-78"/>
              </a:rPr>
              <a:t>از فرضیه اصلی </a:t>
            </a:r>
            <a:r>
              <a:rPr lang="fa-IR" sz="1600" b="1" dirty="0" smtClean="0">
                <a:solidFill>
                  <a:srgbClr val="C00000"/>
                </a:solidFill>
                <a:cs typeface="B Titr" pitchFamily="2" charset="-78"/>
              </a:rPr>
              <a:t>سوم: </a:t>
            </a:r>
            <a:br>
              <a:rPr lang="fa-IR" sz="1600" b="1" dirty="0" smtClean="0">
                <a:solidFill>
                  <a:srgbClr val="C00000"/>
                </a:solidFill>
                <a:cs typeface="B Titr" pitchFamily="2" charset="-78"/>
              </a:rPr>
            </a:b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fa-IR" sz="2000" b="1" dirty="0" smtClean="0">
                <a:solidFill>
                  <a:srgbClr val="C00000"/>
                </a:solidFill>
                <a:cs typeface="B Titr" pitchFamily="2" charset="-78"/>
              </a:rPr>
              <a:t>بانک شهر در بکارگیری </a:t>
            </a:r>
            <a:r>
              <a:rPr lang="en-US" sz="2000" b="1" dirty="0" smtClean="0">
                <a:solidFill>
                  <a:srgbClr val="C00000"/>
                </a:solidFill>
                <a:cs typeface="B Titr" pitchFamily="2" charset="-78"/>
              </a:rPr>
              <a:t>CRM</a:t>
            </a:r>
            <a:r>
              <a:rPr lang="fa-IR" sz="2000" b="1" dirty="0" smtClean="0">
                <a:solidFill>
                  <a:srgbClr val="C00000"/>
                </a:solidFill>
                <a:cs typeface="B Titr" pitchFamily="2" charset="-78"/>
              </a:rPr>
              <a:t> از نظر مدیریت دانش آمادگی دارد.</a:t>
            </a:r>
            <a:r>
              <a:rPr lang="en-US" sz="2000" dirty="0" smtClean="0"/>
              <a:t/>
            </a:r>
            <a:br>
              <a:rPr lang="en-US" sz="2000" dirty="0" smtClean="0"/>
            </a:br>
            <a:endParaRPr lang="fa-IR" sz="2000" dirty="0"/>
          </a:p>
        </p:txBody>
      </p:sp>
      <p:sp>
        <p:nvSpPr>
          <p:cNvPr id="3" name="Text Placeholder 2"/>
          <p:cNvSpPr>
            <a:spLocks noGrp="1"/>
          </p:cNvSpPr>
          <p:nvPr>
            <p:ph type="body" idx="1"/>
          </p:nvPr>
        </p:nvSpPr>
        <p:spPr>
          <a:xfrm>
            <a:off x="857224" y="5500702"/>
            <a:ext cx="7358114" cy="857256"/>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 از میانه است لذا</a:t>
            </a:r>
            <a:r>
              <a:rPr lang="fa-IR" sz="1500" dirty="0" smtClean="0">
                <a:solidFill>
                  <a:schemeClr val="tx1"/>
                </a:solidFill>
                <a:cs typeface="B Lotus" pitchFamily="2" charset="-78"/>
              </a:rPr>
              <a:t> 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بانك شهر در بکارگیری نظام مدیریت ارتباط با مشتری </a:t>
            </a:r>
            <a:r>
              <a:rPr lang="fa-IR" sz="1500" dirty="0" smtClean="0">
                <a:solidFill>
                  <a:schemeClr val="tx1"/>
                </a:solidFill>
                <a:cs typeface="B Lotus" pitchFamily="2" charset="-78"/>
              </a:rPr>
              <a:t>از نظر مدیریت دانش </a:t>
            </a:r>
            <a:r>
              <a:rPr lang="ar-SA" sz="1500" dirty="0" smtClean="0">
                <a:solidFill>
                  <a:schemeClr val="tx1"/>
                </a:solidFill>
                <a:cs typeface="B Lotus" pitchFamily="2" charset="-78"/>
              </a:rPr>
              <a:t>بالاتر از حد انتظار است.</a:t>
            </a:r>
            <a:endParaRPr lang="en-US" sz="1500" dirty="0" smtClean="0">
              <a:solidFill>
                <a:schemeClr val="tx1"/>
              </a:solidFill>
              <a:cs typeface="B Lotus" pitchFamily="2" charset="-78"/>
            </a:endParaRPr>
          </a:p>
          <a:p>
            <a:pPr algn="r"/>
            <a:endParaRPr lang="fa-IR" dirty="0"/>
          </a:p>
        </p:txBody>
      </p:sp>
      <p:pic>
        <p:nvPicPr>
          <p:cNvPr id="4" name="Picture 2"/>
          <p:cNvPicPr>
            <a:picLocks noChangeAspect="1" noChangeArrowheads="1"/>
          </p:cNvPicPr>
          <p:nvPr/>
        </p:nvPicPr>
        <p:blipFill>
          <a:blip r:embed="rId2" cstate="print"/>
          <a:srcRect/>
          <a:stretch>
            <a:fillRect/>
          </a:stretch>
        </p:blipFill>
        <p:spPr bwMode="auto">
          <a:xfrm>
            <a:off x="714348" y="1714488"/>
            <a:ext cx="7215238" cy="2162175"/>
          </a:xfrm>
          <a:prstGeom prst="rect">
            <a:avLst/>
          </a:prstGeom>
          <a:noFill/>
          <a:ln w="9525">
            <a:noFill/>
            <a:miter lim="800000"/>
            <a:headEnd/>
            <a:tailEnd/>
          </a:ln>
          <a:effectLst/>
        </p:spPr>
      </p:pic>
      <p:pic>
        <p:nvPicPr>
          <p:cNvPr id="70658" name="Picture 2"/>
          <p:cNvPicPr>
            <a:picLocks noChangeAspect="1" noChangeArrowheads="1"/>
          </p:cNvPicPr>
          <p:nvPr/>
        </p:nvPicPr>
        <p:blipFill>
          <a:blip r:embed="rId3" cstate="print"/>
          <a:srcRect/>
          <a:stretch>
            <a:fillRect/>
          </a:stretch>
        </p:blipFill>
        <p:spPr bwMode="auto">
          <a:xfrm>
            <a:off x="1428728" y="4000505"/>
            <a:ext cx="6181725" cy="12858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52" y="1142984"/>
            <a:ext cx="6637468" cy="714380"/>
          </a:xfrm>
        </p:spPr>
        <p:txBody>
          <a:bodyPr>
            <a:normAutofit fontScale="90000"/>
          </a:bodyPr>
          <a:lstStyle/>
          <a:p>
            <a:pPr algn="ctr" rtl="1"/>
            <a:r>
              <a:rPr lang="en-US" sz="1600" b="1" dirty="0" smtClean="0">
                <a:solidFill>
                  <a:srgbClr val="C00000"/>
                </a:solidFill>
                <a:cs typeface="B Titr" pitchFamily="2" charset="-78"/>
              </a:rPr>
              <a:t/>
            </a:r>
            <a:br>
              <a:rPr lang="en-US" sz="1600" b="1" dirty="0" smtClean="0">
                <a:solidFill>
                  <a:srgbClr val="C00000"/>
                </a:solidFill>
                <a:cs typeface="B Titr" pitchFamily="2" charset="-78"/>
              </a:rPr>
            </a:br>
            <a:r>
              <a:rPr lang="en-US" sz="1600" dirty="0" smtClean="0"/>
              <a:t/>
            </a:r>
            <a:br>
              <a:rPr lang="en-US" sz="1600" dirty="0" smtClean="0"/>
            </a:br>
            <a:r>
              <a:rPr lang="en-US" sz="1600" b="1" dirty="0" smtClean="0">
                <a:solidFill>
                  <a:srgbClr val="C00000"/>
                </a:solidFill>
                <a:cs typeface="B Titr" pitchFamily="2" charset="-78"/>
              </a:rPr>
              <a:t> </a:t>
            </a: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ar-SA" sz="1600" b="1" dirty="0" smtClean="0">
                <a:solidFill>
                  <a:srgbClr val="C00000"/>
                </a:solidFill>
                <a:cs typeface="B Titr" pitchFamily="2" charset="-78"/>
              </a:rPr>
              <a:t>فرضیه فرعي </a:t>
            </a:r>
            <a:r>
              <a:rPr lang="fa-IR" sz="1600" b="1" dirty="0" smtClean="0">
                <a:solidFill>
                  <a:srgbClr val="C00000"/>
                </a:solidFill>
                <a:cs typeface="B Titr" pitchFamily="2" charset="-78"/>
              </a:rPr>
              <a:t>سوم </a:t>
            </a:r>
            <a:r>
              <a:rPr lang="ar-SA" sz="1600" b="1" dirty="0" smtClean="0">
                <a:solidFill>
                  <a:srgbClr val="C00000"/>
                </a:solidFill>
                <a:cs typeface="B Titr" pitchFamily="2" charset="-78"/>
              </a:rPr>
              <a:t>از فرضیه اصلی </a:t>
            </a:r>
            <a:r>
              <a:rPr lang="fa-IR" sz="1600" b="1" dirty="0" smtClean="0">
                <a:solidFill>
                  <a:srgbClr val="C00000"/>
                </a:solidFill>
                <a:cs typeface="B Titr" pitchFamily="2" charset="-78"/>
              </a:rPr>
              <a:t>سوم: </a:t>
            </a:r>
            <a:br>
              <a:rPr lang="fa-IR" sz="1600" b="1" dirty="0" smtClean="0">
                <a:solidFill>
                  <a:srgbClr val="C00000"/>
                </a:solidFill>
                <a:cs typeface="B Titr" pitchFamily="2" charset="-78"/>
              </a:rPr>
            </a:br>
            <a:r>
              <a:rPr lang="fa-IR" sz="1600" b="1" dirty="0" smtClean="0">
                <a:solidFill>
                  <a:srgbClr val="C00000"/>
                </a:solidFill>
                <a:cs typeface="B Titr" pitchFamily="2" charset="-78"/>
              </a:rPr>
              <a:t/>
            </a:r>
            <a:br>
              <a:rPr lang="fa-IR" sz="1600" b="1" dirty="0" smtClean="0">
                <a:solidFill>
                  <a:srgbClr val="C00000"/>
                </a:solidFill>
                <a:cs typeface="B Titr" pitchFamily="2" charset="-78"/>
              </a:rPr>
            </a:br>
            <a:r>
              <a:rPr lang="fa-IR" sz="2000" b="1" dirty="0" smtClean="0">
                <a:solidFill>
                  <a:srgbClr val="C00000"/>
                </a:solidFill>
                <a:cs typeface="B Titr" pitchFamily="2" charset="-78"/>
              </a:rPr>
              <a:t>بانک شهر در بکارگیری </a:t>
            </a:r>
            <a:r>
              <a:rPr lang="en-US" sz="2000" b="1" dirty="0" smtClean="0">
                <a:solidFill>
                  <a:srgbClr val="C00000"/>
                </a:solidFill>
                <a:cs typeface="B Titr" pitchFamily="2" charset="-78"/>
              </a:rPr>
              <a:t>CRM</a:t>
            </a:r>
            <a:r>
              <a:rPr lang="fa-IR" sz="2000" b="1" dirty="0" smtClean="0">
                <a:solidFill>
                  <a:srgbClr val="C00000"/>
                </a:solidFill>
                <a:cs typeface="B Titr" pitchFamily="2" charset="-78"/>
              </a:rPr>
              <a:t> از نظر ظرفیتهای </a:t>
            </a:r>
            <a:r>
              <a:rPr lang="en-US" sz="2000" b="1" dirty="0" smtClean="0">
                <a:solidFill>
                  <a:srgbClr val="C00000"/>
                </a:solidFill>
                <a:cs typeface="B Titr" pitchFamily="2" charset="-78"/>
              </a:rPr>
              <a:t>IT</a:t>
            </a:r>
            <a:r>
              <a:rPr lang="fa-IR" sz="2000" b="1" dirty="0" smtClean="0">
                <a:solidFill>
                  <a:srgbClr val="C00000"/>
                </a:solidFill>
                <a:cs typeface="B Titr" pitchFamily="2" charset="-78"/>
              </a:rPr>
              <a:t> آمادگی دارد.</a:t>
            </a:r>
            <a:r>
              <a:rPr lang="en-US" sz="2000" dirty="0" smtClean="0"/>
              <a:t/>
            </a:r>
            <a:br>
              <a:rPr lang="en-US" sz="2000" dirty="0" smtClean="0"/>
            </a:br>
            <a:endParaRPr lang="fa-IR" sz="2000" dirty="0"/>
          </a:p>
        </p:txBody>
      </p:sp>
      <p:sp>
        <p:nvSpPr>
          <p:cNvPr id="3" name="Text Placeholder 2"/>
          <p:cNvSpPr>
            <a:spLocks noGrp="1"/>
          </p:cNvSpPr>
          <p:nvPr>
            <p:ph type="body" idx="1"/>
          </p:nvPr>
        </p:nvSpPr>
        <p:spPr>
          <a:xfrm>
            <a:off x="857224" y="5500702"/>
            <a:ext cx="7572427" cy="857256"/>
          </a:xfrm>
        </p:spPr>
        <p:txBody>
          <a:bodyPr>
            <a:normAutofit/>
          </a:bodyPr>
          <a:lstStyle/>
          <a:p>
            <a:pPr algn="r"/>
            <a:r>
              <a:rPr lang="ar-SA" sz="1500" dirty="0" smtClean="0">
                <a:solidFill>
                  <a:schemeClr val="tx1"/>
                </a:solidFill>
                <a:cs typeface="B Lotus" pitchFamily="2" charset="-78"/>
              </a:rPr>
              <a:t>چون سطح معني داري آزمون علامت معادل </a:t>
            </a:r>
            <a:r>
              <a:rPr lang="fa-IR" sz="1500" dirty="0" smtClean="0">
                <a:solidFill>
                  <a:schemeClr val="tx1"/>
                </a:solidFill>
                <a:cs typeface="B Lotus" pitchFamily="2" charset="-78"/>
              </a:rPr>
              <a:t>0/0001 وکوچکتر از سطح خطا می باشد </a:t>
            </a:r>
            <a:r>
              <a:rPr lang="ar-SA" sz="1500" dirty="0" smtClean="0">
                <a:solidFill>
                  <a:schemeClr val="tx1"/>
                </a:solidFill>
                <a:cs typeface="B Lotus" pitchFamily="2" charset="-78"/>
              </a:rPr>
              <a:t>و فراوانی پاسخ دهندگان در تعداد بیش از میانه است لذا</a:t>
            </a:r>
            <a:r>
              <a:rPr lang="fa-IR" sz="1500" dirty="0" smtClean="0">
                <a:solidFill>
                  <a:schemeClr val="tx1"/>
                </a:solidFill>
                <a:cs typeface="B Lotus" pitchFamily="2" charset="-78"/>
              </a:rPr>
              <a:t>با 95 درصد اطمینان</a:t>
            </a:r>
            <a:r>
              <a:rPr lang="ar-SA" sz="1500" dirty="0" smtClean="0">
                <a:solidFill>
                  <a:schemeClr val="tx1"/>
                </a:solidFill>
                <a:cs typeface="B Lotus" pitchFamily="2" charset="-78"/>
              </a:rPr>
              <a:t> </a:t>
            </a:r>
            <a:r>
              <a:rPr lang="fa-IR" sz="1500" dirty="0" smtClean="0">
                <a:solidFill>
                  <a:schemeClr val="tx1"/>
                </a:solidFill>
                <a:cs typeface="B Lotus" pitchFamily="2" charset="-78"/>
              </a:rPr>
              <a:t>، </a:t>
            </a:r>
            <a:r>
              <a:rPr lang="ar-SA" sz="1500" dirty="0" smtClean="0">
                <a:solidFill>
                  <a:schemeClr val="tx1"/>
                </a:solidFill>
                <a:cs typeface="B Lotus" pitchFamily="2" charset="-78"/>
              </a:rPr>
              <a:t>فرض صفر را رد و فرض مقابل را مي پذيريم، يعني میزان آمادگی بانك شهر در بکارگیری نظام مدیریت ارتباط با مشتری </a:t>
            </a:r>
            <a:r>
              <a:rPr lang="fa-IR" sz="1500" dirty="0" smtClean="0">
                <a:solidFill>
                  <a:schemeClr val="tx1"/>
                </a:solidFill>
                <a:cs typeface="B Lotus" pitchFamily="2" charset="-78"/>
              </a:rPr>
              <a:t>از نظر ظرفیتهای فناوری اطلاعات </a:t>
            </a:r>
            <a:r>
              <a:rPr lang="ar-SA" sz="1500" dirty="0" smtClean="0">
                <a:solidFill>
                  <a:schemeClr val="tx1"/>
                </a:solidFill>
                <a:cs typeface="B Lotus" pitchFamily="2" charset="-78"/>
              </a:rPr>
              <a:t>بالاتر از حد انتظار است.</a:t>
            </a:r>
            <a:endParaRPr lang="en-US" sz="1500" dirty="0" smtClean="0">
              <a:solidFill>
                <a:schemeClr val="tx1"/>
              </a:solidFill>
              <a:cs typeface="B Lotus" pitchFamily="2" charset="-78"/>
            </a:endParaRPr>
          </a:p>
          <a:p>
            <a:pPr algn="r"/>
            <a:endParaRPr lang="fa-IR" dirty="0"/>
          </a:p>
        </p:txBody>
      </p:sp>
      <p:pic>
        <p:nvPicPr>
          <p:cNvPr id="4" name="Picture 2"/>
          <p:cNvPicPr>
            <a:picLocks noChangeAspect="1" noChangeArrowheads="1"/>
          </p:cNvPicPr>
          <p:nvPr/>
        </p:nvPicPr>
        <p:blipFill>
          <a:blip r:embed="rId2" cstate="print"/>
          <a:srcRect/>
          <a:stretch>
            <a:fillRect/>
          </a:stretch>
        </p:blipFill>
        <p:spPr bwMode="auto">
          <a:xfrm>
            <a:off x="857224" y="1714488"/>
            <a:ext cx="7358114" cy="2162175"/>
          </a:xfrm>
          <a:prstGeom prst="rect">
            <a:avLst/>
          </a:prstGeom>
          <a:noFill/>
          <a:ln w="9525">
            <a:noFill/>
            <a:miter lim="800000"/>
            <a:headEnd/>
            <a:tailEnd/>
          </a:ln>
          <a:effectLst/>
        </p:spPr>
      </p:pic>
      <p:pic>
        <p:nvPicPr>
          <p:cNvPr id="71682" name="Picture 2"/>
          <p:cNvPicPr>
            <a:picLocks noChangeAspect="1" noChangeArrowheads="1"/>
          </p:cNvPicPr>
          <p:nvPr/>
        </p:nvPicPr>
        <p:blipFill>
          <a:blip r:embed="rId3" cstate="print"/>
          <a:srcRect/>
          <a:stretch>
            <a:fillRect/>
          </a:stretch>
        </p:blipFill>
        <p:spPr bwMode="auto">
          <a:xfrm>
            <a:off x="1357290" y="3929066"/>
            <a:ext cx="6153150" cy="145732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427984" y="0"/>
            <a:ext cx="3619500" cy="605808"/>
          </a:xfrm>
          <a:prstGeom prst="rect">
            <a:avLst/>
          </a:prstGeom>
        </p:spPr>
        <p:txBody>
          <a:bodyPr vert="horz" lIns="45720" tIns="0" rIns="45720" bIns="0" anchor="b" anchorCtr="0">
            <a:normAutofit/>
          </a:bodyPr>
          <a:lstStyle>
            <a:lvl1pPr algn="l" rtl="1"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1" eaLnBrk="0" fontAlgn="base" hangingPunct="0">
              <a:spcBef>
                <a:spcPct val="0"/>
              </a:spcBef>
              <a:spcAft>
                <a:spcPct val="0"/>
              </a:spcAft>
              <a:defRPr sz="3800" b="1">
                <a:solidFill>
                  <a:schemeClr val="tx1"/>
                </a:solidFill>
                <a:latin typeface="Trebuchet MS" pitchFamily="34" charset="0"/>
                <a:cs typeface="Tahoma" pitchFamily="34" charset="0"/>
              </a:defRPr>
            </a:lvl2pPr>
            <a:lvl3pPr algn="l" rtl="1" eaLnBrk="0" fontAlgn="base" hangingPunct="0">
              <a:spcBef>
                <a:spcPct val="0"/>
              </a:spcBef>
              <a:spcAft>
                <a:spcPct val="0"/>
              </a:spcAft>
              <a:defRPr sz="3800" b="1">
                <a:solidFill>
                  <a:schemeClr val="tx1"/>
                </a:solidFill>
                <a:latin typeface="Trebuchet MS" pitchFamily="34" charset="0"/>
                <a:cs typeface="Tahoma" pitchFamily="34" charset="0"/>
              </a:defRPr>
            </a:lvl3pPr>
            <a:lvl4pPr algn="l" rtl="1" eaLnBrk="0" fontAlgn="base" hangingPunct="0">
              <a:spcBef>
                <a:spcPct val="0"/>
              </a:spcBef>
              <a:spcAft>
                <a:spcPct val="0"/>
              </a:spcAft>
              <a:defRPr sz="3800" b="1">
                <a:solidFill>
                  <a:schemeClr val="tx1"/>
                </a:solidFill>
                <a:latin typeface="Trebuchet MS" pitchFamily="34" charset="0"/>
                <a:cs typeface="Tahoma" pitchFamily="34" charset="0"/>
              </a:defRPr>
            </a:lvl4pPr>
            <a:lvl5pPr algn="l" rtl="1" eaLnBrk="0" fontAlgn="base" hangingPunct="0">
              <a:spcBef>
                <a:spcPct val="0"/>
              </a:spcBef>
              <a:spcAft>
                <a:spcPct val="0"/>
              </a:spcAft>
              <a:defRPr sz="3800" b="1">
                <a:solidFill>
                  <a:schemeClr val="tx1"/>
                </a:solidFill>
                <a:latin typeface="Trebuchet MS" pitchFamily="34" charset="0"/>
                <a:cs typeface="Tahoma" pitchFamily="34" charset="0"/>
              </a:defRPr>
            </a:lvl5pPr>
            <a:lvl6pPr marL="457200" algn="l" rtl="1" fontAlgn="base">
              <a:spcBef>
                <a:spcPct val="0"/>
              </a:spcBef>
              <a:spcAft>
                <a:spcPct val="0"/>
              </a:spcAft>
              <a:defRPr sz="3800" b="1">
                <a:solidFill>
                  <a:schemeClr val="tx1"/>
                </a:solidFill>
                <a:latin typeface="Trebuchet MS" pitchFamily="34" charset="0"/>
                <a:cs typeface="Tahoma" pitchFamily="34" charset="0"/>
              </a:defRPr>
            </a:lvl6pPr>
            <a:lvl7pPr marL="914400" algn="l" rtl="1" fontAlgn="base">
              <a:spcBef>
                <a:spcPct val="0"/>
              </a:spcBef>
              <a:spcAft>
                <a:spcPct val="0"/>
              </a:spcAft>
              <a:defRPr sz="3800" b="1">
                <a:solidFill>
                  <a:schemeClr val="tx1"/>
                </a:solidFill>
                <a:latin typeface="Trebuchet MS" pitchFamily="34" charset="0"/>
                <a:cs typeface="Tahoma" pitchFamily="34" charset="0"/>
              </a:defRPr>
            </a:lvl7pPr>
            <a:lvl8pPr marL="1371600" algn="l" rtl="1" fontAlgn="base">
              <a:spcBef>
                <a:spcPct val="0"/>
              </a:spcBef>
              <a:spcAft>
                <a:spcPct val="0"/>
              </a:spcAft>
              <a:defRPr sz="3800" b="1">
                <a:solidFill>
                  <a:schemeClr val="tx1"/>
                </a:solidFill>
                <a:latin typeface="Trebuchet MS" pitchFamily="34" charset="0"/>
                <a:cs typeface="Tahoma" pitchFamily="34" charset="0"/>
              </a:defRPr>
            </a:lvl8pPr>
            <a:lvl9pPr marL="1828800" algn="l" rtl="1" fontAlgn="base">
              <a:spcBef>
                <a:spcPct val="0"/>
              </a:spcBef>
              <a:spcAft>
                <a:spcPct val="0"/>
              </a:spcAft>
              <a:defRPr sz="3800" b="1">
                <a:solidFill>
                  <a:schemeClr val="tx1"/>
                </a:solidFill>
                <a:latin typeface="Trebuchet MS" pitchFamily="34" charset="0"/>
                <a:cs typeface="Tahoma" pitchFamily="34" charset="0"/>
              </a:defRPr>
            </a:lvl9pPr>
            <a:extLst/>
          </a:lstStyle>
          <a:p>
            <a:pPr marL="0" marR="0" lvl="0" indent="0" algn="just" defTabSz="914400" rtl="1" eaLnBrk="1" fontAlgn="auto" latinLnBrk="0" hangingPunct="1">
              <a:lnSpc>
                <a:spcPct val="100000"/>
              </a:lnSpc>
              <a:spcBef>
                <a:spcPct val="0"/>
              </a:spcBef>
              <a:spcAft>
                <a:spcPts val="0"/>
              </a:spcAft>
              <a:buClrTx/>
              <a:buSzTx/>
              <a:buFontTx/>
              <a:buNone/>
              <a:tabLst/>
              <a:defRPr/>
            </a:pPr>
            <a:r>
              <a:rPr kumimoji="0" lang="fa-IR" sz="3600" b="1" i="1" u="none" strike="noStrike" kern="1200" cap="all" spc="0" normalizeH="0" baseline="0" noProof="0" dirty="0" smtClean="0">
                <a:ln w="500">
                  <a:solidFill>
                    <a:srgbClr val="A2ED6F">
                      <a:shade val="20000"/>
                      <a:satMod val="120000"/>
                    </a:srgbClr>
                  </a:solidFill>
                </a:ln>
                <a:solidFill>
                  <a:schemeClr val="bg1"/>
                </a:solidFill>
                <a:effectLst/>
                <a:uLnTx/>
                <a:uFillTx/>
                <a:latin typeface="Trebuchet MS"/>
                <a:ea typeface="+mj-ea"/>
                <a:cs typeface="B Nazanin" pitchFamily="2" charset="-78"/>
              </a:rPr>
              <a:t>نتایج آزمون فریدمن</a:t>
            </a:r>
            <a:endParaRPr kumimoji="0" lang="fa-IR" sz="3600" b="1" i="1" u="none" strike="noStrike" kern="1200" cap="all" spc="0" normalizeH="0" baseline="0" noProof="0" dirty="0">
              <a:ln w="500">
                <a:solidFill>
                  <a:srgbClr val="A2ED6F">
                    <a:shade val="20000"/>
                    <a:satMod val="120000"/>
                  </a:srgbClr>
                </a:solidFill>
              </a:ln>
              <a:solidFill>
                <a:schemeClr val="bg1"/>
              </a:solidFill>
              <a:effectLst/>
              <a:uLnTx/>
              <a:uFillTx/>
              <a:latin typeface="Trebuchet MS"/>
              <a:ea typeface="+mj-ea"/>
              <a:cs typeface="B Nazanin" pitchFamily="2" charset="-78"/>
            </a:endParaRPr>
          </a:p>
        </p:txBody>
      </p:sp>
      <p:pic>
        <p:nvPicPr>
          <p:cNvPr id="56321" name="Picture 1"/>
          <p:cNvPicPr>
            <a:picLocks noChangeAspect="1" noChangeArrowheads="1"/>
          </p:cNvPicPr>
          <p:nvPr/>
        </p:nvPicPr>
        <p:blipFill>
          <a:blip r:embed="rId2" cstate="print"/>
          <a:srcRect/>
          <a:stretch>
            <a:fillRect/>
          </a:stretch>
        </p:blipFill>
        <p:spPr bwMode="auto">
          <a:xfrm>
            <a:off x="2071670" y="785794"/>
            <a:ext cx="4943475" cy="5000660"/>
          </a:xfrm>
          <a:prstGeom prst="rect">
            <a:avLst/>
          </a:prstGeom>
          <a:noFill/>
          <a:ln w="9525">
            <a:noFill/>
            <a:miter lim="800000"/>
            <a:headEnd/>
            <a:tailEnd/>
          </a:ln>
          <a:effectLst/>
        </p:spPr>
      </p:pic>
      <p:sp>
        <p:nvSpPr>
          <p:cNvPr id="4" name="Title 1"/>
          <p:cNvSpPr txBox="1">
            <a:spLocks/>
          </p:cNvSpPr>
          <p:nvPr/>
        </p:nvSpPr>
        <p:spPr>
          <a:xfrm>
            <a:off x="1071538" y="5786454"/>
            <a:ext cx="6691334" cy="605808"/>
          </a:xfrm>
          <a:prstGeom prst="rect">
            <a:avLst/>
          </a:prstGeom>
        </p:spPr>
        <p:txBody>
          <a:bodyPr vert="horz" lIns="45720" tIns="0" rIns="45720" bIns="0" anchor="b" anchorCtr="0">
            <a:normAutofit/>
          </a:bodyPr>
          <a:lstStyle>
            <a:lvl1pPr algn="l" rtl="1"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1" eaLnBrk="0" fontAlgn="base" hangingPunct="0">
              <a:spcBef>
                <a:spcPct val="0"/>
              </a:spcBef>
              <a:spcAft>
                <a:spcPct val="0"/>
              </a:spcAft>
              <a:defRPr sz="3800" b="1">
                <a:solidFill>
                  <a:schemeClr val="tx1"/>
                </a:solidFill>
                <a:latin typeface="Trebuchet MS" pitchFamily="34" charset="0"/>
                <a:cs typeface="Tahoma" pitchFamily="34" charset="0"/>
              </a:defRPr>
            </a:lvl2pPr>
            <a:lvl3pPr algn="l" rtl="1" eaLnBrk="0" fontAlgn="base" hangingPunct="0">
              <a:spcBef>
                <a:spcPct val="0"/>
              </a:spcBef>
              <a:spcAft>
                <a:spcPct val="0"/>
              </a:spcAft>
              <a:defRPr sz="3800" b="1">
                <a:solidFill>
                  <a:schemeClr val="tx1"/>
                </a:solidFill>
                <a:latin typeface="Trebuchet MS" pitchFamily="34" charset="0"/>
                <a:cs typeface="Tahoma" pitchFamily="34" charset="0"/>
              </a:defRPr>
            </a:lvl3pPr>
            <a:lvl4pPr algn="l" rtl="1" eaLnBrk="0" fontAlgn="base" hangingPunct="0">
              <a:spcBef>
                <a:spcPct val="0"/>
              </a:spcBef>
              <a:spcAft>
                <a:spcPct val="0"/>
              </a:spcAft>
              <a:defRPr sz="3800" b="1">
                <a:solidFill>
                  <a:schemeClr val="tx1"/>
                </a:solidFill>
                <a:latin typeface="Trebuchet MS" pitchFamily="34" charset="0"/>
                <a:cs typeface="Tahoma" pitchFamily="34" charset="0"/>
              </a:defRPr>
            </a:lvl4pPr>
            <a:lvl5pPr algn="l" rtl="1" eaLnBrk="0" fontAlgn="base" hangingPunct="0">
              <a:spcBef>
                <a:spcPct val="0"/>
              </a:spcBef>
              <a:spcAft>
                <a:spcPct val="0"/>
              </a:spcAft>
              <a:defRPr sz="3800" b="1">
                <a:solidFill>
                  <a:schemeClr val="tx1"/>
                </a:solidFill>
                <a:latin typeface="Trebuchet MS" pitchFamily="34" charset="0"/>
                <a:cs typeface="Tahoma" pitchFamily="34" charset="0"/>
              </a:defRPr>
            </a:lvl5pPr>
            <a:lvl6pPr marL="457200" algn="l" rtl="1" fontAlgn="base">
              <a:spcBef>
                <a:spcPct val="0"/>
              </a:spcBef>
              <a:spcAft>
                <a:spcPct val="0"/>
              </a:spcAft>
              <a:defRPr sz="3800" b="1">
                <a:solidFill>
                  <a:schemeClr val="tx1"/>
                </a:solidFill>
                <a:latin typeface="Trebuchet MS" pitchFamily="34" charset="0"/>
                <a:cs typeface="Tahoma" pitchFamily="34" charset="0"/>
              </a:defRPr>
            </a:lvl6pPr>
            <a:lvl7pPr marL="914400" algn="l" rtl="1" fontAlgn="base">
              <a:spcBef>
                <a:spcPct val="0"/>
              </a:spcBef>
              <a:spcAft>
                <a:spcPct val="0"/>
              </a:spcAft>
              <a:defRPr sz="3800" b="1">
                <a:solidFill>
                  <a:schemeClr val="tx1"/>
                </a:solidFill>
                <a:latin typeface="Trebuchet MS" pitchFamily="34" charset="0"/>
                <a:cs typeface="Tahoma" pitchFamily="34" charset="0"/>
              </a:defRPr>
            </a:lvl7pPr>
            <a:lvl8pPr marL="1371600" algn="l" rtl="1" fontAlgn="base">
              <a:spcBef>
                <a:spcPct val="0"/>
              </a:spcBef>
              <a:spcAft>
                <a:spcPct val="0"/>
              </a:spcAft>
              <a:defRPr sz="3800" b="1">
                <a:solidFill>
                  <a:schemeClr val="tx1"/>
                </a:solidFill>
                <a:latin typeface="Trebuchet MS" pitchFamily="34" charset="0"/>
                <a:cs typeface="Tahoma" pitchFamily="34" charset="0"/>
              </a:defRPr>
            </a:lvl8pPr>
            <a:lvl9pPr marL="1828800" algn="l" rtl="1" fontAlgn="base">
              <a:spcBef>
                <a:spcPct val="0"/>
              </a:spcBef>
              <a:spcAft>
                <a:spcPct val="0"/>
              </a:spcAft>
              <a:defRPr sz="3800" b="1">
                <a:solidFill>
                  <a:schemeClr val="tx1"/>
                </a:solidFill>
                <a:latin typeface="Trebuchet MS" pitchFamily="34" charset="0"/>
                <a:cs typeface="Tahoma" pitchFamily="34" charset="0"/>
              </a:defRPr>
            </a:lvl9pPr>
            <a:extLst/>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1800" b="0" u="none" strike="noStrike" kern="1200" cap="all" spc="0" normalizeH="0" baseline="0" noProof="0" dirty="0" smtClean="0">
                <a:ln w="500">
                  <a:solidFill>
                    <a:srgbClr val="A2ED6F">
                      <a:shade val="20000"/>
                      <a:satMod val="120000"/>
                    </a:srgbClr>
                  </a:solidFill>
                </a:ln>
                <a:solidFill>
                  <a:schemeClr val="tx1"/>
                </a:solidFill>
                <a:effectLst/>
                <a:uLnTx/>
                <a:uFillTx/>
                <a:latin typeface="Trebuchet MS"/>
                <a:cs typeface="B Lotus" pitchFamily="2" charset="-78"/>
              </a:rPr>
              <a:t>در اینجا مولفه های تشکیل دهنده هر بعد ، توسط آزمون فریدمن نسبت به یکدیگر اولویت بندی</a:t>
            </a:r>
            <a:r>
              <a:rPr kumimoji="0" lang="fa-IR" sz="1800" b="0" u="none" strike="noStrike" kern="1200" cap="all" spc="0" normalizeH="0" noProof="0" dirty="0" smtClean="0">
                <a:ln w="500">
                  <a:solidFill>
                    <a:srgbClr val="A2ED6F">
                      <a:shade val="20000"/>
                      <a:satMod val="120000"/>
                    </a:srgbClr>
                  </a:solidFill>
                </a:ln>
                <a:solidFill>
                  <a:schemeClr val="tx1"/>
                </a:solidFill>
                <a:effectLst/>
                <a:uLnTx/>
                <a:uFillTx/>
                <a:latin typeface="Trebuchet MS"/>
                <a:cs typeface="B Lotus" pitchFamily="2" charset="-78"/>
              </a:rPr>
              <a:t> شده اند.</a:t>
            </a:r>
            <a:endParaRPr kumimoji="0" lang="fa-IR" sz="1800" b="0" u="none" strike="noStrike" kern="1200" cap="all" spc="0" normalizeH="0" baseline="0" noProof="0" dirty="0">
              <a:ln w="500">
                <a:solidFill>
                  <a:srgbClr val="A2ED6F">
                    <a:shade val="20000"/>
                    <a:satMod val="120000"/>
                  </a:srgbClr>
                </a:solidFill>
              </a:ln>
              <a:solidFill>
                <a:schemeClr val="tx1"/>
              </a:solidFill>
              <a:effectLst/>
              <a:uLnTx/>
              <a:uFillTx/>
              <a:latin typeface="Trebuchet MS"/>
              <a:cs typeface="B Lotus" pitchFamily="2" charset="-78"/>
            </a:endParaRPr>
          </a:p>
        </p:txBody>
      </p:sp>
    </p:spTree>
    <p:extLst>
      <p:ext uri="{BB962C8B-B14F-4D97-AF65-F5344CB8AC3E}">
        <p14:creationId xmlns:p14="http://schemas.microsoft.com/office/powerpoint/2010/main" xmlns="" val="147044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427984" y="0"/>
            <a:ext cx="3619500" cy="605808"/>
          </a:xfrm>
          <a:prstGeom prst="rect">
            <a:avLst/>
          </a:prstGeom>
        </p:spPr>
        <p:txBody>
          <a:bodyPr vert="horz" lIns="45720" tIns="0" rIns="45720" bIns="0" anchor="b" anchorCtr="0">
            <a:normAutofit/>
          </a:bodyPr>
          <a:lstStyle>
            <a:lvl1pPr algn="l" rtl="1"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1" eaLnBrk="0" fontAlgn="base" hangingPunct="0">
              <a:spcBef>
                <a:spcPct val="0"/>
              </a:spcBef>
              <a:spcAft>
                <a:spcPct val="0"/>
              </a:spcAft>
              <a:defRPr sz="3800" b="1">
                <a:solidFill>
                  <a:schemeClr val="tx1"/>
                </a:solidFill>
                <a:latin typeface="Trebuchet MS" pitchFamily="34" charset="0"/>
                <a:cs typeface="Tahoma" pitchFamily="34" charset="0"/>
              </a:defRPr>
            </a:lvl2pPr>
            <a:lvl3pPr algn="l" rtl="1" eaLnBrk="0" fontAlgn="base" hangingPunct="0">
              <a:spcBef>
                <a:spcPct val="0"/>
              </a:spcBef>
              <a:spcAft>
                <a:spcPct val="0"/>
              </a:spcAft>
              <a:defRPr sz="3800" b="1">
                <a:solidFill>
                  <a:schemeClr val="tx1"/>
                </a:solidFill>
                <a:latin typeface="Trebuchet MS" pitchFamily="34" charset="0"/>
                <a:cs typeface="Tahoma" pitchFamily="34" charset="0"/>
              </a:defRPr>
            </a:lvl3pPr>
            <a:lvl4pPr algn="l" rtl="1" eaLnBrk="0" fontAlgn="base" hangingPunct="0">
              <a:spcBef>
                <a:spcPct val="0"/>
              </a:spcBef>
              <a:spcAft>
                <a:spcPct val="0"/>
              </a:spcAft>
              <a:defRPr sz="3800" b="1">
                <a:solidFill>
                  <a:schemeClr val="tx1"/>
                </a:solidFill>
                <a:latin typeface="Trebuchet MS" pitchFamily="34" charset="0"/>
                <a:cs typeface="Tahoma" pitchFamily="34" charset="0"/>
              </a:defRPr>
            </a:lvl4pPr>
            <a:lvl5pPr algn="l" rtl="1" eaLnBrk="0" fontAlgn="base" hangingPunct="0">
              <a:spcBef>
                <a:spcPct val="0"/>
              </a:spcBef>
              <a:spcAft>
                <a:spcPct val="0"/>
              </a:spcAft>
              <a:defRPr sz="3800" b="1">
                <a:solidFill>
                  <a:schemeClr val="tx1"/>
                </a:solidFill>
                <a:latin typeface="Trebuchet MS" pitchFamily="34" charset="0"/>
                <a:cs typeface="Tahoma" pitchFamily="34" charset="0"/>
              </a:defRPr>
            </a:lvl5pPr>
            <a:lvl6pPr marL="457200" algn="l" rtl="1" fontAlgn="base">
              <a:spcBef>
                <a:spcPct val="0"/>
              </a:spcBef>
              <a:spcAft>
                <a:spcPct val="0"/>
              </a:spcAft>
              <a:defRPr sz="3800" b="1">
                <a:solidFill>
                  <a:schemeClr val="tx1"/>
                </a:solidFill>
                <a:latin typeface="Trebuchet MS" pitchFamily="34" charset="0"/>
                <a:cs typeface="Tahoma" pitchFamily="34" charset="0"/>
              </a:defRPr>
            </a:lvl6pPr>
            <a:lvl7pPr marL="914400" algn="l" rtl="1" fontAlgn="base">
              <a:spcBef>
                <a:spcPct val="0"/>
              </a:spcBef>
              <a:spcAft>
                <a:spcPct val="0"/>
              </a:spcAft>
              <a:defRPr sz="3800" b="1">
                <a:solidFill>
                  <a:schemeClr val="tx1"/>
                </a:solidFill>
                <a:latin typeface="Trebuchet MS" pitchFamily="34" charset="0"/>
                <a:cs typeface="Tahoma" pitchFamily="34" charset="0"/>
              </a:defRPr>
            </a:lvl7pPr>
            <a:lvl8pPr marL="1371600" algn="l" rtl="1" fontAlgn="base">
              <a:spcBef>
                <a:spcPct val="0"/>
              </a:spcBef>
              <a:spcAft>
                <a:spcPct val="0"/>
              </a:spcAft>
              <a:defRPr sz="3800" b="1">
                <a:solidFill>
                  <a:schemeClr val="tx1"/>
                </a:solidFill>
                <a:latin typeface="Trebuchet MS" pitchFamily="34" charset="0"/>
                <a:cs typeface="Tahoma" pitchFamily="34" charset="0"/>
              </a:defRPr>
            </a:lvl8pPr>
            <a:lvl9pPr marL="1828800" algn="l" rtl="1" fontAlgn="base">
              <a:spcBef>
                <a:spcPct val="0"/>
              </a:spcBef>
              <a:spcAft>
                <a:spcPct val="0"/>
              </a:spcAft>
              <a:defRPr sz="3800" b="1">
                <a:solidFill>
                  <a:schemeClr val="tx1"/>
                </a:solidFill>
                <a:latin typeface="Trebuchet MS" pitchFamily="34" charset="0"/>
                <a:cs typeface="Tahoma" pitchFamily="34" charset="0"/>
              </a:defRPr>
            </a:lvl9pPr>
            <a:extLst/>
          </a:lstStyle>
          <a:p>
            <a:pPr marL="0" marR="0" lvl="0" indent="0" algn="just" defTabSz="914400" rtl="1" eaLnBrk="1" fontAlgn="auto" latinLnBrk="0" hangingPunct="1">
              <a:lnSpc>
                <a:spcPct val="100000"/>
              </a:lnSpc>
              <a:spcBef>
                <a:spcPct val="0"/>
              </a:spcBef>
              <a:spcAft>
                <a:spcPts val="0"/>
              </a:spcAft>
              <a:buClrTx/>
              <a:buSzTx/>
              <a:buFontTx/>
              <a:buNone/>
              <a:tabLst/>
              <a:defRPr/>
            </a:pPr>
            <a:r>
              <a:rPr kumimoji="0" lang="fa-IR" sz="3600" b="1" i="1" u="none" strike="noStrike" kern="1200" cap="all" spc="0" normalizeH="0" baseline="0" noProof="0" dirty="0" smtClean="0">
                <a:ln w="500">
                  <a:solidFill>
                    <a:srgbClr val="A2ED6F">
                      <a:shade val="20000"/>
                      <a:satMod val="120000"/>
                    </a:srgbClr>
                  </a:solidFill>
                </a:ln>
                <a:solidFill>
                  <a:schemeClr val="bg1"/>
                </a:solidFill>
                <a:effectLst/>
                <a:uLnTx/>
                <a:uFillTx/>
                <a:latin typeface="Trebuchet MS"/>
                <a:ea typeface="+mj-ea"/>
                <a:cs typeface="B Nazanin" pitchFamily="2" charset="-78"/>
              </a:rPr>
              <a:t>نتایج آزمون فریدمن</a:t>
            </a:r>
            <a:endParaRPr kumimoji="0" lang="fa-IR" sz="3600" b="1" i="1" u="none" strike="noStrike" kern="1200" cap="all" spc="0" normalizeH="0" baseline="0" noProof="0" dirty="0">
              <a:ln w="500">
                <a:solidFill>
                  <a:srgbClr val="A2ED6F">
                    <a:shade val="20000"/>
                    <a:satMod val="120000"/>
                  </a:srgbClr>
                </a:solidFill>
              </a:ln>
              <a:solidFill>
                <a:schemeClr val="bg1"/>
              </a:solidFill>
              <a:effectLst/>
              <a:uLnTx/>
              <a:uFillTx/>
              <a:latin typeface="Trebuchet MS"/>
              <a:ea typeface="+mj-ea"/>
              <a:cs typeface="B Nazanin" pitchFamily="2" charset="-78"/>
            </a:endParaRPr>
          </a:p>
        </p:txBody>
      </p:sp>
      <p:pic>
        <p:nvPicPr>
          <p:cNvPr id="72706" name="Picture 2"/>
          <p:cNvPicPr>
            <a:picLocks noChangeAspect="1" noChangeArrowheads="1"/>
          </p:cNvPicPr>
          <p:nvPr/>
        </p:nvPicPr>
        <p:blipFill>
          <a:blip r:embed="rId2" cstate="print"/>
          <a:srcRect/>
          <a:stretch>
            <a:fillRect/>
          </a:stretch>
        </p:blipFill>
        <p:spPr bwMode="auto">
          <a:xfrm>
            <a:off x="2214546" y="785794"/>
            <a:ext cx="4981575" cy="4657725"/>
          </a:xfrm>
          <a:prstGeom prst="rect">
            <a:avLst/>
          </a:prstGeom>
          <a:noFill/>
          <a:ln w="9525">
            <a:noFill/>
            <a:miter lim="800000"/>
            <a:headEnd/>
            <a:tailEnd/>
          </a:ln>
          <a:effectLst/>
        </p:spPr>
      </p:pic>
      <p:sp>
        <p:nvSpPr>
          <p:cNvPr id="4" name="Title 1"/>
          <p:cNvSpPr txBox="1">
            <a:spLocks/>
          </p:cNvSpPr>
          <p:nvPr/>
        </p:nvSpPr>
        <p:spPr>
          <a:xfrm>
            <a:off x="1071538" y="5786454"/>
            <a:ext cx="6691334" cy="605808"/>
          </a:xfrm>
          <a:prstGeom prst="rect">
            <a:avLst/>
          </a:prstGeom>
        </p:spPr>
        <p:txBody>
          <a:bodyPr vert="horz" lIns="45720" tIns="0" rIns="45720" bIns="0" anchor="b" anchorCtr="0">
            <a:normAutofit/>
          </a:bodyPr>
          <a:lstStyle>
            <a:lvl1pPr algn="l" rtl="1"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1" eaLnBrk="0" fontAlgn="base" hangingPunct="0">
              <a:spcBef>
                <a:spcPct val="0"/>
              </a:spcBef>
              <a:spcAft>
                <a:spcPct val="0"/>
              </a:spcAft>
              <a:defRPr sz="3800" b="1">
                <a:solidFill>
                  <a:schemeClr val="tx1"/>
                </a:solidFill>
                <a:latin typeface="Trebuchet MS" pitchFamily="34" charset="0"/>
                <a:cs typeface="Tahoma" pitchFamily="34" charset="0"/>
              </a:defRPr>
            </a:lvl2pPr>
            <a:lvl3pPr algn="l" rtl="1" eaLnBrk="0" fontAlgn="base" hangingPunct="0">
              <a:spcBef>
                <a:spcPct val="0"/>
              </a:spcBef>
              <a:spcAft>
                <a:spcPct val="0"/>
              </a:spcAft>
              <a:defRPr sz="3800" b="1">
                <a:solidFill>
                  <a:schemeClr val="tx1"/>
                </a:solidFill>
                <a:latin typeface="Trebuchet MS" pitchFamily="34" charset="0"/>
                <a:cs typeface="Tahoma" pitchFamily="34" charset="0"/>
              </a:defRPr>
            </a:lvl3pPr>
            <a:lvl4pPr algn="l" rtl="1" eaLnBrk="0" fontAlgn="base" hangingPunct="0">
              <a:spcBef>
                <a:spcPct val="0"/>
              </a:spcBef>
              <a:spcAft>
                <a:spcPct val="0"/>
              </a:spcAft>
              <a:defRPr sz="3800" b="1">
                <a:solidFill>
                  <a:schemeClr val="tx1"/>
                </a:solidFill>
                <a:latin typeface="Trebuchet MS" pitchFamily="34" charset="0"/>
                <a:cs typeface="Tahoma" pitchFamily="34" charset="0"/>
              </a:defRPr>
            </a:lvl4pPr>
            <a:lvl5pPr algn="l" rtl="1" eaLnBrk="0" fontAlgn="base" hangingPunct="0">
              <a:spcBef>
                <a:spcPct val="0"/>
              </a:spcBef>
              <a:spcAft>
                <a:spcPct val="0"/>
              </a:spcAft>
              <a:defRPr sz="3800" b="1">
                <a:solidFill>
                  <a:schemeClr val="tx1"/>
                </a:solidFill>
                <a:latin typeface="Trebuchet MS" pitchFamily="34" charset="0"/>
                <a:cs typeface="Tahoma" pitchFamily="34" charset="0"/>
              </a:defRPr>
            </a:lvl5pPr>
            <a:lvl6pPr marL="457200" algn="l" rtl="1" fontAlgn="base">
              <a:spcBef>
                <a:spcPct val="0"/>
              </a:spcBef>
              <a:spcAft>
                <a:spcPct val="0"/>
              </a:spcAft>
              <a:defRPr sz="3800" b="1">
                <a:solidFill>
                  <a:schemeClr val="tx1"/>
                </a:solidFill>
                <a:latin typeface="Trebuchet MS" pitchFamily="34" charset="0"/>
                <a:cs typeface="Tahoma" pitchFamily="34" charset="0"/>
              </a:defRPr>
            </a:lvl6pPr>
            <a:lvl7pPr marL="914400" algn="l" rtl="1" fontAlgn="base">
              <a:spcBef>
                <a:spcPct val="0"/>
              </a:spcBef>
              <a:spcAft>
                <a:spcPct val="0"/>
              </a:spcAft>
              <a:defRPr sz="3800" b="1">
                <a:solidFill>
                  <a:schemeClr val="tx1"/>
                </a:solidFill>
                <a:latin typeface="Trebuchet MS" pitchFamily="34" charset="0"/>
                <a:cs typeface="Tahoma" pitchFamily="34" charset="0"/>
              </a:defRPr>
            </a:lvl7pPr>
            <a:lvl8pPr marL="1371600" algn="l" rtl="1" fontAlgn="base">
              <a:spcBef>
                <a:spcPct val="0"/>
              </a:spcBef>
              <a:spcAft>
                <a:spcPct val="0"/>
              </a:spcAft>
              <a:defRPr sz="3800" b="1">
                <a:solidFill>
                  <a:schemeClr val="tx1"/>
                </a:solidFill>
                <a:latin typeface="Trebuchet MS" pitchFamily="34" charset="0"/>
                <a:cs typeface="Tahoma" pitchFamily="34" charset="0"/>
              </a:defRPr>
            </a:lvl8pPr>
            <a:lvl9pPr marL="1828800" algn="l" rtl="1" fontAlgn="base">
              <a:spcBef>
                <a:spcPct val="0"/>
              </a:spcBef>
              <a:spcAft>
                <a:spcPct val="0"/>
              </a:spcAft>
              <a:defRPr sz="3800" b="1">
                <a:solidFill>
                  <a:schemeClr val="tx1"/>
                </a:solidFill>
                <a:latin typeface="Trebuchet MS" pitchFamily="34" charset="0"/>
                <a:cs typeface="Tahoma" pitchFamily="34" charset="0"/>
              </a:defRPr>
            </a:lvl9pPr>
            <a:extLst/>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1800" b="0" u="none" strike="noStrike" kern="1200" cap="all" spc="0" normalizeH="0" baseline="0" noProof="0" dirty="0" smtClean="0">
                <a:ln w="500">
                  <a:solidFill>
                    <a:srgbClr val="A2ED6F">
                      <a:shade val="20000"/>
                      <a:satMod val="120000"/>
                    </a:srgbClr>
                  </a:solidFill>
                </a:ln>
                <a:solidFill>
                  <a:schemeClr val="tx1"/>
                </a:solidFill>
                <a:effectLst/>
                <a:uLnTx/>
                <a:uFillTx/>
                <a:latin typeface="Trebuchet MS"/>
                <a:cs typeface="B Lotus" pitchFamily="2" charset="-78"/>
              </a:rPr>
              <a:t>در اینجا کلیه مولفه های تشکیل دهنده مدل مفهومی، توسط آزمون فریدمن نسبت به یکدیگر اولویت بندی</a:t>
            </a:r>
            <a:r>
              <a:rPr kumimoji="0" lang="fa-IR" sz="1800" b="0" u="none" strike="noStrike" kern="1200" cap="all" spc="0" normalizeH="0" noProof="0" dirty="0" smtClean="0">
                <a:ln w="500">
                  <a:solidFill>
                    <a:srgbClr val="A2ED6F">
                      <a:shade val="20000"/>
                      <a:satMod val="120000"/>
                    </a:srgbClr>
                  </a:solidFill>
                </a:ln>
                <a:solidFill>
                  <a:schemeClr val="tx1"/>
                </a:solidFill>
                <a:effectLst/>
                <a:uLnTx/>
                <a:uFillTx/>
                <a:latin typeface="Trebuchet MS"/>
                <a:cs typeface="B Lotus" pitchFamily="2" charset="-78"/>
              </a:rPr>
              <a:t> شده اند. </a:t>
            </a:r>
            <a:endParaRPr kumimoji="0" lang="fa-IR" sz="1800" b="0" u="none" strike="noStrike" kern="1200" cap="all" spc="0" normalizeH="0" baseline="0" noProof="0" dirty="0">
              <a:ln w="500">
                <a:solidFill>
                  <a:srgbClr val="A2ED6F">
                    <a:shade val="20000"/>
                    <a:satMod val="120000"/>
                  </a:srgbClr>
                </a:solidFill>
              </a:ln>
              <a:solidFill>
                <a:schemeClr val="tx1"/>
              </a:solidFill>
              <a:effectLst/>
              <a:uLnTx/>
              <a:uFillTx/>
              <a:latin typeface="Trebuchet MS"/>
              <a:cs typeface="B Lotus" pitchFamily="2" charset="-78"/>
            </a:endParaRPr>
          </a:p>
        </p:txBody>
      </p:sp>
    </p:spTree>
    <p:extLst>
      <p:ext uri="{BB962C8B-B14F-4D97-AF65-F5344CB8AC3E}">
        <p14:creationId xmlns:p14="http://schemas.microsoft.com/office/powerpoint/2010/main" xmlns="" val="147044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2" cstate="print"/>
          <a:srcRect/>
          <a:stretch>
            <a:fillRect/>
          </a:stretch>
        </p:blipFill>
        <p:spPr bwMode="auto">
          <a:xfrm>
            <a:off x="1142976" y="785794"/>
            <a:ext cx="6715172" cy="5357850"/>
          </a:xfrm>
          <a:prstGeom prst="rect">
            <a:avLst/>
          </a:prstGeom>
          <a:noFill/>
          <a:ln w="9525">
            <a:noFill/>
            <a:miter lim="800000"/>
            <a:headEnd/>
            <a:tailEnd/>
          </a:ln>
          <a:effectLst/>
        </p:spPr>
      </p:pic>
      <p:sp>
        <p:nvSpPr>
          <p:cNvPr id="3" name="Title 1"/>
          <p:cNvSpPr txBox="1">
            <a:spLocks/>
          </p:cNvSpPr>
          <p:nvPr/>
        </p:nvSpPr>
        <p:spPr>
          <a:xfrm>
            <a:off x="4643438" y="0"/>
            <a:ext cx="3429024" cy="605808"/>
          </a:xfrm>
          <a:prstGeom prst="rect">
            <a:avLst/>
          </a:prstGeom>
        </p:spPr>
        <p:txBody>
          <a:bodyPr vert="horz" lIns="45720" tIns="0" rIns="45720" bIns="0" anchor="b" anchorCtr="0">
            <a:noAutofit/>
          </a:bodyPr>
          <a:lstStyle>
            <a:lvl1pPr algn="l" rtl="1"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1" eaLnBrk="0" fontAlgn="base" hangingPunct="0">
              <a:spcBef>
                <a:spcPct val="0"/>
              </a:spcBef>
              <a:spcAft>
                <a:spcPct val="0"/>
              </a:spcAft>
              <a:defRPr sz="3800" b="1">
                <a:solidFill>
                  <a:schemeClr val="tx1"/>
                </a:solidFill>
                <a:latin typeface="Trebuchet MS" pitchFamily="34" charset="0"/>
                <a:cs typeface="Tahoma" pitchFamily="34" charset="0"/>
              </a:defRPr>
            </a:lvl2pPr>
            <a:lvl3pPr algn="l" rtl="1" eaLnBrk="0" fontAlgn="base" hangingPunct="0">
              <a:spcBef>
                <a:spcPct val="0"/>
              </a:spcBef>
              <a:spcAft>
                <a:spcPct val="0"/>
              </a:spcAft>
              <a:defRPr sz="3800" b="1">
                <a:solidFill>
                  <a:schemeClr val="tx1"/>
                </a:solidFill>
                <a:latin typeface="Trebuchet MS" pitchFamily="34" charset="0"/>
                <a:cs typeface="Tahoma" pitchFamily="34" charset="0"/>
              </a:defRPr>
            </a:lvl3pPr>
            <a:lvl4pPr algn="l" rtl="1" eaLnBrk="0" fontAlgn="base" hangingPunct="0">
              <a:spcBef>
                <a:spcPct val="0"/>
              </a:spcBef>
              <a:spcAft>
                <a:spcPct val="0"/>
              </a:spcAft>
              <a:defRPr sz="3800" b="1">
                <a:solidFill>
                  <a:schemeClr val="tx1"/>
                </a:solidFill>
                <a:latin typeface="Trebuchet MS" pitchFamily="34" charset="0"/>
                <a:cs typeface="Tahoma" pitchFamily="34" charset="0"/>
              </a:defRPr>
            </a:lvl4pPr>
            <a:lvl5pPr algn="l" rtl="1" eaLnBrk="0" fontAlgn="base" hangingPunct="0">
              <a:spcBef>
                <a:spcPct val="0"/>
              </a:spcBef>
              <a:spcAft>
                <a:spcPct val="0"/>
              </a:spcAft>
              <a:defRPr sz="3800" b="1">
                <a:solidFill>
                  <a:schemeClr val="tx1"/>
                </a:solidFill>
                <a:latin typeface="Trebuchet MS" pitchFamily="34" charset="0"/>
                <a:cs typeface="Tahoma" pitchFamily="34" charset="0"/>
              </a:defRPr>
            </a:lvl5pPr>
            <a:lvl6pPr marL="457200" algn="l" rtl="1" fontAlgn="base">
              <a:spcBef>
                <a:spcPct val="0"/>
              </a:spcBef>
              <a:spcAft>
                <a:spcPct val="0"/>
              </a:spcAft>
              <a:defRPr sz="3800" b="1">
                <a:solidFill>
                  <a:schemeClr val="tx1"/>
                </a:solidFill>
                <a:latin typeface="Trebuchet MS" pitchFamily="34" charset="0"/>
                <a:cs typeface="Tahoma" pitchFamily="34" charset="0"/>
              </a:defRPr>
            </a:lvl6pPr>
            <a:lvl7pPr marL="914400" algn="l" rtl="1" fontAlgn="base">
              <a:spcBef>
                <a:spcPct val="0"/>
              </a:spcBef>
              <a:spcAft>
                <a:spcPct val="0"/>
              </a:spcAft>
              <a:defRPr sz="3800" b="1">
                <a:solidFill>
                  <a:schemeClr val="tx1"/>
                </a:solidFill>
                <a:latin typeface="Trebuchet MS" pitchFamily="34" charset="0"/>
                <a:cs typeface="Tahoma" pitchFamily="34" charset="0"/>
              </a:defRPr>
            </a:lvl7pPr>
            <a:lvl8pPr marL="1371600" algn="l" rtl="1" fontAlgn="base">
              <a:spcBef>
                <a:spcPct val="0"/>
              </a:spcBef>
              <a:spcAft>
                <a:spcPct val="0"/>
              </a:spcAft>
              <a:defRPr sz="3800" b="1">
                <a:solidFill>
                  <a:schemeClr val="tx1"/>
                </a:solidFill>
                <a:latin typeface="Trebuchet MS" pitchFamily="34" charset="0"/>
                <a:cs typeface="Tahoma" pitchFamily="34" charset="0"/>
              </a:defRPr>
            </a:lvl8pPr>
            <a:lvl9pPr marL="1828800" algn="l" rtl="1" fontAlgn="base">
              <a:spcBef>
                <a:spcPct val="0"/>
              </a:spcBef>
              <a:spcAft>
                <a:spcPct val="0"/>
              </a:spcAft>
              <a:defRPr sz="3800" b="1">
                <a:solidFill>
                  <a:schemeClr val="tx1"/>
                </a:solidFill>
                <a:latin typeface="Trebuchet MS" pitchFamily="34" charset="0"/>
                <a:cs typeface="Tahoma" pitchFamily="34" charset="0"/>
              </a:defRPr>
            </a:lvl9pPr>
            <a:extLst/>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400" b="0" u="none" strike="noStrike" kern="1200" cap="all" spc="0" normalizeH="0" baseline="0" noProof="0" dirty="0" smtClean="0">
                <a:ln w="500">
                  <a:solidFill>
                    <a:srgbClr val="A2ED6F">
                      <a:shade val="20000"/>
                      <a:satMod val="120000"/>
                    </a:srgbClr>
                  </a:solidFill>
                </a:ln>
                <a:solidFill>
                  <a:schemeClr val="bg1"/>
                </a:solidFill>
                <a:effectLst/>
                <a:uLnTx/>
                <a:uFillTx/>
                <a:latin typeface="Trebuchet MS"/>
                <a:cs typeface="B Lotus" pitchFamily="2" charset="-78"/>
              </a:rPr>
              <a:t>مدل نهایی</a:t>
            </a:r>
            <a:endParaRPr kumimoji="0" lang="fa-IR" sz="4400" b="0" u="none" strike="noStrike" kern="1200" cap="all" spc="0" normalizeH="0" baseline="0" noProof="0" dirty="0">
              <a:ln w="500">
                <a:solidFill>
                  <a:srgbClr val="A2ED6F">
                    <a:shade val="20000"/>
                    <a:satMod val="120000"/>
                  </a:srgbClr>
                </a:solidFill>
              </a:ln>
              <a:solidFill>
                <a:schemeClr val="bg1"/>
              </a:solidFill>
              <a:effectLst/>
              <a:uLnTx/>
              <a:uFillTx/>
              <a:latin typeface="Trebuchet MS"/>
              <a:cs typeface="B Lotus" pitchFamily="2" charset="-7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1000108"/>
            <a:ext cx="7024744" cy="3857652"/>
          </a:xfrm>
        </p:spPr>
        <p:txBody>
          <a:bodyPr>
            <a:normAutofit/>
          </a:bodyPr>
          <a:lstStyle/>
          <a:p>
            <a:pPr algn="r" rtl="1"/>
            <a:r>
              <a:rPr lang="ar-SA" sz="2400" dirty="0" smtClean="0">
                <a:solidFill>
                  <a:schemeClr val="tx1"/>
                </a:solidFill>
                <a:cs typeface="B Lotus" pitchFamily="2" charset="-78"/>
              </a:rPr>
              <a:t>از آنجا که تمامی فرضیه های برگرفته از مدل مفهومی تحقیق تایید شده اند و این نشان دهنده آن است که بانک شهر زیرساختهای نسبتا مناسبی در اجرای </a:t>
            </a:r>
            <a:r>
              <a:rPr lang="en-US" sz="1800" dirty="0" smtClean="0">
                <a:solidFill>
                  <a:schemeClr val="tx1"/>
                </a:solidFill>
                <a:latin typeface="Times New Roman" pitchFamily="18" charset="0"/>
                <a:cs typeface="Times New Roman" pitchFamily="18" charset="0"/>
              </a:rPr>
              <a:t>CRM</a:t>
            </a:r>
            <a:r>
              <a:rPr lang="ar-SA" sz="2400" dirty="0" smtClean="0">
                <a:solidFill>
                  <a:schemeClr val="tx1"/>
                </a:solidFill>
                <a:cs typeface="B Lotus" pitchFamily="2" charset="-78"/>
              </a:rPr>
              <a:t> دارد، لذا همان مدل اولیه (مفهومی) برای بانک شهر نیز تایید شده و می تواند بعنوان یک مدل کارآمد، مورد استفاده این بانک قرار گیرد. و لذا چون در فرایند تحقیق مشخص شد که این بانک نسبت به یکسری مولفه های مدل مذکور وضعیت مناسب تری نسبت به سایر مولفه های مورد بررسی دارد؛ در اینجا چنانچه بانک شهر بر اساس اولویت بندی انجام شده در تقویت مولفه های مذکور تلاش نماید و نسبت به حفظ و ایجاد موقعیت ها و زیرساخت های لازم فعالیت نماید، اجرای سیستم </a:t>
            </a:r>
            <a:r>
              <a:rPr lang="en-US" sz="1800" dirty="0" smtClean="0">
                <a:solidFill>
                  <a:schemeClr val="tx1"/>
                </a:solidFill>
                <a:latin typeface="Times New Roman" pitchFamily="18" charset="0"/>
                <a:cs typeface="Times New Roman" pitchFamily="18" charset="0"/>
              </a:rPr>
              <a:t>CRM</a:t>
            </a:r>
            <a:r>
              <a:rPr lang="ar-SA" sz="2400" dirty="0" smtClean="0">
                <a:solidFill>
                  <a:schemeClr val="tx1"/>
                </a:solidFill>
                <a:cs typeface="B Lotus" pitchFamily="2" charset="-78"/>
              </a:rPr>
              <a:t> در این بانک </a:t>
            </a:r>
            <a:r>
              <a:rPr lang="fa-IR" sz="2400" dirty="0" smtClean="0">
                <a:solidFill>
                  <a:schemeClr val="tx1"/>
                </a:solidFill>
                <a:cs typeface="B Lotus" pitchFamily="2" charset="-78"/>
              </a:rPr>
              <a:t>موفق تر و</a:t>
            </a:r>
            <a:r>
              <a:rPr lang="ar-SA" sz="2400" dirty="0" smtClean="0">
                <a:solidFill>
                  <a:schemeClr val="tx1"/>
                </a:solidFill>
                <a:cs typeface="B Lotus" pitchFamily="2" charset="-78"/>
              </a:rPr>
              <a:t>با ریسک شکست پایین تری همراه است.</a:t>
            </a:r>
            <a:endParaRPr lang="en-US" sz="2400" dirty="0" smtClean="0">
              <a:solidFill>
                <a:schemeClr val="tx1"/>
              </a:solidFill>
              <a:cs typeface="B Lotus" pitchFamily="2" charset="-78"/>
            </a:endParaRPr>
          </a:p>
        </p:txBody>
      </p:sp>
      <p:sp>
        <p:nvSpPr>
          <p:cNvPr id="3" name="Title 1"/>
          <p:cNvSpPr txBox="1">
            <a:spLocks/>
          </p:cNvSpPr>
          <p:nvPr/>
        </p:nvSpPr>
        <p:spPr>
          <a:xfrm>
            <a:off x="4716016" y="-99392"/>
            <a:ext cx="3189040" cy="710952"/>
          </a:xfrm>
          <a:prstGeom prst="rect">
            <a:avLst/>
          </a:prstGeom>
        </p:spPr>
        <p:txBody>
          <a:bodyPr vert="horz" lIns="0" rIns="0" bIns="0" anchor="b">
            <a:normAutofit fontScale="85000" lnSpcReduction="10000"/>
          </a:bodyPr>
          <a:lstStyle>
            <a:lvl1pPr algn="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4000" b="0" i="0" u="none" strike="noStrike" kern="1200" cap="none" spc="0" normalizeH="0" baseline="0" noProof="0" dirty="0" smtClean="0">
                <a:ln>
                  <a:noFill/>
                </a:ln>
                <a:solidFill>
                  <a:schemeClr val="bg1"/>
                </a:solidFill>
                <a:effectLst/>
                <a:uLnTx/>
                <a:uFillTx/>
                <a:latin typeface="Calibri"/>
                <a:cs typeface="B Titr" pitchFamily="2" charset="-78"/>
              </a:rPr>
              <a:t>توضیحات مدل نهایی</a:t>
            </a:r>
            <a:endParaRPr kumimoji="0" lang="en-US" sz="4000" b="0" i="0" u="none" strike="noStrike" kern="1200" cap="none" spc="0" normalizeH="0" baseline="0" noProof="0" dirty="0">
              <a:ln>
                <a:noFill/>
              </a:ln>
              <a:solidFill>
                <a:schemeClr val="bg1"/>
              </a:solidFill>
              <a:effectLst/>
              <a:uLnTx/>
              <a:uFillTx/>
              <a:latin typeface="Calibri"/>
              <a:cs typeface="B Titr" pitchFamily="2" charset="-78"/>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716016" y="-99392"/>
            <a:ext cx="3189040" cy="710952"/>
          </a:xfrm>
          <a:prstGeom prst="rect">
            <a:avLst/>
          </a:prstGeom>
        </p:spPr>
        <p:txBody>
          <a:bodyPr vert="horz" lIns="0" rIns="0" bIns="0" anchor="b">
            <a:normAutofit/>
          </a:bodyPr>
          <a:lstStyle>
            <a:lvl1pPr algn="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4000" b="0" i="0" u="none" strike="noStrike" kern="1200" cap="none" spc="0" normalizeH="0" baseline="0" noProof="0" dirty="0" smtClean="0">
                <a:ln>
                  <a:noFill/>
                </a:ln>
                <a:solidFill>
                  <a:schemeClr val="bg1"/>
                </a:solidFill>
                <a:effectLst/>
                <a:uLnTx/>
                <a:uFillTx/>
                <a:latin typeface="Calibri"/>
                <a:cs typeface="B Titr" pitchFamily="2" charset="-78"/>
              </a:rPr>
              <a:t>پیشنهادات تحقیق</a:t>
            </a:r>
            <a:endParaRPr kumimoji="0" lang="en-US" sz="4000" b="0" i="0" u="none" strike="noStrike" kern="1200" cap="none" spc="0" normalizeH="0" baseline="0" noProof="0" dirty="0">
              <a:ln>
                <a:noFill/>
              </a:ln>
              <a:solidFill>
                <a:schemeClr val="bg1"/>
              </a:solidFill>
              <a:effectLst/>
              <a:uLnTx/>
              <a:uFillTx/>
              <a:latin typeface="Calibri"/>
              <a:cs typeface="B Titr" pitchFamily="2" charset="-78"/>
            </a:endParaRPr>
          </a:p>
        </p:txBody>
      </p:sp>
      <p:sp>
        <p:nvSpPr>
          <p:cNvPr id="9" name="Rectangle 8"/>
          <p:cNvSpPr/>
          <p:nvPr/>
        </p:nvSpPr>
        <p:spPr>
          <a:xfrm>
            <a:off x="1398871" y="1071546"/>
            <a:ext cx="7095214" cy="5078313"/>
          </a:xfrm>
          <a:prstGeom prst="rect">
            <a:avLst/>
          </a:prstGeom>
        </p:spPr>
        <p:txBody>
          <a:bodyPr wrap="square">
            <a:spAutoFit/>
          </a:bodyPr>
          <a:lstStyle/>
          <a:p>
            <a:pPr algn="r" rtl="1"/>
            <a:r>
              <a:rPr lang="ar-SA" sz="1600" dirty="0" smtClean="0">
                <a:cs typeface="B Lotus" pitchFamily="2" charset="-78"/>
              </a:rPr>
              <a:t>1-</a:t>
            </a:r>
            <a:r>
              <a:rPr lang="ar-SA" dirty="0" smtClean="0"/>
              <a:t> </a:t>
            </a:r>
            <a:r>
              <a:rPr lang="ar-SA" sz="1600" dirty="0" smtClean="0">
                <a:cs typeface="B Lotus" pitchFamily="2" charset="-78"/>
              </a:rPr>
              <a:t>فرهنگ سازمانی که شامل ارزش های مشترک، هنجار های رفتاری، نمادها وفعالیت های نمادین است، باید با ساختار سازمانی وعوامل انسانی سازگار بوده وپشتیبان فرایندها وبرنامه های </a:t>
            </a:r>
            <a:r>
              <a:rPr lang="en-US" sz="1600" dirty="0" smtClean="0">
                <a:cs typeface="B Lotus" pitchFamily="2" charset="-78"/>
              </a:rPr>
              <a:t>CRM </a:t>
            </a:r>
            <a:r>
              <a:rPr lang="ar-SA" sz="1600" dirty="0" smtClean="0">
                <a:cs typeface="B Lotus" pitchFamily="2" charset="-78"/>
              </a:rPr>
              <a:t> باشد.</a:t>
            </a:r>
            <a:endParaRPr lang="fa-IR" sz="1600" dirty="0" smtClean="0">
              <a:cs typeface="B Lotus" pitchFamily="2" charset="-78"/>
            </a:endParaRPr>
          </a:p>
          <a:p>
            <a:pPr algn="r" rtl="1"/>
            <a:endParaRPr lang="en-US" sz="1600" dirty="0" smtClean="0">
              <a:cs typeface="B Lotus" pitchFamily="2" charset="-78"/>
            </a:endParaRPr>
          </a:p>
          <a:p>
            <a:pPr algn="r" rtl="1"/>
            <a:r>
              <a:rPr lang="ar-SA" sz="1600" dirty="0" smtClean="0">
                <a:cs typeface="B Lotus" pitchFamily="2" charset="-78"/>
              </a:rPr>
              <a:t>2- برگزاری کلاس های آموزشی سیستم های ارتباط بامشتری وتفهیم درک این فرهنگ که مشتری برای حیات سازمان ضروری است. </a:t>
            </a:r>
            <a:endParaRPr lang="fa-IR" sz="1600" dirty="0" smtClean="0">
              <a:cs typeface="B Lotus" pitchFamily="2" charset="-78"/>
            </a:endParaRPr>
          </a:p>
          <a:p>
            <a:pPr algn="r" rtl="1"/>
            <a:endParaRPr lang="en-US" sz="1600" dirty="0" smtClean="0">
              <a:cs typeface="B Lotus" pitchFamily="2" charset="-78"/>
            </a:endParaRPr>
          </a:p>
          <a:p>
            <a:pPr algn="r" rtl="1"/>
            <a:r>
              <a:rPr lang="ar-SA" sz="1600" dirty="0" smtClean="0">
                <a:cs typeface="B Lotus" pitchFamily="2" charset="-78"/>
              </a:rPr>
              <a:t>3- آموزش كاركنانی كه در نقطه برخورد با مشتري قرار دارند و بکارگیری روش های  متنوع ارتباطی برای ایجاد تعاملات و روابط مفید سازنده با ذینفعان بانک.</a:t>
            </a:r>
            <a:endParaRPr lang="fa-IR" sz="1600" dirty="0" smtClean="0">
              <a:cs typeface="B Lotus" pitchFamily="2" charset="-78"/>
            </a:endParaRPr>
          </a:p>
          <a:p>
            <a:pPr algn="r" rtl="1"/>
            <a:endParaRPr lang="en-US" sz="1600" dirty="0" smtClean="0">
              <a:cs typeface="B Lotus" pitchFamily="2" charset="-78"/>
            </a:endParaRPr>
          </a:p>
          <a:p>
            <a:pPr algn="r" rtl="1"/>
            <a:r>
              <a:rPr lang="ar-SA" sz="1600" dirty="0" smtClean="0">
                <a:cs typeface="B Lotus" pitchFamily="2" charset="-78"/>
              </a:rPr>
              <a:t>4- اعمال تغییرات در وب سایت اختصاصی بانک، متناسب با اهداف وبادر نظرگرفتن علوم بازاریابی ومشتری محوری که کارکرد آن برای همه ذینفعان ساده و کاربردی باشد.</a:t>
            </a:r>
            <a:endParaRPr lang="fa-IR" sz="1600" dirty="0" smtClean="0">
              <a:cs typeface="B Lotus" pitchFamily="2" charset="-78"/>
            </a:endParaRPr>
          </a:p>
          <a:p>
            <a:pPr algn="r" rtl="1"/>
            <a:endParaRPr lang="en-US" sz="1600" dirty="0" smtClean="0">
              <a:cs typeface="B Lotus" pitchFamily="2" charset="-78"/>
            </a:endParaRPr>
          </a:p>
          <a:p>
            <a:pPr algn="r" rtl="1"/>
            <a:r>
              <a:rPr lang="ar-SA" sz="1600" dirty="0" smtClean="0">
                <a:cs typeface="B Lotus" pitchFamily="2" charset="-78"/>
              </a:rPr>
              <a:t>5- تشکیل بانک اختصاصی دانش قلمرو کاری از دانش نزد افراد، اعم از کارکنان، بازنشستگان، کارکنان انتقالی وحتی کارکنان سایر بانکها و... به صور مختلف، کتاب، گزارشهای تصویری، صوتی، نوشتاری و... واشتراک با سایر ذینفعان داخلی وخارجی بانک.</a:t>
            </a:r>
            <a:endParaRPr lang="fa-IR" sz="1600" dirty="0" smtClean="0">
              <a:cs typeface="B Lotus" pitchFamily="2" charset="-78"/>
            </a:endParaRPr>
          </a:p>
          <a:p>
            <a:pPr algn="r" rtl="1"/>
            <a:endParaRPr lang="en-US" sz="1600" dirty="0" smtClean="0">
              <a:cs typeface="B Lotus" pitchFamily="2" charset="-78"/>
            </a:endParaRPr>
          </a:p>
          <a:p>
            <a:pPr algn="r"/>
            <a:r>
              <a:rPr lang="ar-SA" sz="1600" dirty="0" smtClean="0">
                <a:cs typeface="B Lotus" pitchFamily="2" charset="-78"/>
              </a:rPr>
              <a:t>6- استفاده از خدمات میزبانان، بنحوی که برخی تامین کنندگان سیستم های مدیریت ارتباط با مشتری بادریافت هزینه ای پایین و برای مدتی معین ، بسته نرم افزاری متناسب با سازمان را در فضایی مشترک باسایرمتقاضیان، ارائه می نمایند.(مزیت این روش عدم نیاز به سرمایه گذاری اولیه و کلان و تست آزمایشی کارکنان و فرایندهای کاری بانک می باشد)</a:t>
            </a:r>
            <a:endParaRPr lang="en-US" sz="1600" dirty="0">
              <a:cs typeface="B Lotus" pitchFamily="2" charset="-78"/>
            </a:endParaRPr>
          </a:p>
        </p:txBody>
      </p:sp>
    </p:spTree>
    <p:extLst>
      <p:ext uri="{BB962C8B-B14F-4D97-AF65-F5344CB8AC3E}">
        <p14:creationId xmlns:p14="http://schemas.microsoft.com/office/powerpoint/2010/main" xmlns="" val="11027353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716016" y="-99392"/>
            <a:ext cx="3189040" cy="710952"/>
          </a:xfrm>
          <a:prstGeom prst="rect">
            <a:avLst/>
          </a:prstGeom>
        </p:spPr>
        <p:txBody>
          <a:bodyPr vert="horz" lIns="0" rIns="0" bIns="0" anchor="b">
            <a:normAutofit/>
          </a:bodyPr>
          <a:lstStyle>
            <a:lvl1pPr algn="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4000" b="0" i="0" u="none" strike="noStrike" kern="1200" cap="none" spc="0" normalizeH="0" baseline="0" noProof="0" dirty="0" smtClean="0">
                <a:ln>
                  <a:noFill/>
                </a:ln>
                <a:solidFill>
                  <a:schemeClr val="bg1"/>
                </a:solidFill>
                <a:effectLst/>
                <a:uLnTx/>
                <a:uFillTx/>
                <a:latin typeface="Calibri"/>
                <a:cs typeface="B Titr" pitchFamily="2" charset="-78"/>
              </a:rPr>
              <a:t>پیشنهادات تحقیق</a:t>
            </a:r>
            <a:endParaRPr kumimoji="0" lang="en-US" sz="4000" b="0" i="0" u="none" strike="noStrike" kern="1200" cap="none" spc="0" normalizeH="0" baseline="0" noProof="0" dirty="0">
              <a:ln>
                <a:noFill/>
              </a:ln>
              <a:solidFill>
                <a:schemeClr val="bg1"/>
              </a:solidFill>
              <a:effectLst/>
              <a:uLnTx/>
              <a:uFillTx/>
              <a:latin typeface="Calibri"/>
              <a:cs typeface="B Titr" pitchFamily="2" charset="-78"/>
            </a:endParaRPr>
          </a:p>
        </p:txBody>
      </p:sp>
      <p:sp>
        <p:nvSpPr>
          <p:cNvPr id="9" name="Rectangle 8"/>
          <p:cNvSpPr/>
          <p:nvPr/>
        </p:nvSpPr>
        <p:spPr>
          <a:xfrm>
            <a:off x="1398871" y="857232"/>
            <a:ext cx="7095214" cy="5355312"/>
          </a:xfrm>
          <a:prstGeom prst="rect">
            <a:avLst/>
          </a:prstGeom>
        </p:spPr>
        <p:txBody>
          <a:bodyPr wrap="square">
            <a:spAutoFit/>
          </a:bodyPr>
          <a:lstStyle/>
          <a:p>
            <a:pPr algn="r" rtl="1"/>
            <a:r>
              <a:rPr lang="ar-SA" dirty="0" smtClean="0">
                <a:cs typeface="B Lotus" pitchFamily="2" charset="-78"/>
              </a:rPr>
              <a:t>7- توجه به کارهای پژوهشی مرتبط با بانک واستفاده از نتایج حاصله برای بکارگیری ایده های جدیدوتوسعه وارتقاء دانش مورد نیاز .</a:t>
            </a:r>
            <a:endParaRPr lang="fa-IR" dirty="0" smtClean="0">
              <a:cs typeface="B Lotus" pitchFamily="2" charset="-78"/>
            </a:endParaRPr>
          </a:p>
          <a:p>
            <a:pPr algn="r" rtl="1"/>
            <a:endParaRPr lang="en-US" dirty="0" smtClean="0">
              <a:cs typeface="B Lotus" pitchFamily="2" charset="-78"/>
            </a:endParaRPr>
          </a:p>
          <a:p>
            <a:pPr algn="r" rtl="1"/>
            <a:r>
              <a:rPr lang="ar-SA" dirty="0" smtClean="0">
                <a:cs typeface="B Lotus" pitchFamily="2" charset="-78"/>
              </a:rPr>
              <a:t>8- ایجاد پایگاه داده ای جامع از کل مشتریان ، و انتشار این دانش به دست آمده در کل سازمان تا هر کارمندي که با مشتري ارتباط دارد به اطلاعات لازم درباره مشتري دسترسی داشته و بتواند به بهترین نحو نیازهاي مشتریان را شناسایی و مرتفع سازد.</a:t>
            </a:r>
            <a:endParaRPr lang="fa-IR" dirty="0" smtClean="0">
              <a:cs typeface="B Lotus" pitchFamily="2" charset="-78"/>
            </a:endParaRPr>
          </a:p>
          <a:p>
            <a:pPr algn="r" rtl="1"/>
            <a:endParaRPr lang="en-US" dirty="0" smtClean="0">
              <a:cs typeface="B Lotus" pitchFamily="2" charset="-78"/>
            </a:endParaRPr>
          </a:p>
          <a:p>
            <a:pPr algn="r" rtl="1"/>
            <a:r>
              <a:rPr lang="ar-SA" dirty="0" smtClean="0">
                <a:cs typeface="B Lotus" pitchFamily="2" charset="-78"/>
              </a:rPr>
              <a:t>9- توجه و استفاده از تجارب سایر سازمان ها و بانک ها از که برنامه های </a:t>
            </a:r>
            <a:r>
              <a:rPr lang="en-US" sz="1600" dirty="0" smtClean="0">
                <a:latin typeface="Times New Roman" pitchFamily="18" charset="0"/>
                <a:cs typeface="Times New Roman" pitchFamily="18" charset="0"/>
              </a:rPr>
              <a:t>CRM</a:t>
            </a:r>
            <a:r>
              <a:rPr lang="ar-SA" dirty="0" smtClean="0">
                <a:cs typeface="B Lotus" pitchFamily="2" charset="-78"/>
              </a:rPr>
              <a:t> ویا مشتری مداری را انتخاب و اعمال نموده اند.</a:t>
            </a:r>
            <a:endParaRPr lang="fa-IR" dirty="0" smtClean="0">
              <a:cs typeface="B Lotus" pitchFamily="2" charset="-78"/>
            </a:endParaRPr>
          </a:p>
          <a:p>
            <a:pPr algn="r" rtl="1"/>
            <a:endParaRPr lang="en-US" dirty="0" smtClean="0">
              <a:cs typeface="B Lotus" pitchFamily="2" charset="-78"/>
            </a:endParaRPr>
          </a:p>
          <a:p>
            <a:pPr algn="r" rtl="1"/>
            <a:r>
              <a:rPr lang="ar-SA" dirty="0" smtClean="0">
                <a:cs typeface="B Lotus" pitchFamily="2" charset="-78"/>
              </a:rPr>
              <a:t>10- تشکیل و بکارگیری تیمی چند مهارته، دارای تخصص های فنی، کسب وکار، مدیریت تغییر و</a:t>
            </a:r>
            <a:r>
              <a:rPr lang="en-US" sz="1600" dirty="0" smtClean="0">
                <a:latin typeface="Times New Roman" pitchFamily="18" charset="0"/>
                <a:cs typeface="Times New Roman" pitchFamily="18" charset="0"/>
              </a:rPr>
              <a:t>IT</a:t>
            </a:r>
            <a:r>
              <a:rPr lang="ar-SA" dirty="0" smtClean="0">
                <a:cs typeface="B Lotus" pitchFamily="2" charset="-78"/>
              </a:rPr>
              <a:t> جهت بررسی اجرای پروژه </a:t>
            </a:r>
            <a:r>
              <a:rPr lang="en-US" sz="1600" dirty="0" smtClean="0">
                <a:latin typeface="Times New Roman" pitchFamily="18" charset="0"/>
                <a:cs typeface="Times New Roman" pitchFamily="18" charset="0"/>
              </a:rPr>
              <a:t>CRM</a:t>
            </a:r>
            <a:r>
              <a:rPr lang="ar-SA" dirty="0" smtClean="0">
                <a:cs typeface="B Lotus" pitchFamily="2" charset="-78"/>
              </a:rPr>
              <a:t> و نیاز سنجی اصلاحات و یا ایجاد زیرساخت های لازم.</a:t>
            </a:r>
            <a:endParaRPr lang="fa-IR" dirty="0" smtClean="0">
              <a:cs typeface="B Lotus" pitchFamily="2" charset="-78"/>
            </a:endParaRPr>
          </a:p>
          <a:p>
            <a:pPr algn="r" rtl="1"/>
            <a:endParaRPr lang="en-US" dirty="0" smtClean="0">
              <a:cs typeface="B Lotus" pitchFamily="2" charset="-78"/>
            </a:endParaRPr>
          </a:p>
          <a:p>
            <a:pPr algn="r" rtl="1"/>
            <a:r>
              <a:rPr lang="ar-SA" dirty="0" smtClean="0">
                <a:cs typeface="B Lotus" pitchFamily="2" charset="-78"/>
              </a:rPr>
              <a:t>11- توجه، تعهد وحمایت مدیران ارشد ورویکرد مثبت آنها درپیاده سازی </a:t>
            </a:r>
            <a:r>
              <a:rPr lang="en-US" sz="1600" dirty="0" smtClean="0">
                <a:latin typeface="Times New Roman" pitchFamily="18" charset="0"/>
                <a:cs typeface="Times New Roman" pitchFamily="18" charset="0"/>
              </a:rPr>
              <a:t>CRM</a:t>
            </a:r>
            <a:r>
              <a:rPr lang="ar-SA" dirty="0" smtClean="0">
                <a:cs typeface="B Lotus" pitchFamily="2" charset="-78"/>
              </a:rPr>
              <a:t> واستفاده از افراد مجرب وکارآزموده در تدوین و پیشبرد استراتژیهای متناسب با مشتری مداری مورد انتظار واستمرار است.</a:t>
            </a:r>
            <a:endParaRPr lang="fa-IR" dirty="0" smtClean="0">
              <a:cs typeface="B Lotus" pitchFamily="2" charset="-78"/>
            </a:endParaRPr>
          </a:p>
          <a:p>
            <a:pPr algn="r" rtl="1"/>
            <a:endParaRPr lang="en-US" dirty="0" smtClean="0">
              <a:cs typeface="B Lotus" pitchFamily="2" charset="-78"/>
            </a:endParaRPr>
          </a:p>
          <a:p>
            <a:pPr algn="r" rtl="1"/>
            <a:r>
              <a:rPr lang="ar-SA" dirty="0" smtClean="0">
                <a:cs typeface="B Lotus" pitchFamily="2" charset="-78"/>
              </a:rPr>
              <a:t>12- همچنین تشکیل جلسات صمیمی برای تقویت حس اعتماد وهمکاری بین کارکنان، می تواند در پیاده سازی فرهنگ استفاده از </a:t>
            </a:r>
            <a:r>
              <a:rPr lang="en-US" sz="1600" dirty="0" smtClean="0">
                <a:latin typeface="Times New Roman" pitchFamily="18" charset="0"/>
                <a:cs typeface="Times New Roman" pitchFamily="18" charset="0"/>
              </a:rPr>
              <a:t>CRM</a:t>
            </a:r>
            <a:r>
              <a:rPr lang="ar-SA" dirty="0" smtClean="0">
                <a:cs typeface="B Lotus" pitchFamily="2" charset="-78"/>
              </a:rPr>
              <a:t> مفید وموثر باشد.</a:t>
            </a:r>
            <a:endParaRPr lang="en-US" dirty="0">
              <a:cs typeface="B Lotus" pitchFamily="2" charset="-78"/>
            </a:endParaRPr>
          </a:p>
        </p:txBody>
      </p:sp>
    </p:spTree>
    <p:extLst>
      <p:ext uri="{BB962C8B-B14F-4D97-AF65-F5344CB8AC3E}">
        <p14:creationId xmlns:p14="http://schemas.microsoft.com/office/powerpoint/2010/main" xmlns="" val="11027353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644008" y="-42687"/>
            <a:ext cx="3189040" cy="571500"/>
          </a:xfrm>
          <a:prstGeom prst="rect">
            <a:avLst/>
          </a:prstGeom>
        </p:spPr>
        <p:txBody>
          <a:bodyPr vert="horz" lIns="0" rIns="0" bIns="0" anchor="b">
            <a:normAutofit lnSpcReduction="10000"/>
          </a:bodyPr>
          <a:lstStyle>
            <a:lvl1pPr algn="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3600" b="0" i="0" u="none" strike="noStrike" kern="1200" cap="none" spc="0" normalizeH="0" baseline="0" noProof="0" dirty="0" smtClean="0">
                <a:ln>
                  <a:noFill/>
                </a:ln>
                <a:solidFill>
                  <a:schemeClr val="bg1"/>
                </a:solidFill>
                <a:effectLst/>
                <a:uLnTx/>
                <a:uFillTx/>
                <a:latin typeface="Calibri"/>
                <a:cs typeface="B Titr" pitchFamily="2" charset="-78"/>
              </a:rPr>
              <a:t>محدودیتهای تحقیق</a:t>
            </a:r>
            <a:endParaRPr kumimoji="0" lang="en-US" sz="3600" b="0" i="0" u="none" strike="noStrike" kern="1200" cap="none" spc="0" normalizeH="0" baseline="0" noProof="0" dirty="0">
              <a:ln>
                <a:noFill/>
              </a:ln>
              <a:solidFill>
                <a:schemeClr val="bg1"/>
              </a:solidFill>
              <a:effectLst/>
              <a:uLnTx/>
              <a:uFillTx/>
              <a:latin typeface="Calibri"/>
              <a:cs typeface="B Titr" pitchFamily="2" charset="-78"/>
            </a:endParaRPr>
          </a:p>
        </p:txBody>
      </p:sp>
      <p:sp>
        <p:nvSpPr>
          <p:cNvPr id="5" name="Rounded Rectangle 4"/>
          <p:cNvSpPr/>
          <p:nvPr/>
        </p:nvSpPr>
        <p:spPr>
          <a:xfrm>
            <a:off x="1208206" y="936994"/>
            <a:ext cx="6643687" cy="5357813"/>
          </a:xfrm>
          <a:prstGeom prst="roundRect">
            <a:avLst/>
          </a:prstGeom>
          <a:noFill/>
          <a:ln w="57150" cap="flat" cmpd="sng" algn="ctr">
            <a:solidFill>
              <a:srgbClr val="A2ED6F">
                <a:lumMod val="50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a:ln>
                <a:noFill/>
              </a:ln>
              <a:solidFill>
                <a:sysClr val="window" lastClr="FFFFFF"/>
              </a:solidFill>
              <a:effectLst/>
              <a:uLnTx/>
              <a:uFillTx/>
              <a:latin typeface="Trebuchet MS"/>
              <a:ea typeface="+mn-ea"/>
              <a:cs typeface="Tahoma"/>
            </a:endParaRPr>
          </a:p>
        </p:txBody>
      </p:sp>
      <p:sp>
        <p:nvSpPr>
          <p:cNvPr id="3" name="Rectangle 2"/>
          <p:cNvSpPr/>
          <p:nvPr/>
        </p:nvSpPr>
        <p:spPr>
          <a:xfrm>
            <a:off x="1442291" y="1772816"/>
            <a:ext cx="6284462" cy="2723823"/>
          </a:xfrm>
          <a:prstGeom prst="rect">
            <a:avLst/>
          </a:prstGeom>
        </p:spPr>
        <p:txBody>
          <a:bodyPr wrap="square">
            <a:spAutoFit/>
          </a:bodyPr>
          <a:lstStyle/>
          <a:p>
            <a:pPr algn="r" rtl="1"/>
            <a:r>
              <a:rPr lang="ar-SA" dirty="0" smtClean="0">
                <a:cs typeface="B Lotus" pitchFamily="2" charset="-78"/>
              </a:rPr>
              <a:t>1- مشکلات مربوط به گستردگی جامعه آماری (کل کشور) در برقراری ارتباط و هماهنگی با برخی شعب شهرستان</a:t>
            </a:r>
            <a:r>
              <a:rPr lang="fa-IR" dirty="0" smtClean="0">
                <a:cs typeface="B Lotus" pitchFamily="2" charset="-78"/>
              </a:rPr>
              <a:t> </a:t>
            </a:r>
            <a:r>
              <a:rPr lang="ar-SA" dirty="0" smtClean="0">
                <a:cs typeface="B Lotus" pitchFamily="2" charset="-78"/>
              </a:rPr>
              <a:t>های دور دست.</a:t>
            </a:r>
            <a:endParaRPr lang="fa-IR" dirty="0" smtClean="0">
              <a:cs typeface="B Lotus" pitchFamily="2" charset="-78"/>
            </a:endParaRPr>
          </a:p>
          <a:p>
            <a:pPr algn="r" rtl="1"/>
            <a:endParaRPr lang="en-US" dirty="0" smtClean="0">
              <a:cs typeface="B Lotus" pitchFamily="2" charset="-78"/>
            </a:endParaRPr>
          </a:p>
          <a:p>
            <a:pPr algn="r" rtl="1"/>
            <a:r>
              <a:rPr lang="ar-SA" dirty="0" smtClean="0">
                <a:cs typeface="B Lotus" pitchFamily="2" charset="-78"/>
              </a:rPr>
              <a:t>2- پیگیری تلفنی ویا کتبی با برخی شعب که توجهی به تکمیل وارسال پرسشنامه های تکمیل شده در موعد مقرر نمی نمودند.</a:t>
            </a:r>
            <a:endParaRPr lang="fa-IR" dirty="0" smtClean="0">
              <a:cs typeface="B Lotus" pitchFamily="2" charset="-78"/>
            </a:endParaRPr>
          </a:p>
          <a:p>
            <a:pPr algn="r" rtl="1"/>
            <a:endParaRPr lang="en-US" dirty="0" smtClean="0">
              <a:cs typeface="B Lotus" pitchFamily="2" charset="-78"/>
            </a:endParaRPr>
          </a:p>
          <a:p>
            <a:pPr algn="r" rtl="1"/>
            <a:r>
              <a:rPr lang="ar-SA" dirty="0" smtClean="0">
                <a:cs typeface="B Lotus" pitchFamily="2" charset="-78"/>
              </a:rPr>
              <a:t>3- استفاده صرف از نظرات مدیران بانکها (جامعه آماری تحقیق حاضر) و اینکه نظرات کارکنان جزء دخیل نبود.</a:t>
            </a:r>
            <a:endParaRPr lang="en-US" dirty="0" smtClean="0">
              <a:cs typeface="B Lotus" pitchFamily="2" charset="-78"/>
            </a:endParaRPr>
          </a:p>
          <a:p>
            <a:pPr marL="342900" indent="-342900" algn="r" rtl="1">
              <a:lnSpc>
                <a:spcPct val="150000"/>
              </a:lnSpc>
              <a:buFont typeface="Wingdings" pitchFamily="2" charset="2"/>
              <a:buChar char="q"/>
            </a:pPr>
            <a:endParaRPr lang="en-US" dirty="0"/>
          </a:p>
        </p:txBody>
      </p:sp>
      <p:sp>
        <p:nvSpPr>
          <p:cNvPr id="7" name="Rectangle 3"/>
          <p:cNvSpPr>
            <a:spLocks noChangeArrowheads="1"/>
          </p:cNvSpPr>
          <p:nvPr/>
        </p:nvSpPr>
        <p:spPr bwMode="auto">
          <a:xfrm>
            <a:off x="2357422" y="4929198"/>
            <a:ext cx="4857750" cy="584200"/>
          </a:xfrm>
          <a:prstGeom prst="rect">
            <a:avLst/>
          </a:prstGeom>
          <a:noFill/>
          <a:ln w="9525">
            <a:noFill/>
            <a:miter lim="800000"/>
            <a:headEnd/>
            <a:tailEnd/>
          </a:ln>
        </p:spPr>
        <p:txBody>
          <a:bodyPr anchor="ctr">
            <a:spAutoFit/>
          </a:bodyPr>
          <a:lstStyle/>
          <a:p>
            <a:pPr algn="ctr">
              <a:defRPr/>
            </a:pPr>
            <a:r>
              <a:rPr lang="fa-IR" sz="3200" b="1" i="1" dirty="0">
                <a:effectLst>
                  <a:outerShdw blurRad="38100" dist="38100" dir="2700000" algn="tl">
                    <a:srgbClr val="000000">
                      <a:alpha val="43137"/>
                    </a:srgbClr>
                  </a:outerShdw>
                </a:effectLst>
                <a:latin typeface="Arial" pitchFamily="34" charset="0"/>
                <a:cs typeface="B Nazanin" pitchFamily="2" charset="-78"/>
              </a:rPr>
              <a:t>از توجه شما سپاسگزارم</a:t>
            </a:r>
            <a:endParaRPr lang="fa-IR" sz="3200" b="1" i="1" dirty="0">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7680717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8024" y="0"/>
            <a:ext cx="3167346" cy="636443"/>
          </a:xfrm>
        </p:spPr>
        <p:txBody>
          <a:bodyPr>
            <a:noAutofit/>
          </a:bodyPr>
          <a:lstStyle/>
          <a:p>
            <a:pPr algn="ctr" rtl="1"/>
            <a:r>
              <a:rPr lang="fa-IR" sz="3200" dirty="0">
                <a:solidFill>
                  <a:schemeClr val="bg2">
                    <a:lumMod val="75000"/>
                  </a:schemeClr>
                </a:solidFill>
                <a:latin typeface="Calibri"/>
                <a:cs typeface="B Titr" pitchFamily="2" charset="-78"/>
              </a:rPr>
              <a:t>معرفی موضوع</a:t>
            </a:r>
            <a:endParaRPr lang="en-US" sz="2000" dirty="0">
              <a:solidFill>
                <a:schemeClr val="bg2">
                  <a:lumMod val="75000"/>
                </a:schemeClr>
              </a:solidFill>
            </a:endParaRPr>
          </a:p>
        </p:txBody>
      </p:sp>
      <p:sp>
        <p:nvSpPr>
          <p:cNvPr id="4" name="TextBox 3"/>
          <p:cNvSpPr txBox="1"/>
          <p:nvPr/>
        </p:nvSpPr>
        <p:spPr>
          <a:xfrm>
            <a:off x="611560" y="810632"/>
            <a:ext cx="7434578" cy="5463034"/>
          </a:xfrm>
          <a:prstGeom prst="rect">
            <a:avLst/>
          </a:prstGeom>
          <a:noFill/>
        </p:spPr>
        <p:txBody>
          <a:bodyPr wrap="square" rtlCol="0">
            <a:spAutoFit/>
          </a:bodyPr>
          <a:lstStyle/>
          <a:p>
            <a:pPr algn="r" rtl="1"/>
            <a:r>
              <a:rPr lang="fa-IR" sz="2600" b="1" dirty="0">
                <a:solidFill>
                  <a:srgbClr val="FF0000"/>
                </a:solidFill>
                <a:latin typeface="Constantia"/>
                <a:cs typeface="B Titr" pitchFamily="2" charset="-78"/>
              </a:rPr>
              <a:t>بیان </a:t>
            </a:r>
            <a:r>
              <a:rPr lang="fa-IR" sz="2600" b="1" dirty="0" smtClean="0">
                <a:solidFill>
                  <a:srgbClr val="FF0000"/>
                </a:solidFill>
                <a:latin typeface="Constantia"/>
                <a:cs typeface="B Titr" pitchFamily="2" charset="-78"/>
              </a:rPr>
              <a:t>مسئله</a:t>
            </a:r>
            <a:r>
              <a:rPr lang="en-US" sz="2600" b="1" dirty="0">
                <a:solidFill>
                  <a:srgbClr val="FF0000"/>
                </a:solidFill>
                <a:latin typeface="Constantia"/>
                <a:cs typeface="B Titr" pitchFamily="2" charset="-78"/>
              </a:rPr>
              <a:t> </a:t>
            </a:r>
            <a:r>
              <a:rPr lang="fa-IR" sz="2600" b="1" dirty="0" smtClean="0">
                <a:solidFill>
                  <a:srgbClr val="FF0000"/>
                </a:solidFill>
                <a:latin typeface="Constantia"/>
                <a:cs typeface="B Titr" pitchFamily="2" charset="-78"/>
              </a:rPr>
              <a:t> و اهمیت موضوع</a:t>
            </a:r>
          </a:p>
          <a:p>
            <a:pPr algn="r" rtl="1"/>
            <a:endParaRPr lang="fa-IR" sz="2600" b="1" dirty="0" smtClean="0">
              <a:solidFill>
                <a:srgbClr val="006666"/>
              </a:solidFill>
              <a:latin typeface="Constantia"/>
              <a:cs typeface="B Nazanin" pitchFamily="2" charset="-78"/>
            </a:endParaRPr>
          </a:p>
          <a:p>
            <a:pPr algn="r" rtl="1">
              <a:lnSpc>
                <a:spcPct val="150000"/>
              </a:lnSpc>
            </a:pPr>
            <a:r>
              <a:rPr lang="fa-IR" dirty="0" smtClean="0">
                <a:cs typeface="B Lotus" pitchFamily="2" charset="-78"/>
              </a:rPr>
              <a:t>بانک های تجاری ایران اکنون بیش از هر زمان دیگر نیازمند تغییر و تحول استراتژیک هستند</a:t>
            </a:r>
            <a:r>
              <a:rPr lang="en-US" dirty="0" smtClean="0">
                <a:cs typeface="B Lotus" pitchFamily="2" charset="-78"/>
              </a:rPr>
              <a:t>.  </a:t>
            </a:r>
            <a:r>
              <a:rPr lang="fa-IR" dirty="0" smtClean="0">
                <a:cs typeface="B Lotus" pitchFamily="2" charset="-78"/>
              </a:rPr>
              <a:t>امروزه بانک ها باید از اندیشه تغییر و تحول استقبال کنند و با پویایی به آن پاسخ بگویند تا در دنیای امروز بتوانند قدرت رقابتی خود را حفظ کنند</a:t>
            </a:r>
            <a:r>
              <a:rPr lang="en-US" dirty="0" smtClean="0">
                <a:cs typeface="B Lotus" pitchFamily="2" charset="-78"/>
              </a:rPr>
              <a:t> .</a:t>
            </a:r>
            <a:r>
              <a:rPr lang="fa-IR" dirty="0" smtClean="0">
                <a:cs typeface="B Lotus" pitchFamily="2" charset="-78"/>
              </a:rPr>
              <a:t>در چنین محیطی با رقابت شدید و روزافزون ،جذب مشتریان جدید و حفظ مشتریان موجود، کاری بسیار دشوار است</a:t>
            </a:r>
            <a:r>
              <a:rPr lang="en-US" dirty="0" smtClean="0">
                <a:cs typeface="B Lotus" pitchFamily="2" charset="-78"/>
              </a:rPr>
              <a:t> . </a:t>
            </a:r>
            <a:r>
              <a:rPr lang="fa-IR" dirty="0" smtClean="0">
                <a:cs typeface="B Lotus" pitchFamily="2" charset="-78"/>
              </a:rPr>
              <a:t>از آن جایی که هزینه بدست آوردن یک مشتری جدید 6 برابر هزینه نگهداری یک مشتری موجود است، بنابراین بانک ها باید ساز و کارهایی به کار گیرند تا بتوانند مشتریان فعلی خود را به خوبی حفظ کنند</a:t>
            </a:r>
            <a:r>
              <a:rPr lang="en-US" dirty="0" smtClean="0">
                <a:cs typeface="B Lotus" pitchFamily="2" charset="-78"/>
              </a:rPr>
              <a:t> . </a:t>
            </a:r>
            <a:r>
              <a:rPr lang="fa-IR" dirty="0" smtClean="0">
                <a:cs typeface="B Lotus" pitchFamily="2" charset="-78"/>
              </a:rPr>
              <a:t>امروزه برای حفظ مشتریان سود آور، مهارت ایجاد ارتباط صحیح با مشتری بسیار ضروری است. در نتیجه می بایست از راهکارهایی استفاده کرد که منجر به حفظ مشتریان فعلی و جذب مشتریان جدید شود</a:t>
            </a:r>
            <a:r>
              <a:rPr lang="en-US" dirty="0" smtClean="0">
                <a:cs typeface="B Lotus" pitchFamily="2" charset="-78"/>
              </a:rPr>
              <a:t>.  </a:t>
            </a:r>
            <a:r>
              <a:rPr lang="fa-IR" dirty="0" smtClean="0">
                <a:cs typeface="B Lotus" pitchFamily="2" charset="-78"/>
              </a:rPr>
              <a:t>یکی از این راهکارها مدیریت ارتباط با مشتری و بازایابی رابطه مند است</a:t>
            </a:r>
            <a:r>
              <a:rPr lang="en-US" dirty="0" smtClean="0">
                <a:cs typeface="B Lotus" pitchFamily="2" charset="-78"/>
              </a:rPr>
              <a:t>.  </a:t>
            </a:r>
            <a:r>
              <a:rPr lang="fa-IR" dirty="0" smtClean="0">
                <a:cs typeface="B Lotus" pitchFamily="2" charset="-78"/>
              </a:rPr>
              <a:t>مخصوصا در صنایع خدماتی استفاده از بازایابی رابطه مند روز به روز در حال افزایش است</a:t>
            </a:r>
            <a:r>
              <a:rPr lang="en-US" dirty="0" smtClean="0">
                <a:cs typeface="B Lotus" pitchFamily="2" charset="-78"/>
              </a:rPr>
              <a:t>  </a:t>
            </a:r>
            <a:r>
              <a:rPr lang="fa-IR" dirty="0" smtClean="0">
                <a:cs typeface="B Lotus" pitchFamily="2" charset="-78"/>
              </a:rPr>
              <a:t>که سعی دارد با ایجاد ارتباطی پایدار با مشتریان منجر به ایجاد رضایت و وفاداری ایشان شود</a:t>
            </a:r>
            <a:r>
              <a:rPr lang="en-US" dirty="0" smtClean="0">
                <a:cs typeface="B Lotus" pitchFamily="2" charset="-78"/>
              </a:rPr>
              <a:t>.</a:t>
            </a:r>
            <a:endParaRPr lang="en-US" dirty="0">
              <a:cs typeface="B Lotus" pitchFamily="2" charset="-78"/>
            </a:endParaRPr>
          </a:p>
        </p:txBody>
      </p:sp>
      <p:sp>
        <p:nvSpPr>
          <p:cNvPr id="5" name="TextBox 4"/>
          <p:cNvSpPr txBox="1"/>
          <p:nvPr/>
        </p:nvSpPr>
        <p:spPr>
          <a:xfrm>
            <a:off x="913818" y="4474289"/>
            <a:ext cx="7132320" cy="646331"/>
          </a:xfrm>
          <a:prstGeom prst="rect">
            <a:avLst/>
          </a:prstGeom>
          <a:noFill/>
        </p:spPr>
        <p:txBody>
          <a:bodyPr wrap="square" rtlCol="0">
            <a:spAutoFit/>
          </a:bodyPr>
          <a:lstStyle/>
          <a:p>
            <a:pPr marL="457200" indent="-457200" algn="r" rtl="1">
              <a:buFont typeface="Wingdings" panose="05000000000000000000" pitchFamily="2" charset="2"/>
              <a:buChar char="Ø"/>
            </a:pPr>
            <a:endParaRPr lang="fa-IR" dirty="0" smtClean="0">
              <a:latin typeface="Calibri"/>
              <a:ea typeface="Calibri"/>
              <a:cs typeface="B Lotus"/>
            </a:endParaRPr>
          </a:p>
          <a:p>
            <a:pPr marL="457200" indent="-457200" algn="r" rtl="1">
              <a:buFont typeface="Wingdings" panose="05000000000000000000" pitchFamily="2" charset="2"/>
              <a:buChar char="Ø"/>
            </a:pPr>
            <a:endParaRPr lang="en-US" dirty="0"/>
          </a:p>
        </p:txBody>
      </p:sp>
    </p:spTree>
    <p:extLst>
      <p:ext uri="{BB962C8B-B14F-4D97-AF65-F5344CB8AC3E}">
        <p14:creationId xmlns:p14="http://schemas.microsoft.com/office/powerpoint/2010/main" xmlns="" val="4433518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60032" y="0"/>
            <a:ext cx="2193073" cy="519811"/>
          </a:xfrm>
        </p:spPr>
        <p:txBody>
          <a:bodyPr>
            <a:normAutofit fontScale="90000"/>
          </a:bodyPr>
          <a:lstStyle/>
          <a:p>
            <a:pPr algn="r" rtl="1"/>
            <a:r>
              <a:rPr lang="fa-IR" sz="3200" dirty="0">
                <a:solidFill>
                  <a:srgbClr val="00B0F0"/>
                </a:solidFill>
                <a:latin typeface="Calibri"/>
                <a:cs typeface="B Titr" pitchFamily="2" charset="-78"/>
              </a:rPr>
              <a:t>اهداف پروژه</a:t>
            </a:r>
            <a:endParaRPr lang="en-US" sz="2000" dirty="0">
              <a:solidFill>
                <a:srgbClr val="00B0F0"/>
              </a:solidFill>
            </a:endParaRPr>
          </a:p>
        </p:txBody>
      </p:sp>
      <p:sp>
        <p:nvSpPr>
          <p:cNvPr id="4" name="Content Placeholder 2"/>
          <p:cNvSpPr txBox="1">
            <a:spLocks/>
          </p:cNvSpPr>
          <p:nvPr/>
        </p:nvSpPr>
        <p:spPr>
          <a:xfrm>
            <a:off x="827584" y="823043"/>
            <a:ext cx="7581528" cy="1944215"/>
          </a:xfrm>
          <a:prstGeom prst="rect">
            <a:avLst/>
          </a:prstGeom>
        </p:spPr>
        <p:txBody>
          <a:bodyPr vert="horz">
            <a:normAutofit/>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B Nazanin" pitchFamily="2" charset="-78"/>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B Nazanin" pitchFamily="2" charset="-78"/>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B Nazanin" pitchFamily="2" charset="-78"/>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B Nazanin" pitchFamily="2" charset="-78"/>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B Nazanin" pitchFamily="2" charset="-78"/>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0BD0D9"/>
              </a:buClr>
              <a:buSzPct val="95000"/>
              <a:buNone/>
              <a:tabLst/>
              <a:defRPr/>
            </a:pPr>
            <a:endParaRPr kumimoji="0" lang="fa-IR" sz="2600" b="1" i="0" u="none" strike="noStrike" kern="1200" cap="none" spc="0" normalizeH="0" baseline="0" noProof="0" dirty="0" smtClean="0">
              <a:ln>
                <a:noFill/>
              </a:ln>
              <a:solidFill>
                <a:srgbClr val="00B0F0"/>
              </a:solidFill>
              <a:effectLst/>
              <a:uLnTx/>
              <a:uFillTx/>
              <a:latin typeface="Constantia"/>
              <a:cs typeface="B Nazanin" pitchFamily="2" charset="-78"/>
            </a:endParaRPr>
          </a:p>
          <a:p>
            <a:pPr marL="375285" indent="-285750" algn="just">
              <a:lnSpc>
                <a:spcPct val="115000"/>
              </a:lnSpc>
              <a:buFont typeface="Wingdings" pitchFamily="2" charset="2"/>
              <a:buChar char="q"/>
            </a:pPr>
            <a:r>
              <a:rPr lang="fa-IR" sz="1800" dirty="0" smtClean="0">
                <a:cs typeface="B Lotus" pitchFamily="2" charset="-78"/>
              </a:rPr>
              <a:t>هدف اصلی این پژوهش، انجام بررسی در خصوص ميزان آمادگی بانك شهر در بكارگيري سیستم </a:t>
            </a:r>
            <a:r>
              <a:rPr lang="en-US" sz="1800" dirty="0" smtClean="0">
                <a:latin typeface="Times New Roman" pitchFamily="18" charset="0"/>
                <a:cs typeface="Times New Roman" pitchFamily="18" charset="0"/>
              </a:rPr>
              <a:t>CRM</a:t>
            </a:r>
            <a:r>
              <a:rPr lang="en-US" sz="1800" dirty="0" smtClean="0">
                <a:cs typeface="B Lotus" pitchFamily="2" charset="-78"/>
              </a:rPr>
              <a:t> </a:t>
            </a:r>
            <a:r>
              <a:rPr lang="fa-IR" sz="1800" dirty="0" smtClean="0">
                <a:cs typeface="B Lotus" pitchFamily="2" charset="-78"/>
              </a:rPr>
              <a:t> وارائه مدلي كارآمد وموفق براي مديريت ارتباط بامشتريان دراين بانك می باشد. </a:t>
            </a:r>
            <a:endParaRPr kumimoji="0" lang="fa-IR" sz="2600" b="1" i="0" u="none" strike="noStrike" kern="1200" cap="none" spc="0" normalizeH="0" baseline="0" noProof="0" dirty="0" smtClean="0">
              <a:ln>
                <a:noFill/>
              </a:ln>
              <a:solidFill>
                <a:srgbClr val="FFFF00"/>
              </a:solidFill>
              <a:effectLst/>
              <a:uLnTx/>
              <a:uFillTx/>
              <a:latin typeface="Constantia"/>
              <a:cs typeface="B Lotus" pitchFamily="2" charset="-78"/>
            </a:endParaRPr>
          </a:p>
        </p:txBody>
      </p:sp>
      <p:sp>
        <p:nvSpPr>
          <p:cNvPr id="5" name="Title 1"/>
          <p:cNvSpPr txBox="1">
            <a:spLocks/>
          </p:cNvSpPr>
          <p:nvPr/>
        </p:nvSpPr>
        <p:spPr>
          <a:xfrm>
            <a:off x="1429844" y="2786058"/>
            <a:ext cx="6849264" cy="3379247"/>
          </a:xfrm>
          <a:prstGeom prst="rect">
            <a:avLst/>
          </a:prstGeom>
        </p:spPr>
        <p:txBody>
          <a:bodyPr vert="horz" lIns="91440" tIns="45720" rIns="91440" bIns="45720" rtlCol="0" anchor="b">
            <a:normAutofit fontScale="62500" lnSpcReduction="200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endParaRPr lang="fa-IR" sz="2600" dirty="0" smtClean="0">
              <a:solidFill>
                <a:schemeClr val="tx1"/>
              </a:solidFill>
              <a:latin typeface="+mn-lt"/>
              <a:ea typeface="+mn-ea"/>
              <a:cs typeface="B Lotus" pitchFamily="2" charset="-78"/>
            </a:endParaRPr>
          </a:p>
          <a:p>
            <a:pPr algn="r" rtl="1"/>
            <a:r>
              <a:rPr lang="fa-IR" sz="2600" dirty="0" smtClean="0">
                <a:solidFill>
                  <a:schemeClr val="tx1"/>
                </a:solidFill>
                <a:latin typeface="+mn-lt"/>
                <a:ea typeface="+mn-ea"/>
                <a:cs typeface="B Lotus" pitchFamily="2" charset="-78"/>
              </a:rPr>
              <a:t>1- انجام بررسی در خصوص ميزان آمادگی بانك شهر در بكارگيري سیستم </a:t>
            </a:r>
            <a:r>
              <a:rPr lang="en-US" sz="2600" dirty="0" smtClean="0">
                <a:solidFill>
                  <a:schemeClr val="tx1"/>
                </a:solidFill>
                <a:latin typeface="Times New Roman" pitchFamily="18" charset="0"/>
                <a:ea typeface="+mn-ea"/>
                <a:cs typeface="Times New Roman" pitchFamily="18" charset="0"/>
              </a:rPr>
              <a:t>CRM</a:t>
            </a:r>
            <a:r>
              <a:rPr lang="en-US" sz="2600" dirty="0" smtClean="0">
                <a:solidFill>
                  <a:schemeClr val="tx1"/>
                </a:solidFill>
                <a:latin typeface="+mn-lt"/>
                <a:ea typeface="+mn-ea"/>
                <a:cs typeface="B Lotus" pitchFamily="2" charset="-78"/>
              </a:rPr>
              <a:t> </a:t>
            </a:r>
            <a:r>
              <a:rPr lang="ar-SA" sz="2600" dirty="0" smtClean="0">
                <a:solidFill>
                  <a:schemeClr val="tx1"/>
                </a:solidFill>
                <a:latin typeface="+mn-lt"/>
                <a:ea typeface="+mn-ea"/>
                <a:cs typeface="B Lotus" pitchFamily="2" charset="-78"/>
              </a:rPr>
              <a:t>از بعد فکری؛</a:t>
            </a:r>
            <a:endParaRPr lang="fa-IR" sz="2600" dirty="0" smtClean="0">
              <a:solidFill>
                <a:schemeClr val="tx1"/>
              </a:solidFill>
              <a:latin typeface="+mn-lt"/>
              <a:ea typeface="+mn-ea"/>
              <a:cs typeface="B Lotus" pitchFamily="2" charset="-78"/>
            </a:endParaRPr>
          </a:p>
          <a:p>
            <a:pPr algn="r" rtl="1"/>
            <a:endParaRPr lang="fa-IR" sz="2600" dirty="0" smtClean="0">
              <a:solidFill>
                <a:schemeClr val="tx1"/>
              </a:solidFill>
              <a:latin typeface="+mn-lt"/>
              <a:ea typeface="+mn-ea"/>
              <a:cs typeface="B Lotus" pitchFamily="2" charset="-78"/>
            </a:endParaRPr>
          </a:p>
          <a:p>
            <a:pPr algn="r" rtl="1"/>
            <a:endParaRPr lang="fa-IR" sz="2600" dirty="0" smtClean="0">
              <a:solidFill>
                <a:schemeClr val="tx1"/>
              </a:solidFill>
              <a:latin typeface="+mn-lt"/>
              <a:ea typeface="+mn-ea"/>
              <a:cs typeface="B Lotus" pitchFamily="2" charset="-78"/>
            </a:endParaRPr>
          </a:p>
          <a:p>
            <a:pPr algn="r" rtl="1"/>
            <a:r>
              <a:rPr lang="fa-IR" sz="2600" dirty="0" smtClean="0">
                <a:solidFill>
                  <a:schemeClr val="tx1"/>
                </a:solidFill>
                <a:latin typeface="+mn-lt"/>
                <a:ea typeface="+mn-ea"/>
                <a:cs typeface="B Lotus" pitchFamily="2" charset="-78"/>
              </a:rPr>
              <a:t>2- انجام بررسی در خصوص ميزان آمادگی بانك شهر در بكارگيري سیستم </a:t>
            </a:r>
            <a:r>
              <a:rPr lang="en-US" sz="2600" dirty="0" smtClean="0">
                <a:solidFill>
                  <a:schemeClr val="tx1"/>
                </a:solidFill>
                <a:latin typeface="Times New Roman" pitchFamily="18" charset="0"/>
                <a:ea typeface="+mn-ea"/>
                <a:cs typeface="Times New Roman" pitchFamily="18" charset="0"/>
              </a:rPr>
              <a:t>CRM</a:t>
            </a:r>
            <a:r>
              <a:rPr lang="fa-IR" sz="2600" dirty="0" smtClean="0">
                <a:solidFill>
                  <a:schemeClr val="tx1"/>
                </a:solidFill>
                <a:latin typeface="+mn-lt"/>
                <a:ea typeface="+mn-ea"/>
                <a:cs typeface="B Lotus" pitchFamily="2" charset="-78"/>
              </a:rPr>
              <a:t> از بعد اجتماعی؛</a:t>
            </a:r>
          </a:p>
          <a:p>
            <a:pPr algn="r" rtl="1"/>
            <a:endParaRPr lang="fa-IR" sz="2600" dirty="0" smtClean="0">
              <a:solidFill>
                <a:schemeClr val="tx1"/>
              </a:solidFill>
              <a:latin typeface="+mn-lt"/>
              <a:ea typeface="+mn-ea"/>
              <a:cs typeface="B Lotus" pitchFamily="2" charset="-78"/>
            </a:endParaRPr>
          </a:p>
          <a:p>
            <a:pPr algn="r" rtl="1"/>
            <a:endParaRPr lang="fa-IR" sz="2600" dirty="0" smtClean="0">
              <a:solidFill>
                <a:schemeClr val="tx1"/>
              </a:solidFill>
              <a:latin typeface="+mn-lt"/>
              <a:ea typeface="+mn-ea"/>
              <a:cs typeface="B Lotus" pitchFamily="2" charset="-78"/>
            </a:endParaRPr>
          </a:p>
          <a:p>
            <a:pPr algn="r" rtl="1"/>
            <a:r>
              <a:rPr lang="fa-IR" sz="2600" dirty="0" smtClean="0">
                <a:solidFill>
                  <a:schemeClr val="tx1"/>
                </a:solidFill>
                <a:latin typeface="+mn-lt"/>
                <a:ea typeface="+mn-ea"/>
                <a:cs typeface="B Lotus" pitchFamily="2" charset="-78"/>
              </a:rPr>
              <a:t>3- انجام بررسی در خصوص ميزان آمادگی بانك شهر در بكارگيري سیستم </a:t>
            </a:r>
            <a:r>
              <a:rPr lang="en-US" sz="2600" dirty="0" smtClean="0">
                <a:solidFill>
                  <a:schemeClr val="tx1"/>
                </a:solidFill>
                <a:latin typeface="Times New Roman" pitchFamily="18" charset="0"/>
                <a:ea typeface="+mn-ea"/>
                <a:cs typeface="Times New Roman" pitchFamily="18" charset="0"/>
              </a:rPr>
              <a:t>CRM</a:t>
            </a:r>
            <a:r>
              <a:rPr lang="fa-IR" sz="2600" dirty="0" smtClean="0">
                <a:solidFill>
                  <a:schemeClr val="tx1"/>
                </a:solidFill>
                <a:latin typeface="+mn-lt"/>
                <a:ea typeface="+mn-ea"/>
                <a:cs typeface="B Lotus" pitchFamily="2" charset="-78"/>
              </a:rPr>
              <a:t> از بعد فناوری.</a:t>
            </a:r>
            <a:endParaRPr lang="en-US" sz="2600" dirty="0" smtClean="0">
              <a:solidFill>
                <a:schemeClr val="tx1"/>
              </a:solidFill>
              <a:latin typeface="+mn-lt"/>
              <a:ea typeface="+mn-ea"/>
              <a:cs typeface="B Lotus" pitchFamily="2" charset="-78"/>
            </a:endParaRPr>
          </a:p>
          <a:p>
            <a:pPr algn="r" rtl="1"/>
            <a:endParaRPr lang="en-US" sz="2100" dirty="0" smtClean="0">
              <a:solidFill>
                <a:schemeClr val="tx1"/>
              </a:solidFill>
              <a:latin typeface="+mn-lt"/>
              <a:ea typeface="+mn-ea"/>
              <a:cs typeface="B Lotus" pitchFamily="2" charset="-78"/>
            </a:endParaRPr>
          </a:p>
          <a:p>
            <a:pPr algn="r" rtl="1"/>
            <a:endParaRPr lang="fa-IR" sz="2100" dirty="0" smtClean="0">
              <a:solidFill>
                <a:schemeClr val="tx1"/>
              </a:solidFill>
              <a:latin typeface="+mn-lt"/>
              <a:ea typeface="+mn-ea"/>
              <a:cs typeface="B Lotus" pitchFamily="2" charset="-78"/>
            </a:endParaRPr>
          </a:p>
          <a:p>
            <a:pPr algn="r" rtl="1"/>
            <a:endParaRPr lang="fa-IR" sz="2100" dirty="0" smtClean="0">
              <a:solidFill>
                <a:schemeClr val="tx1"/>
              </a:solidFill>
              <a:latin typeface="+mn-lt"/>
              <a:ea typeface="+mn-ea"/>
              <a:cs typeface="B Lotus" pitchFamily="2" charset="-78"/>
            </a:endParaRPr>
          </a:p>
          <a:p>
            <a:pPr algn="r" rtl="1"/>
            <a:endParaRPr lang="fa-IR" sz="2100" dirty="0" smtClean="0">
              <a:solidFill>
                <a:schemeClr val="tx1"/>
              </a:solidFill>
              <a:latin typeface="+mn-lt"/>
              <a:ea typeface="+mn-ea"/>
              <a:cs typeface="B Lotus" pitchFamily="2" charset="-78"/>
            </a:endParaRPr>
          </a:p>
          <a:p>
            <a:pPr algn="r" rtl="1"/>
            <a:endParaRPr lang="fa-IR" sz="2100" dirty="0" smtClean="0">
              <a:solidFill>
                <a:schemeClr val="tx1"/>
              </a:solidFill>
              <a:latin typeface="+mn-lt"/>
              <a:ea typeface="+mn-ea"/>
              <a:cs typeface="B Lotus" pitchFamily="2" charset="-78"/>
            </a:endParaRPr>
          </a:p>
          <a:p>
            <a:pPr algn="r" rtl="1"/>
            <a:endParaRPr lang="en-US" sz="2100" dirty="0" smtClean="0">
              <a:solidFill>
                <a:schemeClr val="tx1"/>
              </a:solidFill>
              <a:latin typeface="+mn-lt"/>
              <a:ea typeface="+mn-ea"/>
              <a:cs typeface="B Lotus" pitchFamily="2" charset="-78"/>
            </a:endParaRPr>
          </a:p>
          <a:p>
            <a:pPr marL="342900" indent="-342900" algn="r" rtl="1">
              <a:lnSpc>
                <a:spcPct val="150000"/>
              </a:lnSpc>
              <a:buFont typeface="+mj-lt"/>
              <a:buAutoNum type="arabicParenR"/>
            </a:pPr>
            <a:r>
              <a:rPr lang="en-US" sz="1200" dirty="0" smtClean="0">
                <a:solidFill>
                  <a:schemeClr val="tx1"/>
                </a:solidFill>
                <a:latin typeface="Calibri"/>
                <a:ea typeface="Calibri"/>
                <a:cs typeface="Arial"/>
              </a:rPr>
              <a:t/>
            </a:r>
            <a:br>
              <a:rPr lang="en-US" sz="1200" dirty="0" smtClean="0">
                <a:solidFill>
                  <a:schemeClr val="tx1"/>
                </a:solidFill>
                <a:latin typeface="Calibri"/>
                <a:ea typeface="Calibri"/>
                <a:cs typeface="Arial"/>
              </a:rPr>
            </a:br>
            <a:endParaRPr lang="en-US" sz="1600" dirty="0">
              <a:solidFill>
                <a:schemeClr val="tx1"/>
              </a:solidFill>
              <a:cs typeface="B Lotus" panose="00000400000000000000" pitchFamily="2" charset="-78"/>
            </a:endParaRPr>
          </a:p>
        </p:txBody>
      </p:sp>
      <p:sp>
        <p:nvSpPr>
          <p:cNvPr id="6" name="Rounded Rectangle 5"/>
          <p:cNvSpPr/>
          <p:nvPr/>
        </p:nvSpPr>
        <p:spPr>
          <a:xfrm>
            <a:off x="6572264" y="2285992"/>
            <a:ext cx="1561331" cy="500062"/>
          </a:xfrm>
          <a:prstGeom prst="roundRect">
            <a:avLst/>
          </a:prstGeom>
          <a:solidFill>
            <a:srgbClr val="A5C249"/>
          </a:solidFill>
          <a:ln w="40000" cap="flat" cmpd="sng" algn="ctr">
            <a:solidFill>
              <a:srgbClr val="A2ED6F">
                <a:lumMod val="50000"/>
              </a:srgbClr>
            </a:solidFill>
            <a:prstDash val="solid"/>
          </a:ln>
          <a:effectLst/>
        </p:spPr>
        <p:txBody>
          <a:bodyPr rtlCol="1" anchor="ctr"/>
          <a:lstStyle/>
          <a:p>
            <a:pPr lvl="0" algn="ctr" rtl="1" fontAlgn="base">
              <a:spcBef>
                <a:spcPct val="0"/>
              </a:spcBef>
              <a:spcAft>
                <a:spcPct val="0"/>
              </a:spcAft>
            </a:pPr>
            <a:r>
              <a:rPr lang="fa-IR" sz="2400" b="1" dirty="0">
                <a:solidFill>
                  <a:schemeClr val="bg1"/>
                </a:solidFill>
                <a:latin typeface="Arial" charset="0"/>
                <a:ea typeface="Calibri" pitchFamily="34" charset="0"/>
                <a:cs typeface="B Nazanin" pitchFamily="2" charset="-78"/>
              </a:rPr>
              <a:t>اهداف فرعی</a:t>
            </a:r>
            <a:endParaRPr lang="ar-SA" sz="2400" b="1" dirty="0">
              <a:solidFill>
                <a:schemeClr val="bg1"/>
              </a:solidFill>
              <a:latin typeface="Arial" charset="0"/>
              <a:ea typeface="Calibri" pitchFamily="34" charset="0"/>
              <a:cs typeface="B Nazanin" pitchFamily="2" charset="-78"/>
            </a:endParaRPr>
          </a:p>
        </p:txBody>
      </p:sp>
      <p:sp>
        <p:nvSpPr>
          <p:cNvPr id="7" name="Rounded Rectangle 6"/>
          <p:cNvSpPr/>
          <p:nvPr/>
        </p:nvSpPr>
        <p:spPr>
          <a:xfrm>
            <a:off x="6546935" y="705313"/>
            <a:ext cx="1561331" cy="500062"/>
          </a:xfrm>
          <a:prstGeom prst="roundRect">
            <a:avLst/>
          </a:prstGeom>
          <a:solidFill>
            <a:srgbClr val="A5C249"/>
          </a:solidFill>
          <a:ln w="40000" cap="flat" cmpd="sng" algn="ctr">
            <a:solidFill>
              <a:srgbClr val="A2ED6F">
                <a:lumMod val="50000"/>
              </a:srgbClr>
            </a:solidFill>
            <a:prstDash val="solid"/>
          </a:ln>
          <a:effectLst/>
        </p:spPr>
        <p:txBody>
          <a:bodyPr rtlCol="1" anchor="ctr"/>
          <a:lstStyle/>
          <a:p>
            <a:pPr lvl="0" algn="ctr" rtl="1" fontAlgn="base">
              <a:spcBef>
                <a:spcPct val="0"/>
              </a:spcBef>
              <a:spcAft>
                <a:spcPct val="0"/>
              </a:spcAft>
            </a:pPr>
            <a:r>
              <a:rPr lang="fa-IR" sz="2400" b="1" dirty="0">
                <a:solidFill>
                  <a:schemeClr val="bg1"/>
                </a:solidFill>
                <a:latin typeface="Arial" charset="0"/>
                <a:ea typeface="Calibri" pitchFamily="34" charset="0"/>
                <a:cs typeface="B Nazanin" pitchFamily="2" charset="-78"/>
              </a:rPr>
              <a:t>هدف کلی</a:t>
            </a:r>
          </a:p>
        </p:txBody>
      </p:sp>
    </p:spTree>
    <p:extLst>
      <p:ext uri="{BB962C8B-B14F-4D97-AF65-F5344CB8AC3E}">
        <p14:creationId xmlns:p14="http://schemas.microsoft.com/office/powerpoint/2010/main" xmlns="" val="34442301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 Same Side Corner Rectangle 4"/>
          <p:cNvSpPr/>
          <p:nvPr/>
        </p:nvSpPr>
        <p:spPr>
          <a:xfrm>
            <a:off x="5715008" y="404264"/>
            <a:ext cx="2782157" cy="87060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endParaRPr lang="en-US" sz="2700" kern="1200"/>
          </a:p>
          <a:p>
            <a:pPr marL="228600" lvl="1" indent="-228600" algn="l" defTabSz="1200150">
              <a:lnSpc>
                <a:spcPct val="90000"/>
              </a:lnSpc>
              <a:spcBef>
                <a:spcPct val="0"/>
              </a:spcBef>
              <a:spcAft>
                <a:spcPct val="15000"/>
              </a:spcAft>
              <a:buChar char="••"/>
            </a:pPr>
            <a:endParaRPr lang="en-US" sz="2700" kern="1200"/>
          </a:p>
        </p:txBody>
      </p:sp>
      <p:pic>
        <p:nvPicPr>
          <p:cNvPr id="46083" name="Picture 3"/>
          <p:cNvPicPr>
            <a:picLocks noChangeAspect="1" noChangeArrowheads="1"/>
          </p:cNvPicPr>
          <p:nvPr/>
        </p:nvPicPr>
        <p:blipFill>
          <a:blip r:embed="rId2" cstate="print"/>
          <a:srcRect/>
          <a:stretch>
            <a:fillRect/>
          </a:stretch>
        </p:blipFill>
        <p:spPr bwMode="auto">
          <a:xfrm>
            <a:off x="1142977" y="1643050"/>
            <a:ext cx="6300812" cy="4143404"/>
          </a:xfrm>
          <a:prstGeom prst="rect">
            <a:avLst/>
          </a:prstGeom>
          <a:noFill/>
          <a:ln w="9525">
            <a:noFill/>
            <a:miter lim="800000"/>
            <a:headEnd/>
            <a:tailEnd/>
          </a:ln>
          <a:effectLst/>
        </p:spPr>
      </p:pic>
      <p:sp>
        <p:nvSpPr>
          <p:cNvPr id="6" name="Rectangle 5"/>
          <p:cNvSpPr/>
          <p:nvPr/>
        </p:nvSpPr>
        <p:spPr>
          <a:xfrm>
            <a:off x="4929190" y="-21591"/>
            <a:ext cx="2451122" cy="646331"/>
          </a:xfrm>
          <a:prstGeom prst="rect">
            <a:avLst/>
          </a:prstGeom>
        </p:spPr>
        <p:txBody>
          <a:bodyPr wrap="square">
            <a:spAutoFit/>
          </a:bodyPr>
          <a:lstStyle/>
          <a:p>
            <a:pPr lvl="0" algn="just" rtl="1">
              <a:lnSpc>
                <a:spcPct val="150000"/>
              </a:lnSpc>
              <a:spcAft>
                <a:spcPts val="1000"/>
              </a:spcAft>
            </a:pPr>
            <a:r>
              <a:rPr lang="fa-IR" sz="2400" dirty="0" smtClean="0">
                <a:solidFill>
                  <a:schemeClr val="bg1"/>
                </a:solidFill>
                <a:latin typeface="Calibri"/>
                <a:ea typeface="Calibri"/>
                <a:cs typeface="B Titr"/>
              </a:rPr>
              <a:t>مدل مفهومی تحقیق</a:t>
            </a:r>
            <a:endParaRPr lang="en-US" sz="2400" dirty="0">
              <a:solidFill>
                <a:schemeClr val="bg1"/>
              </a:solidFill>
              <a:latin typeface="Calibri"/>
              <a:ea typeface="Calibri"/>
              <a:cs typeface="Arial"/>
            </a:endParaRPr>
          </a:p>
        </p:txBody>
      </p:sp>
      <p:sp>
        <p:nvSpPr>
          <p:cNvPr id="7" name="Rectangle 6"/>
          <p:cNvSpPr/>
          <p:nvPr/>
        </p:nvSpPr>
        <p:spPr>
          <a:xfrm>
            <a:off x="642910" y="928670"/>
            <a:ext cx="7572428" cy="738664"/>
          </a:xfrm>
          <a:prstGeom prst="rect">
            <a:avLst/>
          </a:prstGeom>
        </p:spPr>
        <p:txBody>
          <a:bodyPr wrap="square">
            <a:spAutoFit/>
          </a:bodyPr>
          <a:lstStyle/>
          <a:p>
            <a:pPr lvl="0" algn="just" rtl="1">
              <a:lnSpc>
                <a:spcPct val="150000"/>
              </a:lnSpc>
              <a:spcAft>
                <a:spcPts val="1000"/>
              </a:spcAft>
            </a:pPr>
            <a:r>
              <a:rPr lang="fa-IR" sz="1400" dirty="0" smtClean="0">
                <a:latin typeface="Calibri"/>
                <a:ea typeface="Calibri"/>
                <a:cs typeface="B Lotus" pitchFamily="2" charset="-78"/>
              </a:rPr>
              <a:t>این مدل توسط اوکر و مودامبی در سال 2002 برای سنجش میزان آمادگی سازمانها در بکارگیری </a:t>
            </a:r>
            <a:r>
              <a:rPr lang="en-US" sz="1400" dirty="0" smtClean="0">
                <a:latin typeface="Calibri"/>
                <a:ea typeface="Calibri"/>
                <a:cs typeface="B Lotus" pitchFamily="2" charset="-78"/>
              </a:rPr>
              <a:t>CRM</a:t>
            </a:r>
            <a:r>
              <a:rPr lang="fa-IR" sz="1400" dirty="0" smtClean="0">
                <a:latin typeface="Calibri"/>
                <a:ea typeface="Calibri"/>
                <a:cs typeface="B Lotus" pitchFamily="2" charset="-78"/>
              </a:rPr>
              <a:t> ارائه شده است وهمین مبنای کار ما می باشد.</a:t>
            </a:r>
            <a:endParaRPr lang="en-US" sz="1400" dirty="0">
              <a:latin typeface="Calibri"/>
              <a:ea typeface="Calibri"/>
              <a:cs typeface="B Lotus" pitchFamily="2" charset="-78"/>
            </a:endParaRPr>
          </a:p>
        </p:txBody>
      </p:sp>
    </p:spTree>
    <p:extLst>
      <p:ext uri="{BB962C8B-B14F-4D97-AF65-F5344CB8AC3E}">
        <p14:creationId xmlns:p14="http://schemas.microsoft.com/office/powerpoint/2010/main" xmlns="" val="28815702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1600" y="717232"/>
            <a:ext cx="7416824" cy="5032147"/>
          </a:xfrm>
          <a:prstGeom prst="rect">
            <a:avLst/>
          </a:prstGeom>
        </p:spPr>
        <p:txBody>
          <a:bodyPr wrap="square">
            <a:spAutoFit/>
          </a:bodyPr>
          <a:lstStyle/>
          <a:p>
            <a:pPr algn="r" rtl="1">
              <a:lnSpc>
                <a:spcPct val="150000"/>
              </a:lnSpc>
            </a:pPr>
            <a:r>
              <a:rPr lang="fa-IR" dirty="0" smtClean="0">
                <a:latin typeface="B Lotus"/>
                <a:ea typeface="Calibri"/>
                <a:cs typeface="B Lotus"/>
              </a:rPr>
              <a:t>     با استناد به مدل پیشنهادی اوکر ومودامبی (2002) در بررسی میزان آمادگی سازمان ها در بکارگیری نظام مدیریت ارتباط  با مشتری ( </a:t>
            </a:r>
            <a:r>
              <a:rPr lang="en-US" sz="1600" dirty="0" smtClean="0">
                <a:latin typeface="Times New Roman" pitchFamily="18" charset="0"/>
                <a:cs typeface="Times New Roman" pitchFamily="18" charset="0"/>
              </a:rPr>
              <a:t>CRM</a:t>
            </a:r>
            <a:r>
              <a:rPr lang="fa-IR" dirty="0" smtClean="0">
                <a:latin typeface="B Lotus"/>
                <a:ea typeface="Calibri"/>
                <a:cs typeface="B Lotus"/>
              </a:rPr>
              <a:t> ) لذا مبنای نتیجه گیری بر اساس سه فرضیه اصلی و نه فرضیه فرعی خواهد بود :</a:t>
            </a:r>
          </a:p>
          <a:p>
            <a:pPr algn="r" rtl="1"/>
            <a:r>
              <a:rPr lang="fa-IR" sz="2000" dirty="0" smtClean="0">
                <a:solidFill>
                  <a:srgbClr val="C00000"/>
                </a:solidFill>
                <a:cs typeface="B Lotus" pitchFamily="2" charset="-78"/>
              </a:rPr>
              <a:t>1- بانك شهر در بکارگیری </a:t>
            </a:r>
            <a:r>
              <a:rPr lang="en-US" sz="1600" dirty="0" smtClean="0">
                <a:solidFill>
                  <a:srgbClr val="C00000"/>
                </a:solidFill>
                <a:latin typeface="Times New Roman" pitchFamily="18" charset="0"/>
                <a:cs typeface="Times New Roman" pitchFamily="18" charset="0"/>
              </a:rPr>
              <a:t>CRM</a:t>
            </a:r>
            <a:r>
              <a:rPr lang="fa-IR" sz="2000" dirty="0" smtClean="0">
                <a:solidFill>
                  <a:srgbClr val="C00000"/>
                </a:solidFill>
                <a:cs typeface="B Lotus" pitchFamily="2" charset="-78"/>
              </a:rPr>
              <a:t> از بعد فکری آمادگی دارد. </a:t>
            </a:r>
            <a:endParaRPr lang="en-US" sz="2000" dirty="0" smtClean="0">
              <a:solidFill>
                <a:srgbClr val="C00000"/>
              </a:solidFill>
              <a:cs typeface="B Lotus" pitchFamily="2" charset="-78"/>
            </a:endParaRPr>
          </a:p>
          <a:p>
            <a:pPr algn="r" rtl="1"/>
            <a:r>
              <a:rPr lang="fa-IR" sz="2000" dirty="0" smtClean="0">
                <a:cs typeface="B Lotus" pitchFamily="2" charset="-78"/>
              </a:rPr>
              <a:t>1-1- بانك شهردر بکارگیری </a:t>
            </a:r>
            <a:r>
              <a:rPr lang="en-US" sz="1600" dirty="0" smtClean="0">
                <a:latin typeface="Times New Roman" pitchFamily="18" charset="0"/>
                <a:cs typeface="Times New Roman" pitchFamily="18" charset="0"/>
              </a:rPr>
              <a:t>CRM</a:t>
            </a:r>
            <a:r>
              <a:rPr lang="fa-IR" sz="2000" dirty="0" smtClean="0">
                <a:cs typeface="B Lotus" pitchFamily="2" charset="-78"/>
              </a:rPr>
              <a:t> از نظر استراتژی آمادگی دارد. </a:t>
            </a:r>
            <a:endParaRPr lang="en-US" sz="2000" dirty="0" smtClean="0">
              <a:cs typeface="B Lotus" pitchFamily="2" charset="-78"/>
            </a:endParaRPr>
          </a:p>
          <a:p>
            <a:pPr algn="r" rtl="1"/>
            <a:r>
              <a:rPr lang="fa-IR" sz="2000" dirty="0" smtClean="0">
                <a:cs typeface="B Lotus" pitchFamily="2" charset="-78"/>
              </a:rPr>
              <a:t>1-2- بانك شهر در بکارگیری </a:t>
            </a:r>
            <a:r>
              <a:rPr lang="en-US" sz="1600" dirty="0" smtClean="0">
                <a:latin typeface="Times New Roman" pitchFamily="18" charset="0"/>
                <a:cs typeface="Times New Roman" pitchFamily="18" charset="0"/>
              </a:rPr>
              <a:t>CRM</a:t>
            </a:r>
            <a:r>
              <a:rPr lang="fa-IR" sz="2000" dirty="0" smtClean="0">
                <a:cs typeface="B Lotus" pitchFamily="2" charset="-78"/>
              </a:rPr>
              <a:t> از نظر ساختار سازمانی آمادگی دارد. </a:t>
            </a:r>
            <a:endParaRPr lang="en-US" sz="2000" dirty="0" smtClean="0">
              <a:cs typeface="B Lotus" pitchFamily="2" charset="-78"/>
            </a:endParaRPr>
          </a:p>
          <a:p>
            <a:pPr algn="r" rtl="1"/>
            <a:r>
              <a:rPr lang="fa-IR" sz="2000" dirty="0" smtClean="0">
                <a:cs typeface="B Lotus" pitchFamily="2" charset="-78"/>
              </a:rPr>
              <a:t>1-3- بانك شهردر بکارگیری </a:t>
            </a:r>
            <a:r>
              <a:rPr lang="en-US" sz="1600" dirty="0" smtClean="0">
                <a:latin typeface="Times New Roman" pitchFamily="18" charset="0"/>
                <a:cs typeface="Times New Roman" pitchFamily="18" charset="0"/>
              </a:rPr>
              <a:t>CRM</a:t>
            </a:r>
            <a:r>
              <a:rPr lang="fa-IR" sz="2000" dirty="0" smtClean="0">
                <a:cs typeface="B Lotus" pitchFamily="2" charset="-78"/>
              </a:rPr>
              <a:t> از نظر برنامه ریزی آمادگی دارد. </a:t>
            </a:r>
            <a:endParaRPr lang="en-US" sz="2000" dirty="0" smtClean="0">
              <a:cs typeface="B Lotus" pitchFamily="2" charset="-78"/>
            </a:endParaRPr>
          </a:p>
          <a:p>
            <a:pPr algn="r" rtl="1"/>
            <a:r>
              <a:rPr lang="fa-IR" sz="2000" dirty="0" smtClean="0">
                <a:solidFill>
                  <a:srgbClr val="C00000"/>
                </a:solidFill>
                <a:cs typeface="B Lotus" pitchFamily="2" charset="-78"/>
              </a:rPr>
              <a:t>2- بانك شهردر بکارگیری </a:t>
            </a:r>
            <a:r>
              <a:rPr lang="en-US" sz="1600" dirty="0" smtClean="0">
                <a:solidFill>
                  <a:srgbClr val="C00000"/>
                </a:solidFill>
                <a:latin typeface="Times New Roman" pitchFamily="18" charset="0"/>
                <a:cs typeface="Times New Roman" pitchFamily="18" charset="0"/>
              </a:rPr>
              <a:t>CRM</a:t>
            </a:r>
            <a:r>
              <a:rPr lang="fa-IR" sz="2000" dirty="0" smtClean="0">
                <a:solidFill>
                  <a:srgbClr val="C00000"/>
                </a:solidFill>
                <a:cs typeface="B Lotus" pitchFamily="2" charset="-78"/>
              </a:rPr>
              <a:t> از بعد اجتماعی آمادگی دارد. </a:t>
            </a:r>
            <a:endParaRPr lang="en-US" sz="2000" dirty="0" smtClean="0">
              <a:solidFill>
                <a:srgbClr val="C00000"/>
              </a:solidFill>
              <a:cs typeface="B Lotus" pitchFamily="2" charset="-78"/>
            </a:endParaRPr>
          </a:p>
          <a:p>
            <a:pPr algn="r" rtl="1"/>
            <a:r>
              <a:rPr lang="fa-IR" sz="2000" dirty="0" smtClean="0">
                <a:cs typeface="B Lotus" pitchFamily="2" charset="-78"/>
              </a:rPr>
              <a:t>2-1- بانك شهردر بکارگیری </a:t>
            </a:r>
            <a:r>
              <a:rPr lang="en-US" sz="1600" dirty="0" smtClean="0">
                <a:latin typeface="Times New Roman" pitchFamily="18" charset="0"/>
                <a:cs typeface="Times New Roman" pitchFamily="18" charset="0"/>
              </a:rPr>
              <a:t>CRM</a:t>
            </a:r>
            <a:r>
              <a:rPr lang="fa-IR" sz="2000" dirty="0" smtClean="0">
                <a:cs typeface="B Lotus" pitchFamily="2" charset="-78"/>
              </a:rPr>
              <a:t> از نظر فرهنگ سازمانی آمادگی دارد. </a:t>
            </a:r>
            <a:endParaRPr lang="en-US" sz="2000" dirty="0" smtClean="0">
              <a:cs typeface="B Lotus" pitchFamily="2" charset="-78"/>
            </a:endParaRPr>
          </a:p>
          <a:p>
            <a:pPr algn="r" rtl="1"/>
            <a:r>
              <a:rPr lang="fa-IR" sz="2000" dirty="0" smtClean="0">
                <a:cs typeface="B Lotus" pitchFamily="2" charset="-78"/>
              </a:rPr>
              <a:t>2-2- بانك شهردر بکارگیری </a:t>
            </a:r>
            <a:r>
              <a:rPr lang="en-US" sz="1600" dirty="0" smtClean="0">
                <a:latin typeface="Times New Roman" pitchFamily="18" charset="0"/>
                <a:cs typeface="Times New Roman" pitchFamily="18" charset="0"/>
              </a:rPr>
              <a:t>CRM</a:t>
            </a:r>
            <a:r>
              <a:rPr lang="fa-IR" sz="2000" dirty="0" smtClean="0">
                <a:cs typeface="B Lotus" pitchFamily="2" charset="-78"/>
              </a:rPr>
              <a:t> از نظر تعامل ذینفعان آمادگی دارد. </a:t>
            </a:r>
            <a:endParaRPr lang="en-US" sz="2000" dirty="0" smtClean="0">
              <a:cs typeface="B Lotus" pitchFamily="2" charset="-78"/>
            </a:endParaRPr>
          </a:p>
          <a:p>
            <a:pPr algn="r" rtl="1"/>
            <a:r>
              <a:rPr lang="fa-IR" sz="2000" dirty="0" smtClean="0">
                <a:cs typeface="B Lotus" pitchFamily="2" charset="-78"/>
              </a:rPr>
              <a:t>2-3- بانك شهردر بکارگیری </a:t>
            </a:r>
            <a:r>
              <a:rPr lang="en-US" sz="1600" dirty="0" smtClean="0">
                <a:latin typeface="Times New Roman" pitchFamily="18" charset="0"/>
                <a:cs typeface="Times New Roman" pitchFamily="18" charset="0"/>
              </a:rPr>
              <a:t>CRM</a:t>
            </a:r>
            <a:r>
              <a:rPr lang="fa-IR" sz="2000" dirty="0" smtClean="0">
                <a:cs typeface="B Lotus" pitchFamily="2" charset="-78"/>
              </a:rPr>
              <a:t> از نظر دانش قلمروکاری آمادگی دارد. </a:t>
            </a:r>
            <a:endParaRPr lang="en-US" sz="2000" dirty="0" smtClean="0">
              <a:cs typeface="B Lotus" pitchFamily="2" charset="-78"/>
            </a:endParaRPr>
          </a:p>
          <a:p>
            <a:pPr algn="r" rtl="1"/>
            <a:r>
              <a:rPr lang="fa-IR" sz="2000" dirty="0" smtClean="0">
                <a:solidFill>
                  <a:srgbClr val="C00000"/>
                </a:solidFill>
                <a:cs typeface="B Lotus" pitchFamily="2" charset="-78"/>
              </a:rPr>
              <a:t>3- بانك شهردر بکارگیری </a:t>
            </a:r>
            <a:r>
              <a:rPr lang="en-US" sz="1600" dirty="0" smtClean="0">
                <a:solidFill>
                  <a:srgbClr val="C00000"/>
                </a:solidFill>
                <a:latin typeface="Times New Roman" pitchFamily="18" charset="0"/>
                <a:cs typeface="Times New Roman" pitchFamily="18" charset="0"/>
              </a:rPr>
              <a:t>CRM</a:t>
            </a:r>
            <a:r>
              <a:rPr lang="fa-IR" sz="2000" dirty="0" smtClean="0">
                <a:solidFill>
                  <a:srgbClr val="C00000"/>
                </a:solidFill>
                <a:cs typeface="B Lotus" pitchFamily="2" charset="-78"/>
              </a:rPr>
              <a:t> از بعد فناوری آمادگی دارد. </a:t>
            </a:r>
            <a:endParaRPr lang="en-US" sz="2000" dirty="0" smtClean="0">
              <a:solidFill>
                <a:srgbClr val="C00000"/>
              </a:solidFill>
              <a:cs typeface="B Lotus" pitchFamily="2" charset="-78"/>
            </a:endParaRPr>
          </a:p>
          <a:p>
            <a:pPr algn="r" rtl="1"/>
            <a:r>
              <a:rPr lang="fa-IR" sz="2000" dirty="0" smtClean="0">
                <a:cs typeface="B Lotus" pitchFamily="2" charset="-78"/>
              </a:rPr>
              <a:t>3-1- بانك شهردر بکارگیری </a:t>
            </a:r>
            <a:r>
              <a:rPr lang="en-US" sz="1600" dirty="0" smtClean="0">
                <a:latin typeface="Times New Roman" pitchFamily="18" charset="0"/>
                <a:cs typeface="Times New Roman" pitchFamily="18" charset="0"/>
              </a:rPr>
              <a:t>CRM</a:t>
            </a:r>
            <a:r>
              <a:rPr lang="fa-IR" sz="2000" dirty="0" smtClean="0">
                <a:cs typeface="B Lotus" pitchFamily="2" charset="-78"/>
              </a:rPr>
              <a:t> ازنظر برنامه های کاربردی </a:t>
            </a:r>
            <a:r>
              <a:rPr lang="en-US" sz="1600" dirty="0" smtClean="0">
                <a:latin typeface="Times New Roman" pitchFamily="18" charset="0"/>
                <a:cs typeface="Times New Roman" pitchFamily="18" charset="0"/>
              </a:rPr>
              <a:t>CRM</a:t>
            </a:r>
            <a:r>
              <a:rPr lang="fa-IR" sz="2000" dirty="0" smtClean="0">
                <a:cs typeface="B Lotus" pitchFamily="2" charset="-78"/>
              </a:rPr>
              <a:t> آمادگی دارد.</a:t>
            </a:r>
            <a:endParaRPr lang="en-US" sz="2000" dirty="0" smtClean="0">
              <a:cs typeface="B Lotus" pitchFamily="2" charset="-78"/>
            </a:endParaRPr>
          </a:p>
          <a:p>
            <a:pPr algn="r" rtl="1"/>
            <a:r>
              <a:rPr lang="fa-IR" sz="2000" dirty="0" smtClean="0">
                <a:cs typeface="B Lotus" pitchFamily="2" charset="-78"/>
              </a:rPr>
              <a:t>3-2- بانك شهردر بکارگیری </a:t>
            </a:r>
            <a:r>
              <a:rPr lang="en-US" sz="1600" dirty="0" smtClean="0">
                <a:latin typeface="Times New Roman" pitchFamily="18" charset="0"/>
                <a:cs typeface="Times New Roman" pitchFamily="18" charset="0"/>
              </a:rPr>
              <a:t>CRM</a:t>
            </a:r>
            <a:r>
              <a:rPr lang="fa-IR" sz="2000" dirty="0" smtClean="0">
                <a:cs typeface="B Lotus" pitchFamily="2" charset="-78"/>
              </a:rPr>
              <a:t> از نظر مدیریت دانش آمادگی دارد. </a:t>
            </a:r>
            <a:endParaRPr lang="en-US" sz="2000" dirty="0" smtClean="0">
              <a:cs typeface="B Lotus" pitchFamily="2" charset="-78"/>
            </a:endParaRPr>
          </a:p>
          <a:p>
            <a:pPr algn="r" rtl="1"/>
            <a:r>
              <a:rPr lang="fa-IR" sz="2000" dirty="0" smtClean="0">
                <a:cs typeface="B Lotus" pitchFamily="2" charset="-78"/>
              </a:rPr>
              <a:t>3-3- بانك شهردر بکارگیری </a:t>
            </a:r>
            <a:r>
              <a:rPr lang="en-US" sz="1600" dirty="0" smtClean="0">
                <a:latin typeface="Times New Roman" pitchFamily="18" charset="0"/>
                <a:cs typeface="Times New Roman" pitchFamily="18" charset="0"/>
              </a:rPr>
              <a:t>CRM</a:t>
            </a:r>
            <a:r>
              <a:rPr lang="fa-IR" sz="2000" dirty="0" smtClean="0">
                <a:cs typeface="B Lotus" pitchFamily="2" charset="-78"/>
              </a:rPr>
              <a:t> از نظرظرفیت های </a:t>
            </a:r>
            <a:r>
              <a:rPr lang="en-US" sz="1600" dirty="0" smtClean="0">
                <a:latin typeface="Times New Roman" pitchFamily="18" charset="0"/>
                <a:cs typeface="Times New Roman" pitchFamily="18" charset="0"/>
              </a:rPr>
              <a:t>IT</a:t>
            </a:r>
            <a:r>
              <a:rPr lang="fa-IR" sz="2000" dirty="0" smtClean="0">
                <a:cs typeface="B Lotus" pitchFamily="2" charset="-78"/>
              </a:rPr>
              <a:t> آمادگی دارد.</a:t>
            </a:r>
            <a:endParaRPr lang="en-US" sz="2000" dirty="0">
              <a:cs typeface="B Lotus" pitchFamily="2" charset="-78"/>
            </a:endParaRPr>
          </a:p>
        </p:txBody>
      </p:sp>
      <p:sp>
        <p:nvSpPr>
          <p:cNvPr id="3" name="Rectangle 2"/>
          <p:cNvSpPr/>
          <p:nvPr/>
        </p:nvSpPr>
        <p:spPr>
          <a:xfrm>
            <a:off x="5148064" y="-21591"/>
            <a:ext cx="2232248" cy="600164"/>
          </a:xfrm>
          <a:prstGeom prst="rect">
            <a:avLst/>
          </a:prstGeom>
        </p:spPr>
        <p:txBody>
          <a:bodyPr wrap="square">
            <a:spAutoFit/>
          </a:bodyPr>
          <a:lstStyle/>
          <a:p>
            <a:pPr lvl="0" algn="just" rtl="1">
              <a:lnSpc>
                <a:spcPct val="150000"/>
              </a:lnSpc>
              <a:spcAft>
                <a:spcPts val="1000"/>
              </a:spcAft>
            </a:pPr>
            <a:r>
              <a:rPr lang="fa-IR" sz="2400" dirty="0">
                <a:solidFill>
                  <a:schemeClr val="bg1"/>
                </a:solidFill>
                <a:latin typeface="Calibri"/>
                <a:ea typeface="Calibri"/>
                <a:cs typeface="B Titr"/>
              </a:rPr>
              <a:t>فرضیه های تحقیق</a:t>
            </a:r>
            <a:endParaRPr lang="en-US" sz="2400" dirty="0">
              <a:solidFill>
                <a:schemeClr val="bg1"/>
              </a:solidFill>
              <a:latin typeface="Calibri"/>
              <a:ea typeface="Calibri"/>
              <a:cs typeface="Arial"/>
            </a:endParaRPr>
          </a:p>
        </p:txBody>
      </p:sp>
    </p:spTree>
    <p:extLst>
      <p:ext uri="{BB962C8B-B14F-4D97-AF65-F5344CB8AC3E}">
        <p14:creationId xmlns:p14="http://schemas.microsoft.com/office/powerpoint/2010/main" xmlns="" val="14389405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8024" y="116632"/>
            <a:ext cx="3129177" cy="476673"/>
          </a:xfrm>
        </p:spPr>
        <p:txBody>
          <a:bodyPr>
            <a:noAutofit/>
          </a:bodyPr>
          <a:lstStyle/>
          <a:p>
            <a:pPr algn="r" rtl="1"/>
            <a:r>
              <a:rPr lang="fa-IR" dirty="0">
                <a:solidFill>
                  <a:schemeClr val="bg1"/>
                </a:solidFill>
                <a:latin typeface="Calibri"/>
                <a:cs typeface="B Titr" pitchFamily="2" charset="-78"/>
              </a:rPr>
              <a:t>پیشینه تحقیق</a:t>
            </a:r>
            <a:endParaRPr lang="en-US" sz="2800" dirty="0">
              <a:solidFill>
                <a:schemeClr val="bg1"/>
              </a:solidFill>
            </a:endParaRPr>
          </a:p>
        </p:txBody>
      </p:sp>
      <p:graphicFrame>
        <p:nvGraphicFramePr>
          <p:cNvPr id="4" name="Table 3"/>
          <p:cNvGraphicFramePr>
            <a:graphicFrameLocks noGrp="1"/>
          </p:cNvGraphicFramePr>
          <p:nvPr>
            <p:extLst>
              <p:ext uri="{D42A27DB-BD31-4B8C-83A1-F6EECF244321}">
                <p14:modId xmlns:p14="http://schemas.microsoft.com/office/powerpoint/2010/main" xmlns="" val="3683304540"/>
              </p:ext>
            </p:extLst>
          </p:nvPr>
        </p:nvGraphicFramePr>
        <p:xfrm>
          <a:off x="611560" y="764704"/>
          <a:ext cx="7992888" cy="3240899"/>
        </p:xfrm>
        <a:graphic>
          <a:graphicData uri="http://schemas.openxmlformats.org/drawingml/2006/table">
            <a:tbl>
              <a:tblPr firstRow="1" bandRow="1"/>
              <a:tblGrid>
                <a:gridCol w="5760640"/>
                <a:gridCol w="648072"/>
                <a:gridCol w="1584176"/>
              </a:tblGrid>
              <a:tr h="421151">
                <a:tc>
                  <a:txBody>
                    <a:bodyPr/>
                    <a:lstStyle>
                      <a:lvl1pPr marL="0" algn="l" defTabSz="457200" rtl="0" eaLnBrk="1" latinLnBrk="0" hangingPunct="1">
                        <a:defRPr sz="1800" b="1" kern="1200">
                          <a:solidFill>
                            <a:schemeClr val="lt1"/>
                          </a:solidFill>
                          <a:latin typeface="Constantia"/>
                          <a:ea typeface=""/>
                          <a:cs typeface=""/>
                        </a:defRPr>
                      </a:lvl1pPr>
                      <a:lvl2pPr marL="457200" algn="l" defTabSz="457200" rtl="0" eaLnBrk="1" latinLnBrk="0" hangingPunct="1">
                        <a:defRPr sz="1800" b="1" kern="1200">
                          <a:solidFill>
                            <a:schemeClr val="lt1"/>
                          </a:solidFill>
                          <a:latin typeface="Constantia"/>
                          <a:ea typeface=""/>
                          <a:cs typeface=""/>
                        </a:defRPr>
                      </a:lvl2pPr>
                      <a:lvl3pPr marL="914400" algn="l" defTabSz="457200" rtl="0" eaLnBrk="1" latinLnBrk="0" hangingPunct="1">
                        <a:defRPr sz="1800" b="1" kern="1200">
                          <a:solidFill>
                            <a:schemeClr val="lt1"/>
                          </a:solidFill>
                          <a:latin typeface="Constantia"/>
                          <a:ea typeface=""/>
                          <a:cs typeface=""/>
                        </a:defRPr>
                      </a:lvl3pPr>
                      <a:lvl4pPr marL="1371600" algn="l" defTabSz="457200" rtl="0" eaLnBrk="1" latinLnBrk="0" hangingPunct="1">
                        <a:defRPr sz="1800" b="1" kern="1200">
                          <a:solidFill>
                            <a:schemeClr val="lt1"/>
                          </a:solidFill>
                          <a:latin typeface="Constantia"/>
                          <a:ea typeface=""/>
                          <a:cs typeface=""/>
                        </a:defRPr>
                      </a:lvl4pPr>
                      <a:lvl5pPr marL="1828800" algn="l" defTabSz="457200" rtl="0" eaLnBrk="1" latinLnBrk="0" hangingPunct="1">
                        <a:defRPr sz="1800" b="1" kern="1200">
                          <a:solidFill>
                            <a:schemeClr val="lt1"/>
                          </a:solidFill>
                          <a:latin typeface="Constantia"/>
                          <a:ea typeface=""/>
                          <a:cs typeface=""/>
                        </a:defRPr>
                      </a:lvl5pPr>
                      <a:lvl6pPr marL="2286000" algn="l" defTabSz="457200" rtl="0" eaLnBrk="1" latinLnBrk="0" hangingPunct="1">
                        <a:defRPr sz="1800" b="1" kern="1200">
                          <a:solidFill>
                            <a:schemeClr val="lt1"/>
                          </a:solidFill>
                          <a:latin typeface="Constantia"/>
                          <a:ea typeface=""/>
                          <a:cs typeface=""/>
                        </a:defRPr>
                      </a:lvl6pPr>
                      <a:lvl7pPr marL="2743200" algn="l" defTabSz="457200" rtl="0" eaLnBrk="1" latinLnBrk="0" hangingPunct="1">
                        <a:defRPr sz="1800" b="1" kern="1200">
                          <a:solidFill>
                            <a:schemeClr val="lt1"/>
                          </a:solidFill>
                          <a:latin typeface="Constantia"/>
                          <a:ea typeface=""/>
                          <a:cs typeface=""/>
                        </a:defRPr>
                      </a:lvl7pPr>
                      <a:lvl8pPr marL="3200400" algn="l" defTabSz="457200" rtl="0" eaLnBrk="1" latinLnBrk="0" hangingPunct="1">
                        <a:defRPr sz="1800" b="1" kern="1200">
                          <a:solidFill>
                            <a:schemeClr val="lt1"/>
                          </a:solidFill>
                          <a:latin typeface="Constantia"/>
                          <a:ea typeface=""/>
                          <a:cs typeface=""/>
                        </a:defRPr>
                      </a:lvl8pPr>
                      <a:lvl9pPr marL="3657600" algn="l" defTabSz="457200" rtl="0" eaLnBrk="1" latinLnBrk="0" hangingPunct="1">
                        <a:defRPr sz="1800" b="1" kern="1200">
                          <a:solidFill>
                            <a:schemeClr val="lt1"/>
                          </a:solidFill>
                          <a:latin typeface="Constantia"/>
                          <a:ea typeface=""/>
                          <a:cs typeface=""/>
                        </a:defRPr>
                      </a:lvl9pPr>
                    </a:lstStyle>
                    <a:p>
                      <a:pPr algn="ctr"/>
                      <a:r>
                        <a:rPr lang="fa-IR" sz="1600" dirty="0" smtClean="0">
                          <a:solidFill>
                            <a:schemeClr val="tx1"/>
                          </a:solidFill>
                          <a:cs typeface="B Lotus" pitchFamily="2" charset="-78"/>
                        </a:rPr>
                        <a:t>موضوع</a:t>
                      </a:r>
                      <a:endParaRPr lang="en-US" sz="1600" dirty="0">
                        <a:solidFill>
                          <a:schemeClr val="tx1"/>
                        </a:solidFill>
                        <a:cs typeface="B Lotus"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F6FC6"/>
                    </a:solidFill>
                  </a:tcPr>
                </a:tc>
                <a:tc>
                  <a:txBody>
                    <a:bodyPr/>
                    <a:lstStyle>
                      <a:lvl1pPr marL="0" algn="l" defTabSz="457200" rtl="0" eaLnBrk="1" latinLnBrk="0" hangingPunct="1">
                        <a:defRPr sz="1800" b="1" kern="1200">
                          <a:solidFill>
                            <a:schemeClr val="lt1"/>
                          </a:solidFill>
                          <a:latin typeface="Constantia"/>
                          <a:ea typeface=""/>
                          <a:cs typeface=""/>
                        </a:defRPr>
                      </a:lvl1pPr>
                      <a:lvl2pPr marL="457200" algn="l" defTabSz="457200" rtl="0" eaLnBrk="1" latinLnBrk="0" hangingPunct="1">
                        <a:defRPr sz="1800" b="1" kern="1200">
                          <a:solidFill>
                            <a:schemeClr val="lt1"/>
                          </a:solidFill>
                          <a:latin typeface="Constantia"/>
                          <a:ea typeface=""/>
                          <a:cs typeface=""/>
                        </a:defRPr>
                      </a:lvl2pPr>
                      <a:lvl3pPr marL="914400" algn="l" defTabSz="457200" rtl="0" eaLnBrk="1" latinLnBrk="0" hangingPunct="1">
                        <a:defRPr sz="1800" b="1" kern="1200">
                          <a:solidFill>
                            <a:schemeClr val="lt1"/>
                          </a:solidFill>
                          <a:latin typeface="Constantia"/>
                          <a:ea typeface=""/>
                          <a:cs typeface=""/>
                        </a:defRPr>
                      </a:lvl3pPr>
                      <a:lvl4pPr marL="1371600" algn="l" defTabSz="457200" rtl="0" eaLnBrk="1" latinLnBrk="0" hangingPunct="1">
                        <a:defRPr sz="1800" b="1" kern="1200">
                          <a:solidFill>
                            <a:schemeClr val="lt1"/>
                          </a:solidFill>
                          <a:latin typeface="Constantia"/>
                          <a:ea typeface=""/>
                          <a:cs typeface=""/>
                        </a:defRPr>
                      </a:lvl4pPr>
                      <a:lvl5pPr marL="1828800" algn="l" defTabSz="457200" rtl="0" eaLnBrk="1" latinLnBrk="0" hangingPunct="1">
                        <a:defRPr sz="1800" b="1" kern="1200">
                          <a:solidFill>
                            <a:schemeClr val="lt1"/>
                          </a:solidFill>
                          <a:latin typeface="Constantia"/>
                          <a:ea typeface=""/>
                          <a:cs typeface=""/>
                        </a:defRPr>
                      </a:lvl5pPr>
                      <a:lvl6pPr marL="2286000" algn="l" defTabSz="457200" rtl="0" eaLnBrk="1" latinLnBrk="0" hangingPunct="1">
                        <a:defRPr sz="1800" b="1" kern="1200">
                          <a:solidFill>
                            <a:schemeClr val="lt1"/>
                          </a:solidFill>
                          <a:latin typeface="Constantia"/>
                          <a:ea typeface=""/>
                          <a:cs typeface=""/>
                        </a:defRPr>
                      </a:lvl6pPr>
                      <a:lvl7pPr marL="2743200" algn="l" defTabSz="457200" rtl="0" eaLnBrk="1" latinLnBrk="0" hangingPunct="1">
                        <a:defRPr sz="1800" b="1" kern="1200">
                          <a:solidFill>
                            <a:schemeClr val="lt1"/>
                          </a:solidFill>
                          <a:latin typeface="Constantia"/>
                          <a:ea typeface=""/>
                          <a:cs typeface=""/>
                        </a:defRPr>
                      </a:lvl7pPr>
                      <a:lvl8pPr marL="3200400" algn="l" defTabSz="457200" rtl="0" eaLnBrk="1" latinLnBrk="0" hangingPunct="1">
                        <a:defRPr sz="1800" b="1" kern="1200">
                          <a:solidFill>
                            <a:schemeClr val="lt1"/>
                          </a:solidFill>
                          <a:latin typeface="Constantia"/>
                          <a:ea typeface=""/>
                          <a:cs typeface=""/>
                        </a:defRPr>
                      </a:lvl8pPr>
                      <a:lvl9pPr marL="3657600" algn="l" defTabSz="457200" rtl="0" eaLnBrk="1" latinLnBrk="0" hangingPunct="1">
                        <a:defRPr sz="1800" b="1" kern="1200">
                          <a:solidFill>
                            <a:schemeClr val="lt1"/>
                          </a:solidFill>
                          <a:latin typeface="Constantia"/>
                          <a:ea typeface=""/>
                          <a:cs typeface=""/>
                        </a:defRPr>
                      </a:lvl9pPr>
                    </a:lstStyle>
                    <a:p>
                      <a:pPr algn="ctr"/>
                      <a:r>
                        <a:rPr lang="fa-IR" sz="1600" dirty="0" smtClean="0">
                          <a:solidFill>
                            <a:schemeClr val="tx1"/>
                          </a:solidFill>
                          <a:cs typeface="B Lotus" pitchFamily="2" charset="-78"/>
                        </a:rPr>
                        <a:t>سال</a:t>
                      </a:r>
                      <a:endParaRPr lang="en-US" sz="1600" dirty="0">
                        <a:solidFill>
                          <a:schemeClr val="tx1"/>
                        </a:solidFill>
                        <a:cs typeface="B Lotus"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F6FC6"/>
                    </a:solidFill>
                  </a:tcPr>
                </a:tc>
                <a:tc>
                  <a:txBody>
                    <a:bodyPr/>
                    <a:lstStyle>
                      <a:lvl1pPr marL="0" algn="l" defTabSz="457200" rtl="0" eaLnBrk="1" latinLnBrk="0" hangingPunct="1">
                        <a:defRPr sz="1800" b="1" kern="1200">
                          <a:solidFill>
                            <a:schemeClr val="lt1"/>
                          </a:solidFill>
                          <a:latin typeface="Constantia"/>
                          <a:ea typeface=""/>
                          <a:cs typeface=""/>
                        </a:defRPr>
                      </a:lvl1pPr>
                      <a:lvl2pPr marL="457200" algn="l" defTabSz="457200" rtl="0" eaLnBrk="1" latinLnBrk="0" hangingPunct="1">
                        <a:defRPr sz="1800" b="1" kern="1200">
                          <a:solidFill>
                            <a:schemeClr val="lt1"/>
                          </a:solidFill>
                          <a:latin typeface="Constantia"/>
                          <a:ea typeface=""/>
                          <a:cs typeface=""/>
                        </a:defRPr>
                      </a:lvl2pPr>
                      <a:lvl3pPr marL="914400" algn="l" defTabSz="457200" rtl="0" eaLnBrk="1" latinLnBrk="0" hangingPunct="1">
                        <a:defRPr sz="1800" b="1" kern="1200">
                          <a:solidFill>
                            <a:schemeClr val="lt1"/>
                          </a:solidFill>
                          <a:latin typeface="Constantia"/>
                          <a:ea typeface=""/>
                          <a:cs typeface=""/>
                        </a:defRPr>
                      </a:lvl3pPr>
                      <a:lvl4pPr marL="1371600" algn="l" defTabSz="457200" rtl="0" eaLnBrk="1" latinLnBrk="0" hangingPunct="1">
                        <a:defRPr sz="1800" b="1" kern="1200">
                          <a:solidFill>
                            <a:schemeClr val="lt1"/>
                          </a:solidFill>
                          <a:latin typeface="Constantia"/>
                          <a:ea typeface=""/>
                          <a:cs typeface=""/>
                        </a:defRPr>
                      </a:lvl4pPr>
                      <a:lvl5pPr marL="1828800" algn="l" defTabSz="457200" rtl="0" eaLnBrk="1" latinLnBrk="0" hangingPunct="1">
                        <a:defRPr sz="1800" b="1" kern="1200">
                          <a:solidFill>
                            <a:schemeClr val="lt1"/>
                          </a:solidFill>
                          <a:latin typeface="Constantia"/>
                          <a:ea typeface=""/>
                          <a:cs typeface=""/>
                        </a:defRPr>
                      </a:lvl5pPr>
                      <a:lvl6pPr marL="2286000" algn="l" defTabSz="457200" rtl="0" eaLnBrk="1" latinLnBrk="0" hangingPunct="1">
                        <a:defRPr sz="1800" b="1" kern="1200">
                          <a:solidFill>
                            <a:schemeClr val="lt1"/>
                          </a:solidFill>
                          <a:latin typeface="Constantia"/>
                          <a:ea typeface=""/>
                          <a:cs typeface=""/>
                        </a:defRPr>
                      </a:lvl6pPr>
                      <a:lvl7pPr marL="2743200" algn="l" defTabSz="457200" rtl="0" eaLnBrk="1" latinLnBrk="0" hangingPunct="1">
                        <a:defRPr sz="1800" b="1" kern="1200">
                          <a:solidFill>
                            <a:schemeClr val="lt1"/>
                          </a:solidFill>
                          <a:latin typeface="Constantia"/>
                          <a:ea typeface=""/>
                          <a:cs typeface=""/>
                        </a:defRPr>
                      </a:lvl7pPr>
                      <a:lvl8pPr marL="3200400" algn="l" defTabSz="457200" rtl="0" eaLnBrk="1" latinLnBrk="0" hangingPunct="1">
                        <a:defRPr sz="1800" b="1" kern="1200">
                          <a:solidFill>
                            <a:schemeClr val="lt1"/>
                          </a:solidFill>
                          <a:latin typeface="Constantia"/>
                          <a:ea typeface=""/>
                          <a:cs typeface=""/>
                        </a:defRPr>
                      </a:lvl8pPr>
                      <a:lvl9pPr marL="3657600" algn="l" defTabSz="457200" rtl="0" eaLnBrk="1" latinLnBrk="0" hangingPunct="1">
                        <a:defRPr sz="1800" b="1" kern="1200">
                          <a:solidFill>
                            <a:schemeClr val="lt1"/>
                          </a:solidFill>
                          <a:latin typeface="Constantia"/>
                          <a:ea typeface=""/>
                          <a:cs typeface=""/>
                        </a:defRPr>
                      </a:lvl9pPr>
                    </a:lstStyle>
                    <a:p>
                      <a:pPr algn="ctr"/>
                      <a:r>
                        <a:rPr lang="fa-IR" sz="1600" dirty="0" smtClean="0">
                          <a:solidFill>
                            <a:schemeClr val="tx1"/>
                          </a:solidFill>
                          <a:cs typeface="B Lotus" pitchFamily="2" charset="-78"/>
                        </a:rPr>
                        <a:t>نام محقق</a:t>
                      </a:r>
                      <a:endParaRPr lang="en-US" sz="1600" dirty="0">
                        <a:solidFill>
                          <a:schemeClr val="tx1"/>
                        </a:solidFill>
                        <a:cs typeface="B Lotus"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F6FC6"/>
                    </a:solidFill>
                  </a:tcPr>
                </a:tc>
              </a:tr>
              <a:tr h="490964">
                <a:tc>
                  <a:txBody>
                    <a:bodyPr/>
                    <a:lstStyle/>
                    <a:p>
                      <a:pPr algn="ctr"/>
                      <a:r>
                        <a:rPr lang="ar-SA" sz="1600" kern="1200" dirty="0" smtClean="0">
                          <a:solidFill>
                            <a:schemeClr val="tx1"/>
                          </a:solidFill>
                          <a:effectLst/>
                          <a:latin typeface="Calibri"/>
                          <a:ea typeface="Calibri"/>
                          <a:cs typeface="B Lotus" pitchFamily="2" charset="-78"/>
                        </a:rPr>
                        <a:t>در بانک ملت</a:t>
                      </a:r>
                      <a:r>
                        <a:rPr lang="en-US" sz="1600" kern="1200" dirty="0" smtClean="0">
                          <a:solidFill>
                            <a:schemeClr val="tx1"/>
                          </a:solidFill>
                          <a:effectLst/>
                          <a:latin typeface="Calibri"/>
                          <a:ea typeface="Calibri"/>
                          <a:cs typeface="B Lotus" pitchFamily="2" charset="-78"/>
                        </a:rPr>
                        <a:t> </a:t>
                      </a:r>
                      <a:r>
                        <a:rPr lang="ar-SA" sz="1600" kern="1200" dirty="0" smtClean="0">
                          <a:solidFill>
                            <a:schemeClr val="tx1"/>
                          </a:solidFill>
                          <a:effectLst/>
                          <a:latin typeface="Calibri"/>
                          <a:ea typeface="Calibri"/>
                          <a:cs typeface="B Lotus" pitchFamily="2" charset="-78"/>
                        </a:rPr>
                        <a:t>ارائه الگوي يکپارچه پياده سازي مفهوم مديريت ارتباط با مشتري</a:t>
                      </a:r>
                      <a:endParaRPr lang="en-US" sz="1600" kern="1200" dirty="0">
                        <a:solidFill>
                          <a:schemeClr val="tx1"/>
                        </a:solidFill>
                        <a:effectLst/>
                        <a:latin typeface="Calibri"/>
                        <a:ea typeface="Calibri"/>
                        <a:cs typeface="B Lotus" pitchFamily="2" charset="-78"/>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c>
                  <a:txBody>
                    <a:bodyPr/>
                    <a:lstStyle/>
                    <a:p>
                      <a:pPr algn="ctr"/>
                      <a:r>
                        <a:rPr lang="fa-IR" sz="1600" dirty="0" smtClean="0">
                          <a:solidFill>
                            <a:schemeClr val="tx1"/>
                          </a:solidFill>
                          <a:cs typeface="B Lotus" pitchFamily="2" charset="-78"/>
                        </a:rPr>
                        <a:t>1389</a:t>
                      </a:r>
                      <a:endParaRPr lang="en-US" sz="1600" dirty="0">
                        <a:solidFill>
                          <a:schemeClr val="tx1"/>
                        </a:solidFill>
                        <a:cs typeface="B Lotus" pitchFamily="2" charset="-78"/>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c>
                  <a:txBody>
                    <a:bodyPr/>
                    <a:lstStyle/>
                    <a:p>
                      <a:pPr algn="ctr"/>
                      <a:r>
                        <a:rPr lang="fa-IR" sz="1600" dirty="0" smtClean="0">
                          <a:solidFill>
                            <a:schemeClr val="tx1"/>
                          </a:solidFill>
                          <a:cs typeface="B Lotus" pitchFamily="2" charset="-78"/>
                        </a:rPr>
                        <a:t>جواد</a:t>
                      </a:r>
                      <a:r>
                        <a:rPr lang="fa-IR" sz="1600" baseline="0" dirty="0" smtClean="0">
                          <a:solidFill>
                            <a:schemeClr val="tx1"/>
                          </a:solidFill>
                          <a:cs typeface="B Lotus" pitchFamily="2" charset="-78"/>
                        </a:rPr>
                        <a:t> محرابی</a:t>
                      </a:r>
                      <a:endParaRPr lang="en-US" sz="1600" dirty="0">
                        <a:solidFill>
                          <a:schemeClr val="tx1"/>
                        </a:solidFill>
                        <a:cs typeface="B Lotus" pitchFamily="2" charset="-78"/>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r>
              <a:tr h="497517">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r"/>
                      <a:r>
                        <a:rPr lang="ar-SA" sz="1600" kern="1200" dirty="0" smtClean="0">
                          <a:solidFill>
                            <a:schemeClr val="tx1"/>
                          </a:solidFill>
                          <a:effectLst/>
                          <a:latin typeface="Calibri"/>
                          <a:ea typeface="Calibri"/>
                          <a:cs typeface="B Lotus" pitchFamily="2" charset="-78"/>
                        </a:rPr>
                        <a:t>شناسايي و رتبه بندي عوامل تاثيرگذار در فرآيند پياده سازي </a:t>
                      </a:r>
                      <a:r>
                        <a:rPr lang="fa-IR" sz="1600" kern="1200" dirty="0" smtClean="0">
                          <a:solidFill>
                            <a:schemeClr val="tx1"/>
                          </a:solidFill>
                          <a:effectLst/>
                          <a:latin typeface="Calibri"/>
                          <a:ea typeface="Calibri"/>
                          <a:cs typeface="B Lotus" pitchFamily="2" charset="-78"/>
                        </a:rPr>
                        <a:t>مدیریت</a:t>
                      </a:r>
                      <a:r>
                        <a:rPr lang="fa-IR" sz="1600" kern="1200" baseline="0" dirty="0" smtClean="0">
                          <a:solidFill>
                            <a:schemeClr val="tx1"/>
                          </a:solidFill>
                          <a:effectLst/>
                          <a:latin typeface="Calibri"/>
                          <a:ea typeface="Calibri"/>
                          <a:cs typeface="B Lotus" pitchFamily="2" charset="-78"/>
                        </a:rPr>
                        <a:t> ارتباط با مشتریان</a:t>
                      </a:r>
                      <a:endParaRPr lang="en-US" sz="1600" dirty="0">
                        <a:solidFill>
                          <a:schemeClr val="tx1"/>
                        </a:solidFill>
                        <a:cs typeface="B Lotus" pitchFamily="2" charset="-7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fa-IR" sz="1600" dirty="0" smtClean="0">
                          <a:solidFill>
                            <a:schemeClr val="tx1"/>
                          </a:solidFill>
                          <a:cs typeface="B Lotus" pitchFamily="2" charset="-78"/>
                        </a:rPr>
                        <a:t>1389</a:t>
                      </a:r>
                      <a:endParaRPr lang="en-US" sz="1600" dirty="0">
                        <a:solidFill>
                          <a:schemeClr val="tx1"/>
                        </a:solidFill>
                        <a:cs typeface="B Lotus" pitchFamily="2" charset="-7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fa-IR" sz="1600" dirty="0" smtClean="0">
                          <a:solidFill>
                            <a:schemeClr val="tx1"/>
                          </a:solidFill>
                          <a:effectLst/>
                          <a:latin typeface="Calibri"/>
                          <a:ea typeface="Calibri"/>
                          <a:cs typeface="B Lotus" pitchFamily="2" charset="-78"/>
                        </a:rPr>
                        <a:t>محمود لکزایی</a:t>
                      </a:r>
                      <a:endParaRPr lang="en-US" sz="1600" dirty="0">
                        <a:solidFill>
                          <a:schemeClr val="tx1"/>
                        </a:solidFill>
                        <a:cs typeface="B Lotus" pitchFamily="2" charset="-7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r>
              <a:tr h="497517">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ar-SA" sz="1600" kern="1200" dirty="0" smtClean="0">
                          <a:solidFill>
                            <a:schemeClr val="tx1"/>
                          </a:solidFill>
                          <a:effectLst/>
                          <a:latin typeface="Calibri"/>
                          <a:ea typeface="Calibri"/>
                          <a:cs typeface="B Lotus" pitchFamily="2" charset="-78"/>
                        </a:rPr>
                        <a:t>بررسی میزان آمادگی دانشگاه آزاد اسلامی جهت بکارگیری مدیریت ارتباط با مشتری</a:t>
                      </a:r>
                      <a:endParaRPr lang="en-US" sz="1600" kern="1200" dirty="0">
                        <a:solidFill>
                          <a:schemeClr val="tx1"/>
                        </a:solidFill>
                        <a:effectLst/>
                        <a:latin typeface="Calibri"/>
                        <a:ea typeface="Calibri"/>
                        <a:cs typeface="B Lotus"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fa-IR" sz="1600" dirty="0" smtClean="0">
                          <a:solidFill>
                            <a:schemeClr val="tx1"/>
                          </a:solidFill>
                          <a:cs typeface="B Lotus" pitchFamily="2" charset="-78"/>
                        </a:rPr>
                        <a:t>1389</a:t>
                      </a:r>
                      <a:endParaRPr lang="en-US" sz="1600" dirty="0">
                        <a:solidFill>
                          <a:schemeClr val="tx1"/>
                        </a:solidFill>
                        <a:cs typeface="B Lotus"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fa-IR" sz="1600" dirty="0" smtClean="0">
                          <a:solidFill>
                            <a:schemeClr val="tx1"/>
                          </a:solidFill>
                          <a:effectLst/>
                          <a:latin typeface="Calibri"/>
                          <a:ea typeface="Calibri"/>
                          <a:cs typeface="B Lotus" pitchFamily="2" charset="-78"/>
                        </a:rPr>
                        <a:t>محمدرضاقرونه</a:t>
                      </a:r>
                      <a:endParaRPr lang="en-US" sz="1600" dirty="0">
                        <a:solidFill>
                          <a:schemeClr val="tx1"/>
                        </a:solidFill>
                        <a:cs typeface="B Lotus"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tr>
              <a:tr h="666875">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ar-SA" sz="1600" kern="1200" dirty="0" smtClean="0">
                          <a:solidFill>
                            <a:schemeClr val="tx1"/>
                          </a:solidFill>
                          <a:effectLst/>
                          <a:latin typeface="Calibri"/>
                          <a:ea typeface="Calibri"/>
                          <a:cs typeface="B Lotus" pitchFamily="2" charset="-78"/>
                        </a:rPr>
                        <a:t>بررسی وضعیت سیستم ارتباط با مشتری در پست بانک   شهرستان مشهد و مطالعه امکان سنجی استقرار این سیستم در این بانک </a:t>
                      </a:r>
                      <a:endParaRPr lang="en-US" sz="1600" kern="1200" dirty="0">
                        <a:solidFill>
                          <a:schemeClr val="tx1"/>
                        </a:solidFill>
                        <a:effectLst/>
                        <a:latin typeface="Calibri"/>
                        <a:ea typeface="Calibri"/>
                        <a:cs typeface="B Lotus"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fa-IR" sz="1600" dirty="0" smtClean="0">
                          <a:solidFill>
                            <a:schemeClr val="tx1"/>
                          </a:solidFill>
                          <a:cs typeface="B Lotus" pitchFamily="2" charset="-78"/>
                        </a:rPr>
                        <a:t>1390</a:t>
                      </a:r>
                      <a:endParaRPr lang="en-US" sz="1600" dirty="0">
                        <a:solidFill>
                          <a:schemeClr val="tx1"/>
                        </a:solidFill>
                        <a:cs typeface="B Lotus"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en-US" sz="1600" dirty="0" smtClean="0">
                          <a:solidFill>
                            <a:schemeClr val="tx1"/>
                          </a:solidFill>
                          <a:effectLst/>
                          <a:latin typeface="B Lotus"/>
                          <a:ea typeface="Calibri"/>
                          <a:cs typeface="B Lotus" panose="00000400000000000000" pitchFamily="2" charset="-78"/>
                        </a:rPr>
                        <a:t> </a:t>
                      </a:r>
                      <a:r>
                        <a:rPr lang="fa-IR" sz="1600" dirty="0" smtClean="0">
                          <a:solidFill>
                            <a:schemeClr val="tx1"/>
                          </a:solidFill>
                          <a:effectLst/>
                          <a:latin typeface="B Lotus"/>
                          <a:ea typeface="Calibri"/>
                          <a:cs typeface="B Lotus" panose="00000400000000000000" pitchFamily="2" charset="-78"/>
                        </a:rPr>
                        <a:t>حمیدکوثری مقدم</a:t>
                      </a:r>
                      <a:endParaRPr lang="en-US" sz="1600" dirty="0">
                        <a:solidFill>
                          <a:schemeClr val="tx1"/>
                        </a:solidFill>
                        <a:cs typeface="B Lotus"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r>
              <a:tr h="666875">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en-US" sz="1600" kern="1200" dirty="0" smtClean="0">
                          <a:solidFill>
                            <a:schemeClr val="tx1"/>
                          </a:solidFill>
                          <a:effectLst/>
                          <a:latin typeface="Calibri"/>
                          <a:ea typeface="Calibri"/>
                          <a:cs typeface="B Lotus" pitchFamily="2" charset="-78"/>
                        </a:rPr>
                        <a:t> </a:t>
                      </a:r>
                      <a:r>
                        <a:rPr lang="ar-SA" sz="1600" kern="1200" dirty="0" smtClean="0">
                          <a:solidFill>
                            <a:schemeClr val="tx1"/>
                          </a:solidFill>
                          <a:effectLst/>
                          <a:latin typeface="Calibri"/>
                          <a:ea typeface="Calibri"/>
                          <a:cs typeface="B Lotus" pitchFamily="2" charset="-78"/>
                        </a:rPr>
                        <a:t>بررسی وضعیت بکارگیری مدیریت ارتباط با مشتری در چند بانک موفق</a:t>
                      </a:r>
                      <a:r>
                        <a:rPr lang="fa-IR" sz="1600" kern="1200" dirty="0" smtClean="0">
                          <a:solidFill>
                            <a:schemeClr val="tx1"/>
                          </a:solidFill>
                          <a:effectLst/>
                          <a:latin typeface="Calibri"/>
                          <a:ea typeface="Calibri"/>
                          <a:cs typeface="B Lotus" pitchFamily="2" charset="-78"/>
                        </a:rPr>
                        <a:t> کرواسی</a:t>
                      </a:r>
                      <a:r>
                        <a:rPr lang="en-US" sz="1600" kern="1200" dirty="0" smtClean="0">
                          <a:solidFill>
                            <a:schemeClr val="tx1"/>
                          </a:solidFill>
                          <a:effectLst/>
                          <a:latin typeface="Calibri"/>
                          <a:ea typeface="Calibri"/>
                          <a:cs typeface="B Lotus" pitchFamily="2" charset="-78"/>
                        </a:rPr>
                        <a:t> </a:t>
                      </a:r>
                      <a:endParaRPr lang="en-US" sz="1600" kern="1200" dirty="0">
                        <a:solidFill>
                          <a:schemeClr val="tx1"/>
                        </a:solidFill>
                        <a:effectLst/>
                        <a:latin typeface="Calibri"/>
                        <a:ea typeface="Calibri"/>
                        <a:cs typeface="B Lotus" pitchFamily="2" charset="-78"/>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fa-IR" sz="1600" dirty="0" smtClean="0">
                          <a:solidFill>
                            <a:schemeClr val="tx1"/>
                          </a:solidFill>
                          <a:cs typeface="B Lotus" pitchFamily="2" charset="-78"/>
                        </a:rPr>
                        <a:t>2011</a:t>
                      </a:r>
                      <a:endParaRPr lang="en-US" sz="1600" dirty="0">
                        <a:solidFill>
                          <a:schemeClr val="tx1"/>
                        </a:solidFill>
                        <a:cs typeface="B Lotus" pitchFamily="2" charset="-78"/>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en-US" sz="1600" dirty="0" smtClean="0">
                          <a:solidFill>
                            <a:schemeClr val="tx1"/>
                          </a:solidFill>
                          <a:effectLst/>
                          <a:latin typeface="B Lotus"/>
                          <a:ea typeface="Calibri"/>
                          <a:cs typeface="B Lotus" panose="00000400000000000000" pitchFamily="2" charset="-78"/>
                        </a:rPr>
                        <a:t> </a:t>
                      </a:r>
                      <a:r>
                        <a:rPr lang="ar-SA" sz="1600" kern="1200" dirty="0" smtClean="0">
                          <a:solidFill>
                            <a:schemeClr val="tx1"/>
                          </a:solidFill>
                          <a:effectLst/>
                          <a:latin typeface="Calibri"/>
                          <a:ea typeface="Calibri"/>
                          <a:cs typeface="B Lotus" pitchFamily="2" charset="-78"/>
                        </a:rPr>
                        <a:t>استویکویچ و جورجویچ</a:t>
                      </a:r>
                      <a:endParaRPr lang="en-US" sz="1600" kern="1200" dirty="0">
                        <a:solidFill>
                          <a:schemeClr val="tx1"/>
                        </a:solidFill>
                        <a:effectLst/>
                        <a:latin typeface="Calibri"/>
                        <a:ea typeface="Calibri"/>
                        <a:cs typeface="B Lotus" pitchFamily="2" charset="-78"/>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xmlns="" val="2448426747"/>
              </p:ext>
            </p:extLst>
          </p:nvPr>
        </p:nvGraphicFramePr>
        <p:xfrm>
          <a:off x="611560" y="4209648"/>
          <a:ext cx="7992889" cy="1676400"/>
        </p:xfrm>
        <a:graphic>
          <a:graphicData uri="http://schemas.openxmlformats.org/drawingml/2006/table">
            <a:tbl>
              <a:tblPr firstRow="1" bandRow="1"/>
              <a:tblGrid>
                <a:gridCol w="5760640"/>
                <a:gridCol w="648072"/>
                <a:gridCol w="1584177"/>
              </a:tblGrid>
              <a:tr h="283886">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ar-SA" sz="1600" kern="1200" dirty="0" smtClean="0">
                          <a:solidFill>
                            <a:schemeClr val="tx1"/>
                          </a:solidFill>
                          <a:effectLst/>
                          <a:latin typeface="Calibri"/>
                          <a:ea typeface="Calibri"/>
                          <a:cs typeface="B Lotus" pitchFamily="2" charset="-78"/>
                        </a:rPr>
                        <a:t>یک چهارچوب جامع برای ارزش مشتری و عملکرد مدیریت ارتباط با مشتری</a:t>
                      </a:r>
                      <a:endParaRPr lang="en-US" sz="1600" kern="1200" dirty="0">
                        <a:solidFill>
                          <a:schemeClr val="tx1"/>
                        </a:solidFill>
                        <a:effectLst/>
                        <a:latin typeface="Calibri"/>
                        <a:ea typeface="Calibri"/>
                        <a:cs typeface="B Lotus" pitchFamily="2" charset="-78"/>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fa-IR" sz="1800" dirty="0" smtClean="0">
                          <a:solidFill>
                            <a:schemeClr val="tx1"/>
                          </a:solidFill>
                          <a:cs typeface="B Lotus" pitchFamily="2" charset="-78"/>
                        </a:rPr>
                        <a:t>2004</a:t>
                      </a:r>
                      <a:endParaRPr lang="en-US" sz="1800" dirty="0">
                        <a:solidFill>
                          <a:schemeClr val="tx1"/>
                        </a:solidFill>
                        <a:cs typeface="B Lotus" pitchFamily="2" charset="-78"/>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c>
                  <a:txBody>
                    <a:bodyPr/>
                    <a:lstStyle>
                      <a:lvl1pPr marL="0" algn="l" defTabSz="457200" rtl="0" eaLnBrk="1" latinLnBrk="0" hangingPunct="1">
                        <a:defRPr sz="1800" kern="1200">
                          <a:solidFill>
                            <a:schemeClr val="dk1"/>
                          </a:solidFill>
                          <a:latin typeface="Constantia"/>
                          <a:ea typeface=""/>
                          <a:cs typeface=""/>
                        </a:defRPr>
                      </a:lvl1pPr>
                      <a:lvl2pPr marL="457200" algn="l" defTabSz="457200" rtl="0" eaLnBrk="1" latinLnBrk="0" hangingPunct="1">
                        <a:defRPr sz="1800" kern="1200">
                          <a:solidFill>
                            <a:schemeClr val="dk1"/>
                          </a:solidFill>
                          <a:latin typeface="Constantia"/>
                          <a:ea typeface=""/>
                          <a:cs typeface=""/>
                        </a:defRPr>
                      </a:lvl2pPr>
                      <a:lvl3pPr marL="914400" algn="l" defTabSz="457200" rtl="0" eaLnBrk="1" latinLnBrk="0" hangingPunct="1">
                        <a:defRPr sz="1800" kern="1200">
                          <a:solidFill>
                            <a:schemeClr val="dk1"/>
                          </a:solidFill>
                          <a:latin typeface="Constantia"/>
                          <a:ea typeface=""/>
                          <a:cs typeface=""/>
                        </a:defRPr>
                      </a:lvl3pPr>
                      <a:lvl4pPr marL="1371600" algn="l" defTabSz="457200" rtl="0" eaLnBrk="1" latinLnBrk="0" hangingPunct="1">
                        <a:defRPr sz="1800" kern="1200">
                          <a:solidFill>
                            <a:schemeClr val="dk1"/>
                          </a:solidFill>
                          <a:latin typeface="Constantia"/>
                          <a:ea typeface=""/>
                          <a:cs typeface=""/>
                        </a:defRPr>
                      </a:lvl4pPr>
                      <a:lvl5pPr marL="1828800" algn="l" defTabSz="457200" rtl="0" eaLnBrk="1" latinLnBrk="0" hangingPunct="1">
                        <a:defRPr sz="1800" kern="1200">
                          <a:solidFill>
                            <a:schemeClr val="dk1"/>
                          </a:solidFill>
                          <a:latin typeface="Constantia"/>
                          <a:ea typeface=""/>
                          <a:cs typeface=""/>
                        </a:defRPr>
                      </a:lvl5pPr>
                      <a:lvl6pPr marL="2286000" algn="l" defTabSz="457200" rtl="0" eaLnBrk="1" latinLnBrk="0" hangingPunct="1">
                        <a:defRPr sz="1800" kern="1200">
                          <a:solidFill>
                            <a:schemeClr val="dk1"/>
                          </a:solidFill>
                          <a:latin typeface="Constantia"/>
                          <a:ea typeface=""/>
                          <a:cs typeface=""/>
                        </a:defRPr>
                      </a:lvl6pPr>
                      <a:lvl7pPr marL="2743200" algn="l" defTabSz="457200" rtl="0" eaLnBrk="1" latinLnBrk="0" hangingPunct="1">
                        <a:defRPr sz="1800" kern="1200">
                          <a:solidFill>
                            <a:schemeClr val="dk1"/>
                          </a:solidFill>
                          <a:latin typeface="Constantia"/>
                          <a:ea typeface=""/>
                          <a:cs typeface=""/>
                        </a:defRPr>
                      </a:lvl7pPr>
                      <a:lvl8pPr marL="3200400" algn="l" defTabSz="457200" rtl="0" eaLnBrk="1" latinLnBrk="0" hangingPunct="1">
                        <a:defRPr sz="1800" kern="1200">
                          <a:solidFill>
                            <a:schemeClr val="dk1"/>
                          </a:solidFill>
                          <a:latin typeface="Constantia"/>
                          <a:ea typeface=""/>
                          <a:cs typeface=""/>
                        </a:defRPr>
                      </a:lvl8pPr>
                      <a:lvl9pPr marL="3657600" algn="l" defTabSz="457200" rtl="0" eaLnBrk="1" latinLnBrk="0" hangingPunct="1">
                        <a:defRPr sz="1800" kern="1200">
                          <a:solidFill>
                            <a:schemeClr val="dk1"/>
                          </a:solidFill>
                          <a:latin typeface="Constantia"/>
                          <a:ea typeface=""/>
                          <a:cs typeface=""/>
                        </a:defRPr>
                      </a:lvl9pPr>
                    </a:lstStyle>
                    <a:p>
                      <a:pPr algn="ctr"/>
                      <a:r>
                        <a:rPr lang="fa-IR" sz="1800" dirty="0" smtClean="0">
                          <a:solidFill>
                            <a:schemeClr val="tx1"/>
                          </a:solidFill>
                          <a:effectLst/>
                          <a:latin typeface="Calibri"/>
                          <a:ea typeface="Calibri"/>
                          <a:cs typeface="B Lotus" pitchFamily="2" charset="-78"/>
                        </a:rPr>
                        <a:t>وانگ</a:t>
                      </a:r>
                      <a:endParaRPr lang="en-US" sz="1800" dirty="0">
                        <a:solidFill>
                          <a:schemeClr val="tx1"/>
                        </a:solidFill>
                        <a:cs typeface="B Lotus" pitchFamily="2" charset="-78"/>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r>
              <a:tr h="283886">
                <a:tc>
                  <a:txBody>
                    <a:bodyPr/>
                    <a:lstStyle/>
                    <a:p>
                      <a:pPr algn="ctr"/>
                      <a:r>
                        <a:rPr lang="ar-SA" sz="1600" kern="1200" dirty="0" smtClean="0">
                          <a:solidFill>
                            <a:schemeClr val="tx1"/>
                          </a:solidFill>
                          <a:effectLst/>
                          <a:latin typeface="Calibri"/>
                          <a:ea typeface="Calibri"/>
                          <a:cs typeface="B Lotus" pitchFamily="2" charset="-78"/>
                        </a:rPr>
                        <a:t>وسیله ارزیابی مدیریت رابطه مند: شناسایی و اولویت بندی جنبه های حیاتی روابط با مشتری</a:t>
                      </a:r>
                      <a:endParaRPr lang="en-US" sz="1600" kern="1200" dirty="0">
                        <a:solidFill>
                          <a:schemeClr val="tx1"/>
                        </a:solidFill>
                        <a:effectLst/>
                        <a:latin typeface="Calibri"/>
                        <a:ea typeface="Calibri"/>
                        <a:cs typeface="B Lotus" pitchFamily="2" charset="-78"/>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c>
                  <a:txBody>
                    <a:bodyPr/>
                    <a:lstStyle/>
                    <a:p>
                      <a:pPr algn="ctr"/>
                      <a:r>
                        <a:rPr lang="fa-IR" sz="1800" dirty="0" smtClean="0">
                          <a:solidFill>
                            <a:schemeClr val="tx1"/>
                          </a:solidFill>
                          <a:cs typeface="B Lotus" pitchFamily="2" charset="-78"/>
                        </a:rPr>
                        <a:t>2006</a:t>
                      </a:r>
                      <a:endParaRPr lang="en-US" sz="1800" dirty="0">
                        <a:solidFill>
                          <a:schemeClr val="tx1"/>
                        </a:solidFill>
                        <a:cs typeface="B Lotus" pitchFamily="2" charset="-78"/>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c>
                  <a:txBody>
                    <a:bodyPr/>
                    <a:lstStyle/>
                    <a:p>
                      <a:pPr algn="ctr"/>
                      <a:r>
                        <a:rPr lang="fa-IR" sz="1800" dirty="0" smtClean="0">
                          <a:solidFill>
                            <a:schemeClr val="tx1"/>
                          </a:solidFill>
                          <a:effectLst/>
                          <a:latin typeface="Calibri"/>
                          <a:ea typeface="Calibri"/>
                          <a:cs typeface="B Lotus" pitchFamily="2" charset="-78"/>
                        </a:rPr>
                        <a:t>لیندگرین</a:t>
                      </a:r>
                      <a:endParaRPr lang="en-US" sz="1800" dirty="0">
                        <a:solidFill>
                          <a:schemeClr val="tx1"/>
                        </a:solidFill>
                        <a:cs typeface="B Lotus" pitchFamily="2" charset="-78"/>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r>
              <a:tr h="283886">
                <a:tc>
                  <a:txBody>
                    <a:bodyPr/>
                    <a:lstStyle/>
                    <a:p>
                      <a:pPr algn="ctr"/>
                      <a:r>
                        <a:rPr lang="ar-SA" sz="1600" kern="1200" dirty="0" smtClean="0">
                          <a:solidFill>
                            <a:schemeClr val="tx1"/>
                          </a:solidFill>
                          <a:effectLst/>
                          <a:latin typeface="Calibri"/>
                          <a:ea typeface="Calibri"/>
                          <a:cs typeface="B Lotus" pitchFamily="2" charset="-78"/>
                        </a:rPr>
                        <a:t>عوامل کلیدی موفقیت استراتژی مدیریت ارتباط با مشتری</a:t>
                      </a:r>
                      <a:endParaRPr lang="en-US" sz="1600" kern="1200" dirty="0">
                        <a:solidFill>
                          <a:schemeClr val="tx1"/>
                        </a:solidFill>
                        <a:effectLst/>
                        <a:latin typeface="Calibri"/>
                        <a:ea typeface="Calibri"/>
                        <a:cs typeface="B Lotus" pitchFamily="2" charset="-78"/>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c>
                  <a:txBody>
                    <a:bodyPr/>
                    <a:lstStyle/>
                    <a:p>
                      <a:pPr algn="ctr"/>
                      <a:r>
                        <a:rPr lang="fa-IR" sz="1800" dirty="0" smtClean="0">
                          <a:solidFill>
                            <a:schemeClr val="tx1"/>
                          </a:solidFill>
                          <a:cs typeface="B Lotus" pitchFamily="2" charset="-78"/>
                        </a:rPr>
                        <a:t>2006</a:t>
                      </a:r>
                      <a:endParaRPr lang="en-US" sz="1800" dirty="0">
                        <a:solidFill>
                          <a:schemeClr val="tx1"/>
                        </a:solidFill>
                        <a:cs typeface="B Lotus" pitchFamily="2" charset="-78"/>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c>
                  <a:txBody>
                    <a:bodyPr/>
                    <a:lstStyle/>
                    <a:p>
                      <a:pPr algn="ctr"/>
                      <a:r>
                        <a:rPr lang="fa-IR" sz="1800" dirty="0" smtClean="0">
                          <a:solidFill>
                            <a:schemeClr val="tx1"/>
                          </a:solidFill>
                          <a:effectLst/>
                          <a:latin typeface="Calibri"/>
                          <a:ea typeface="Calibri"/>
                          <a:cs typeface="B Lotus" pitchFamily="2" charset="-78"/>
                        </a:rPr>
                        <a:t>مندوزا</a:t>
                      </a:r>
                      <a:endParaRPr lang="en-US" sz="1800" dirty="0">
                        <a:solidFill>
                          <a:schemeClr val="tx1"/>
                        </a:solidFill>
                        <a:cs typeface="B Lotus" pitchFamily="2" charset="-78"/>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F6FC6">
                        <a:tint val="40000"/>
                      </a:srgbClr>
                    </a:solidFill>
                  </a:tcPr>
                </a:tc>
              </a:tr>
              <a:tr h="283886">
                <a:tc>
                  <a:txBody>
                    <a:bodyPr/>
                    <a:lstStyle/>
                    <a:p>
                      <a:pPr algn="ctr"/>
                      <a:r>
                        <a:rPr lang="ar-SA" sz="1600" kern="1200" dirty="0" smtClean="0">
                          <a:solidFill>
                            <a:schemeClr val="tx1"/>
                          </a:solidFill>
                          <a:effectLst/>
                          <a:latin typeface="Calibri"/>
                          <a:ea typeface="Calibri"/>
                          <a:cs typeface="B Lotus" pitchFamily="2" charset="-78"/>
                        </a:rPr>
                        <a:t>مزایای سرمایه گذاری در تکنولوژی مدیریت ارتباط با مشتری</a:t>
                      </a:r>
                      <a:endParaRPr lang="en-US" sz="1600" kern="1200" dirty="0">
                        <a:solidFill>
                          <a:schemeClr val="tx1"/>
                        </a:solidFill>
                        <a:effectLst/>
                        <a:latin typeface="Calibri"/>
                        <a:ea typeface="Calibri"/>
                        <a:cs typeface="B Lotus" pitchFamily="2" charset="-78"/>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p>
                      <a:pPr algn="ctr"/>
                      <a:r>
                        <a:rPr lang="fa-IR" sz="1800" dirty="0" smtClean="0">
                          <a:solidFill>
                            <a:schemeClr val="tx1"/>
                          </a:solidFill>
                          <a:cs typeface="B Lotus" pitchFamily="2" charset="-78"/>
                        </a:rPr>
                        <a:t>2006</a:t>
                      </a:r>
                      <a:endParaRPr lang="en-US" sz="1800" dirty="0">
                        <a:solidFill>
                          <a:schemeClr val="tx1"/>
                        </a:solidFill>
                        <a:cs typeface="B Lotus" pitchFamily="2" charset="-78"/>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p>
                      <a:pPr algn="ctr"/>
                      <a:r>
                        <a:rPr lang="fa-IR" sz="1800" dirty="0" smtClean="0">
                          <a:solidFill>
                            <a:schemeClr val="tx1"/>
                          </a:solidFill>
                          <a:cs typeface="B Lotus" panose="00000400000000000000" pitchFamily="2" charset="-78"/>
                        </a:rPr>
                        <a:t>کلتمن</a:t>
                      </a:r>
                      <a:endParaRPr lang="en-US" sz="1800" dirty="0">
                        <a:solidFill>
                          <a:schemeClr val="tx1"/>
                        </a:solidFill>
                        <a:cs typeface="B Lotus" panose="00000400000000000000" pitchFamily="2" charset="-78"/>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r>
            </a:tbl>
          </a:graphicData>
        </a:graphic>
      </p:graphicFrame>
    </p:spTree>
    <p:extLst>
      <p:ext uri="{BB962C8B-B14F-4D97-AF65-F5344CB8AC3E}">
        <p14:creationId xmlns:p14="http://schemas.microsoft.com/office/powerpoint/2010/main" xmlns="" val="25637752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0531" y="116632"/>
            <a:ext cx="3744416" cy="1669294"/>
          </a:xfrm>
        </p:spPr>
        <p:txBody>
          <a:bodyPr>
            <a:normAutofit fontScale="90000"/>
          </a:bodyPr>
          <a:lstStyle/>
          <a:p>
            <a:pPr algn="ctr" rtl="1"/>
            <a:r>
              <a:rPr lang="fa-IR" sz="2200" dirty="0">
                <a:solidFill>
                  <a:srgbClr val="FF0000"/>
                </a:solidFill>
                <a:latin typeface="Calibri"/>
                <a:cs typeface="B Titr" pitchFamily="2" charset="-78"/>
              </a:rPr>
              <a:t>روش شناسی </a:t>
            </a:r>
            <a:r>
              <a:rPr lang="fa-IR" sz="2200" dirty="0" smtClean="0">
                <a:solidFill>
                  <a:srgbClr val="FF0000"/>
                </a:solidFill>
                <a:latin typeface="Calibri"/>
                <a:cs typeface="B Titr" pitchFamily="2" charset="-78"/>
              </a:rPr>
              <a:t>تحقیق</a:t>
            </a:r>
            <a:r>
              <a:rPr lang="fa-IR" sz="1600" dirty="0" smtClean="0">
                <a:solidFill>
                  <a:srgbClr val="00B0F0"/>
                </a:solidFill>
                <a:latin typeface="Calibri"/>
                <a:cs typeface="B Titr" pitchFamily="2" charset="-78"/>
              </a:rPr>
              <a:t/>
            </a:r>
            <a:br>
              <a:rPr lang="fa-IR" sz="1600" dirty="0" smtClean="0">
                <a:solidFill>
                  <a:srgbClr val="00B0F0"/>
                </a:solidFill>
                <a:latin typeface="Calibri"/>
                <a:cs typeface="B Titr" pitchFamily="2" charset="-78"/>
              </a:rPr>
            </a:br>
            <a:r>
              <a:rPr lang="fa-IR" sz="1600" dirty="0" smtClean="0">
                <a:solidFill>
                  <a:srgbClr val="00B0F0"/>
                </a:solidFill>
                <a:latin typeface="Calibri"/>
                <a:cs typeface="B Titr" pitchFamily="2" charset="-78"/>
              </a:rPr>
              <a:t/>
            </a:r>
            <a:br>
              <a:rPr lang="fa-IR" sz="1600" dirty="0" smtClean="0">
                <a:solidFill>
                  <a:srgbClr val="00B0F0"/>
                </a:solidFill>
                <a:latin typeface="Calibri"/>
                <a:cs typeface="B Titr" pitchFamily="2" charset="-78"/>
              </a:rPr>
            </a:br>
            <a:r>
              <a:rPr lang="fa-IR" sz="1600" dirty="0" smtClean="0">
                <a:solidFill>
                  <a:srgbClr val="00B0F0"/>
                </a:solidFill>
                <a:latin typeface="Calibri"/>
                <a:cs typeface="B Titr" pitchFamily="2" charset="-78"/>
              </a:rPr>
              <a:t/>
            </a:r>
            <a:br>
              <a:rPr lang="fa-IR" sz="1600" dirty="0" smtClean="0">
                <a:solidFill>
                  <a:srgbClr val="00B0F0"/>
                </a:solidFill>
                <a:latin typeface="Calibri"/>
                <a:cs typeface="B Titr" pitchFamily="2" charset="-78"/>
              </a:rPr>
            </a:br>
            <a:r>
              <a:rPr lang="fa-IR" sz="1600" dirty="0">
                <a:solidFill>
                  <a:srgbClr val="00B0F0"/>
                </a:solidFill>
                <a:latin typeface="Calibri"/>
                <a:cs typeface="B Titr" pitchFamily="2" charset="-78"/>
              </a:rPr>
              <a:t/>
            </a:r>
            <a:br>
              <a:rPr lang="fa-IR" sz="1600" dirty="0">
                <a:solidFill>
                  <a:srgbClr val="00B0F0"/>
                </a:solidFill>
                <a:latin typeface="Calibri"/>
                <a:cs typeface="B Titr" pitchFamily="2" charset="-78"/>
              </a:rPr>
            </a:br>
            <a:r>
              <a:rPr lang="fa-IR" sz="1600" dirty="0" smtClean="0">
                <a:solidFill>
                  <a:srgbClr val="00B0F0"/>
                </a:solidFill>
                <a:latin typeface="Calibri"/>
                <a:cs typeface="B Titr" pitchFamily="2" charset="-78"/>
              </a:rPr>
              <a:t/>
            </a:r>
            <a:br>
              <a:rPr lang="fa-IR" sz="1600" dirty="0" smtClean="0">
                <a:solidFill>
                  <a:srgbClr val="00B0F0"/>
                </a:solidFill>
                <a:latin typeface="Calibri"/>
                <a:cs typeface="B Titr" pitchFamily="2" charset="-78"/>
              </a:rPr>
            </a:br>
            <a:r>
              <a:rPr lang="fa-IR" sz="1600" dirty="0" smtClean="0">
                <a:solidFill>
                  <a:srgbClr val="FFFF00"/>
                </a:solidFill>
                <a:latin typeface="Calibri"/>
                <a:cs typeface="B Titr" pitchFamily="2" charset="-78"/>
              </a:rPr>
              <a:t/>
            </a:r>
            <a:br>
              <a:rPr lang="fa-IR" sz="1600" dirty="0" smtClean="0">
                <a:solidFill>
                  <a:srgbClr val="FFFF00"/>
                </a:solidFill>
                <a:latin typeface="Calibri"/>
                <a:cs typeface="B Titr" pitchFamily="2" charset="-78"/>
              </a:rPr>
            </a:br>
            <a:endParaRPr lang="en-US" sz="1600" dirty="0">
              <a:solidFill>
                <a:srgbClr val="FF0000"/>
              </a:solidFill>
              <a:cs typeface="B Titr" pitchFamily="2" charset="-78"/>
            </a:endParaRPr>
          </a:p>
        </p:txBody>
      </p:sp>
      <p:sp>
        <p:nvSpPr>
          <p:cNvPr id="3" name="Rectangle 2"/>
          <p:cNvSpPr/>
          <p:nvPr/>
        </p:nvSpPr>
        <p:spPr>
          <a:xfrm>
            <a:off x="1187624" y="1643050"/>
            <a:ext cx="6288657" cy="3539430"/>
          </a:xfrm>
          <a:prstGeom prst="rect">
            <a:avLst/>
          </a:prstGeom>
        </p:spPr>
        <p:txBody>
          <a:bodyPr wrap="square">
            <a:spAutoFit/>
          </a:bodyPr>
          <a:lstStyle/>
          <a:p>
            <a:pPr marL="274320" lvl="0" indent="-274320" algn="r" rtl="1">
              <a:lnSpc>
                <a:spcPct val="150000"/>
              </a:lnSpc>
              <a:spcBef>
                <a:spcPct val="20000"/>
              </a:spcBef>
              <a:buClr>
                <a:srgbClr val="0BD0D9"/>
              </a:buClr>
              <a:buSzPct val="95000"/>
              <a:buFont typeface="Wingdings 2"/>
              <a:buChar char=""/>
            </a:pPr>
            <a:r>
              <a:rPr lang="fa-IR" sz="2000" dirty="0" smtClean="0">
                <a:cs typeface="B Lotus" pitchFamily="2" charset="-78"/>
              </a:rPr>
              <a:t>با توجه به موضوع تحقیق و فرضيه های تدوین شده، تحقيق حاضر به لحاظ </a:t>
            </a:r>
            <a:r>
              <a:rPr lang="fa-IR" sz="2000" dirty="0" smtClean="0">
                <a:solidFill>
                  <a:srgbClr val="FF0000"/>
                </a:solidFill>
                <a:cs typeface="B Lotus" pitchFamily="2" charset="-78"/>
              </a:rPr>
              <a:t>هدف</a:t>
            </a:r>
            <a:r>
              <a:rPr lang="fa-IR" sz="2000" dirty="0" smtClean="0">
                <a:cs typeface="B Lotus" pitchFamily="2" charset="-78"/>
              </a:rPr>
              <a:t> از نوع </a:t>
            </a:r>
            <a:r>
              <a:rPr lang="fa-IR" sz="2000" dirty="0" smtClean="0">
                <a:solidFill>
                  <a:srgbClr val="FF0000"/>
                </a:solidFill>
                <a:cs typeface="B Lotus" pitchFamily="2" charset="-78"/>
              </a:rPr>
              <a:t>کاربردي</a:t>
            </a:r>
            <a:r>
              <a:rPr lang="fa-IR" sz="2000" dirty="0" smtClean="0">
                <a:cs typeface="B Lotus" pitchFamily="2" charset="-78"/>
              </a:rPr>
              <a:t> است. </a:t>
            </a:r>
            <a:r>
              <a:rPr lang="fa-IR" sz="2000" kern="0" dirty="0" smtClean="0">
                <a:latin typeface="Tahoma"/>
                <a:cs typeface="B Lotus" pitchFamily="2" charset="-78"/>
              </a:rPr>
              <a:t>لذا منجر به افزایش دانش و درک بهتر و عمیق تر مشکلاتی می‌شود که در بانک شهربدلیل عدم بکارگیری</a:t>
            </a:r>
            <a:r>
              <a:rPr lang="en-US" sz="1400" kern="0" dirty="0" smtClean="0">
                <a:latin typeface="Times New Roman" pitchFamily="18" charset="0"/>
                <a:cs typeface="Times New Roman" pitchFamily="18" charset="0"/>
              </a:rPr>
              <a:t>CRM</a:t>
            </a:r>
            <a:r>
              <a:rPr lang="fa-IR" sz="2000" kern="0" dirty="0" smtClean="0">
                <a:latin typeface="Tahoma"/>
                <a:cs typeface="B Lotus" pitchFamily="2" charset="-78"/>
              </a:rPr>
              <a:t> می باشد.</a:t>
            </a:r>
            <a:endParaRPr lang="en-US" sz="2000" kern="0" dirty="0" smtClean="0">
              <a:latin typeface="Tahoma"/>
              <a:cs typeface="B Lotus" pitchFamily="2" charset="-78"/>
            </a:endParaRPr>
          </a:p>
          <a:p>
            <a:pPr marL="274320" lvl="0" indent="-274320" algn="r" rtl="1">
              <a:lnSpc>
                <a:spcPct val="150000"/>
              </a:lnSpc>
              <a:spcBef>
                <a:spcPct val="20000"/>
              </a:spcBef>
              <a:buClr>
                <a:srgbClr val="0BD0D9"/>
              </a:buClr>
              <a:buSzPct val="95000"/>
              <a:buFont typeface="Wingdings 2"/>
              <a:buChar char=""/>
            </a:pPr>
            <a:endParaRPr lang="fa-IR" sz="2000" dirty="0" smtClean="0">
              <a:cs typeface="B Lotus" pitchFamily="2" charset="-78"/>
            </a:endParaRPr>
          </a:p>
          <a:p>
            <a:pPr algn="just" rtl="1" fontAlgn="base">
              <a:spcAft>
                <a:spcPct val="0"/>
              </a:spcAft>
              <a:buClr>
                <a:srgbClr val="C00000"/>
              </a:buClr>
              <a:buSzPct val="110000"/>
              <a:buFont typeface="Wingdings" pitchFamily="2" charset="2"/>
              <a:buChar char="ü"/>
            </a:pPr>
            <a:r>
              <a:rPr lang="fa-IR" sz="2000" kern="0" dirty="0" smtClean="0">
                <a:latin typeface="Tahoma"/>
                <a:cs typeface="B Lotus" pitchFamily="2" charset="-78"/>
              </a:rPr>
              <a:t>در اين تحقیق از روش های کتابخانه‌ای و میدانی جهت گرد آوری اطلاعات استفاده شده واز حيث روش تحليل،  </a:t>
            </a:r>
            <a:r>
              <a:rPr lang="fa-IR" sz="2000" kern="0" dirty="0" smtClean="0">
                <a:solidFill>
                  <a:srgbClr val="FF0000"/>
                </a:solidFill>
                <a:latin typeface="Tahoma"/>
                <a:cs typeface="B Lotus" pitchFamily="2" charset="-78"/>
              </a:rPr>
              <a:t>اکتشافی و زمینه یابی </a:t>
            </a:r>
            <a:r>
              <a:rPr lang="fa-IR" sz="2000" kern="0" dirty="0" smtClean="0">
                <a:latin typeface="Tahoma"/>
                <a:cs typeface="B Lotus" pitchFamily="2" charset="-78"/>
              </a:rPr>
              <a:t>است. که به بررسی ميزان آمادگی بانك شهر در بكارگيري سیستم </a:t>
            </a:r>
            <a:r>
              <a:rPr lang="en-US" sz="1400" kern="0" dirty="0" smtClean="0">
                <a:latin typeface="Times New Roman" pitchFamily="18" charset="0"/>
                <a:cs typeface="Times New Roman" pitchFamily="18" charset="0"/>
              </a:rPr>
              <a:t>CRM</a:t>
            </a:r>
            <a:r>
              <a:rPr lang="en-US" sz="2000" kern="0" dirty="0" smtClean="0">
                <a:latin typeface="Tahoma"/>
                <a:cs typeface="B Lotus" pitchFamily="2" charset="-78"/>
              </a:rPr>
              <a:t> </a:t>
            </a:r>
            <a:r>
              <a:rPr lang="fa-IR" sz="2000" kern="0" dirty="0" smtClean="0">
                <a:latin typeface="Tahoma"/>
                <a:cs typeface="B Lotus" pitchFamily="2" charset="-78"/>
              </a:rPr>
              <a:t> وارائه مدلي كارآمد وموفق براي مديريت ارتباط با مشتريان می پردازد.</a:t>
            </a:r>
            <a:endParaRPr lang="en-US" sz="2000" kern="0" dirty="0" smtClean="0">
              <a:latin typeface="Tahoma"/>
              <a:cs typeface="B Lotus" pitchFamily="2" charset="-78"/>
            </a:endParaRPr>
          </a:p>
          <a:p>
            <a:pPr lvl="0" indent="0" algn="just" rtl="1" fontAlgn="base">
              <a:spcAft>
                <a:spcPct val="0"/>
              </a:spcAft>
              <a:buClr>
                <a:srgbClr val="C00000"/>
              </a:buClr>
              <a:buSzPct val="110000"/>
              <a:buFont typeface="Wingdings" pitchFamily="2" charset="2"/>
              <a:buChar char="ü"/>
            </a:pPr>
            <a:endParaRPr lang="en-US" sz="2000" kern="0" dirty="0" smtClean="0">
              <a:latin typeface="Tahoma"/>
              <a:cs typeface="B Lotus" pitchFamily="2" charset="-78"/>
            </a:endParaRPr>
          </a:p>
        </p:txBody>
      </p:sp>
      <p:sp>
        <p:nvSpPr>
          <p:cNvPr id="5" name="Rounded Rectangle 4"/>
          <p:cNvSpPr/>
          <p:nvPr/>
        </p:nvSpPr>
        <p:spPr>
          <a:xfrm>
            <a:off x="1187624" y="1000125"/>
            <a:ext cx="6643687" cy="5357813"/>
          </a:xfrm>
          <a:prstGeom prst="roundRect">
            <a:avLst/>
          </a:prstGeom>
          <a:noFill/>
          <a:ln w="57150" cap="flat" cmpd="sng" algn="ctr">
            <a:solidFill>
              <a:srgbClr val="A2ED6F">
                <a:lumMod val="50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a:ln>
                <a:noFill/>
              </a:ln>
              <a:solidFill>
                <a:sysClr val="window" lastClr="FFFFFF"/>
              </a:solidFill>
              <a:effectLst/>
              <a:uLnTx/>
              <a:uFillTx/>
              <a:latin typeface="Trebuchet MS"/>
              <a:ea typeface="+mn-ea"/>
              <a:cs typeface="Tahoma"/>
            </a:endParaRPr>
          </a:p>
        </p:txBody>
      </p:sp>
    </p:spTree>
    <p:extLst>
      <p:ext uri="{BB962C8B-B14F-4D97-AF65-F5344CB8AC3E}">
        <p14:creationId xmlns:p14="http://schemas.microsoft.com/office/powerpoint/2010/main" xmlns="" val="313663240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2120</TotalTime>
  <Words>2887</Words>
  <Application>Microsoft Office PowerPoint</Application>
  <PresentationFormat>On-screen Show (4:3)</PresentationFormat>
  <Paragraphs>216</Paragraphs>
  <Slides>38</Slides>
  <Notes>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0" baseType="lpstr">
      <vt:lpstr>Austin</vt:lpstr>
      <vt:lpstr>Equation</vt:lpstr>
      <vt:lpstr>Slide 1</vt:lpstr>
      <vt:lpstr>Slide 2</vt:lpstr>
      <vt:lpstr>Slide 3</vt:lpstr>
      <vt:lpstr>معرفی موضوع</vt:lpstr>
      <vt:lpstr>اهداف پروژه</vt:lpstr>
      <vt:lpstr>Slide 6</vt:lpstr>
      <vt:lpstr>Slide 7</vt:lpstr>
      <vt:lpstr>پیشینه تحقیق</vt:lpstr>
      <vt:lpstr>روش شناسی تحقیق      </vt:lpstr>
      <vt:lpstr>Slide 10</vt:lpstr>
      <vt:lpstr>روش شناسی تحقیق   روش نمونه گیری روش تعیین حجم نمونه </vt:lpstr>
      <vt:lpstr>Slide 12</vt:lpstr>
      <vt:lpstr>Slide 13</vt:lpstr>
      <vt:lpstr>Slide 14</vt:lpstr>
      <vt:lpstr>Slide 15</vt:lpstr>
      <vt:lpstr>Slide 16</vt:lpstr>
      <vt:lpstr>Slide 17</vt:lpstr>
      <vt:lpstr>Slide 18</vt:lpstr>
      <vt:lpstr>Slide 19</vt:lpstr>
      <vt:lpstr>                        بانک شهر در بکارگیری نظام مدیریت ارتباط با مشتری از بعد فکری آمادگی دارد. فرضیه اصلی اول: </vt:lpstr>
      <vt:lpstr>    فرضیه فرعي اول از فرضیه اصلی اول :   بانک شهر در بکارگیری CRM از نظر استراتژی آمادگی دارد. </vt:lpstr>
      <vt:lpstr>    فرضیه فرعي دوم از فرضیه اصلی اول :   بانک شهر در بکارگیری CRM از نظر ساختارسازمانی آمادگی دارد. </vt:lpstr>
      <vt:lpstr>    فرضیه فرعي سوم از فرضیه اصلی اول :   بانک شهر در بکارگیری CRM از نظر برنامه ریزی آمادگی دارد. </vt:lpstr>
      <vt:lpstr>                        بانک شهر در بکارگیری نظام مدیریت ارتباط با مشتری از بعد اجتماعی آمادگی دارد. فرضیه اصلی دوم: </vt:lpstr>
      <vt:lpstr>    فرضیه فرعي اول از فرضیه اصلی دوم:   بانک شهر در بکارگیری CRM از نظر فرهنگ سازمانی آمادگی دارد. </vt:lpstr>
      <vt:lpstr>    فرضیه فرعي دوم از فرضیه اصلی دوم:   بانک شهر در بکارگیری CRM از نظر تعامل با ذینفعان آمادگی دارد. </vt:lpstr>
      <vt:lpstr>    فرضیه فرعي سوم از فرضیه اصلی دوم:   بانک شهر در بکارگیری CRM از نظر دانش قلمرو کاری آمادگی دارد. </vt:lpstr>
      <vt:lpstr>                        بانک شهر در بکارگیری نظام مدیریت ارتباط با مشتری از بعد فناوری آمادگی دارد. فرضیه اصلی سوم: </vt:lpstr>
      <vt:lpstr>    فرضیه فرعي اول از فرضیه اصلی سوم:   بانک شهر در بکارگیری CRM از نظر برنامه های کاربردی آمادگی دارد. </vt:lpstr>
      <vt:lpstr>    فرضیه فرعي دوم از فرضیه اصلی سوم:   بانک شهر در بکارگیری CRM از نظر مدیریت دانش آمادگی دارد. </vt:lpstr>
      <vt:lpstr>    فرضیه فرعي سوم از فرضیه اصلی سوم:   بانک شهر در بکارگیری CRM از نظر ظرفیتهای IT آمادگی دارد. </vt:lpstr>
      <vt:lpstr>Slide 32</vt:lpstr>
      <vt:lpstr>Slide 33</vt:lpstr>
      <vt:lpstr>Slide 34</vt:lpstr>
      <vt:lpstr>از آنجا که تمامی فرضیه های برگرفته از مدل مفهومی تحقیق تایید شده اند و این نشان دهنده آن است که بانک شهر زیرساختهای نسبتا مناسبی در اجرای CRM دارد، لذا همان مدل اولیه (مفهومی) برای بانک شهر نیز تایید شده و می تواند بعنوان یک مدل کارآمد، مورد استفاده این بانک قرار گیرد. و لذا چون در فرایند تحقیق مشخص شد که این بانک نسبت به یکسری مولفه های مدل مذکور وضعیت مناسب تری نسبت به سایر مولفه های مورد بررسی دارد؛ در اینجا چنانچه بانک شهر بر اساس اولویت بندی انجام شده در تقویت مولفه های مذکور تلاش نماید و نسبت به حفظ و ایجاد موقعیت ها و زیرساخت های لازم فعالیت نماید، اجرای سیستم CRM در این بانک موفق تر وبا ریسک شکست پایین تری همراه است.</vt:lpstr>
      <vt:lpstr>Slide 36</vt:lpstr>
      <vt:lpstr>Slide 37</vt:lpstr>
      <vt:lpstr>Slide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hamed</dc:creator>
  <cp:lastModifiedBy>Novin Pendar</cp:lastModifiedBy>
  <cp:revision>194</cp:revision>
  <dcterms:created xsi:type="dcterms:W3CDTF">2014-01-24T14:15:19Z</dcterms:created>
  <dcterms:modified xsi:type="dcterms:W3CDTF">2015-04-29T09:35:14Z</dcterms:modified>
</cp:coreProperties>
</file>