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17" r:id="rId2"/>
    <p:sldId id="259" r:id="rId3"/>
    <p:sldId id="257" r:id="rId4"/>
    <p:sldId id="296" r:id="rId5"/>
    <p:sldId id="297" r:id="rId6"/>
    <p:sldId id="298" r:id="rId7"/>
    <p:sldId id="286" r:id="rId8"/>
    <p:sldId id="261" r:id="rId9"/>
    <p:sldId id="287" r:id="rId10"/>
    <p:sldId id="263" r:id="rId11"/>
    <p:sldId id="288" r:id="rId12"/>
    <p:sldId id="265" r:id="rId13"/>
    <p:sldId id="269" r:id="rId14"/>
    <p:sldId id="270" r:id="rId15"/>
    <p:sldId id="283" r:id="rId16"/>
    <p:sldId id="299" r:id="rId17"/>
    <p:sldId id="300" r:id="rId18"/>
    <p:sldId id="266" r:id="rId19"/>
    <p:sldId id="301" r:id="rId20"/>
    <p:sldId id="307" r:id="rId21"/>
    <p:sldId id="306" r:id="rId22"/>
    <p:sldId id="305" r:id="rId23"/>
    <p:sldId id="304" r:id="rId24"/>
    <p:sldId id="303" r:id="rId25"/>
    <p:sldId id="308" r:id="rId26"/>
    <p:sldId id="309" r:id="rId27"/>
    <p:sldId id="310" r:id="rId28"/>
    <p:sldId id="311" r:id="rId29"/>
    <p:sldId id="312" r:id="rId30"/>
    <p:sldId id="313" r:id="rId31"/>
    <p:sldId id="314"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6666"/>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6" d="100"/>
          <a:sy n="66" d="100"/>
        </p:scale>
        <p:origin x="-1488"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l" rtl="1">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B Titr" pitchFamily="2" charset="-78"/>
              </a:defRPr>
            </a:lvl1pPr>
          </a:lstStyle>
          <a:p>
            <a:r>
              <a:rPr kumimoji="0" lang="en-US" dirty="0" smtClean="0"/>
              <a:t>Click to edit Master title style</a:t>
            </a:r>
            <a:endParaRPr kumimoji="0" lang="en-US" dirty="0"/>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l" rtl="1">
              <a:buNone/>
              <a:defRPr>
                <a:solidFill>
                  <a:schemeClr val="tx1"/>
                </a:solidFill>
                <a:cs typeface="B Lotus" pitchFamily="2" charset="-78"/>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dirty="0" smtClean="0"/>
              <a:t>Click to edit Master subtitle style</a:t>
            </a:r>
            <a:endParaRPr kumimoji="0" lang="en-US" dirty="0"/>
          </a:p>
        </p:txBody>
      </p:sp>
      <p:sp>
        <p:nvSpPr>
          <p:cNvPr id="30" name="Date Placeholder 29"/>
          <p:cNvSpPr>
            <a:spLocks noGrp="1"/>
          </p:cNvSpPr>
          <p:nvPr>
            <p:ph type="dt" sz="half" idx="10"/>
          </p:nvPr>
        </p:nvSpPr>
        <p:spPr/>
        <p:txBody>
          <a:bodyPr/>
          <a:lstStyle/>
          <a:p>
            <a:fld id="{B7B1A944-F732-44DA-8579-CB6E6D48FD2F}" type="datetimeFigureOut">
              <a:rPr lang="en-US" smtClean="0"/>
              <a:pPr/>
              <a:t>4/29/2015</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6AD2C354-2621-4409-BE95-3B9142AF1404}"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7B1A944-F732-44DA-8579-CB6E6D48FD2F}" type="datetimeFigureOut">
              <a:rPr lang="en-US" smtClean="0"/>
              <a:pPr/>
              <a:t>4/29/2015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AD2C354-2621-4409-BE95-3B9142AF140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7B1A944-F732-44DA-8579-CB6E6D48FD2F}" type="datetimeFigureOut">
              <a:rPr lang="en-US" smtClean="0"/>
              <a:pPr/>
              <a:t>4/29/2015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AD2C354-2621-4409-BE95-3B9142AF140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7B1A944-F732-44DA-8579-CB6E6D48FD2F}" type="datetimeFigureOut">
              <a:rPr lang="en-US" smtClean="0"/>
              <a:pPr/>
              <a:t>4/29/2015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AD2C354-2621-4409-BE95-3B9142AF140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7B1A944-F732-44DA-8579-CB6E6D48FD2F}" type="datetimeFigureOut">
              <a:rPr lang="en-US" smtClean="0"/>
              <a:pPr/>
              <a:t>4/29/2015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AD2C354-2621-4409-BE95-3B9142AF1404}"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7B1A944-F732-44DA-8579-CB6E6D48FD2F}" type="datetimeFigureOut">
              <a:rPr lang="en-US" smtClean="0"/>
              <a:pPr/>
              <a:t>4/29/2015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AD2C354-2621-4409-BE95-3B9142AF140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B7B1A944-F732-44DA-8579-CB6E6D48FD2F}" type="datetimeFigureOut">
              <a:rPr lang="en-US" smtClean="0"/>
              <a:pPr/>
              <a:t>4/29/2015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AD2C354-2621-4409-BE95-3B9142AF140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B7B1A944-F732-44DA-8579-CB6E6D48FD2F}" type="datetimeFigureOut">
              <a:rPr lang="en-US" smtClean="0"/>
              <a:pPr/>
              <a:t>4/29/2015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AD2C354-2621-4409-BE95-3B9142AF140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B1A944-F732-44DA-8579-CB6E6D48FD2F}" type="datetimeFigureOut">
              <a:rPr lang="en-US" smtClean="0"/>
              <a:pPr/>
              <a:t>4/29/2015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AD2C354-2621-4409-BE95-3B9142AF140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7B1A944-F732-44DA-8579-CB6E6D48FD2F}" type="datetimeFigureOut">
              <a:rPr lang="en-US" smtClean="0"/>
              <a:pPr/>
              <a:t>4/29/2015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AD2C354-2621-4409-BE95-3B9142AF140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7B1A944-F732-44DA-8579-CB6E6D48FD2F}" type="datetimeFigureOut">
              <a:rPr lang="en-US" smtClean="0"/>
              <a:pPr/>
              <a:t>4/29/2015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6AD2C354-2621-4409-BE95-3B9142AF1404}"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a:scene3d>
            <a:camera prst="orthographicFront">
              <a:rot lat="0" lon="0" rev="0"/>
            </a:camera>
            <a:lightRig rig="threePt" dir="t"/>
          </a:scene3d>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dirty="0" smtClean="0"/>
              <a:t>Click to edit Master title style</a:t>
            </a:r>
            <a:endParaRPr kumimoji="0" lang="en-US" dirty="0"/>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B7B1A944-F732-44DA-8579-CB6E6D48FD2F}" type="datetimeFigureOut">
              <a:rPr lang="en-US" smtClean="0"/>
              <a:pPr/>
              <a:t>4/29/2015</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6AD2C354-2621-4409-BE95-3B9142AF1404}"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r" rtl="1" eaLnBrk="1" latinLnBrk="0" hangingPunct="1">
        <a:spcBef>
          <a:spcPct val="0"/>
        </a:spcBef>
        <a:buNone/>
        <a:defRPr kumimoji="0" sz="5000" b="0" kern="1200">
          <a:ln>
            <a:noFill/>
          </a:ln>
          <a:solidFill>
            <a:schemeClr val="tx2"/>
          </a:solidFill>
          <a:effectLst/>
          <a:latin typeface="+mj-lt"/>
          <a:ea typeface="+mj-ea"/>
          <a:cs typeface="B Titr" pitchFamily="2" charset="-78"/>
        </a:defRPr>
      </a:lvl1pPr>
    </p:titleStyle>
    <p:body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B Nazanin" pitchFamily="2" charset="-78"/>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B Nazanin" pitchFamily="2" charset="-78"/>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B Nazanin" pitchFamily="2" charset="-78"/>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B Nazanin" pitchFamily="2" charset="-78"/>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B Nazanin" pitchFamily="2" charset="-78"/>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خخ.bmp"/>
          <p:cNvPicPr>
            <a:picLocks noChangeAspect="1"/>
          </p:cNvPicPr>
          <p:nvPr/>
        </p:nvPicPr>
        <p:blipFill>
          <a:blip r:embed="rId2" cstate="print"/>
          <a:stretch>
            <a:fillRect/>
          </a:stretch>
        </p:blipFill>
        <p:spPr>
          <a:xfrm>
            <a:off x="0" y="0"/>
            <a:ext cx="9144000" cy="6858000"/>
          </a:xfrm>
          <a:prstGeom prst="rect">
            <a:avLst/>
          </a:prstGeom>
        </p:spPr>
      </p:pic>
    </p:spTree>
    <p:extLst>
      <p:ext uri="{BB962C8B-B14F-4D97-AF65-F5344CB8AC3E}">
        <p14:creationId xmlns="" xmlns:p14="http://schemas.microsoft.com/office/powerpoint/2010/main" val="5317593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8229600" cy="1143000"/>
          </a:xfrm>
        </p:spPr>
        <p:txBody>
          <a:bodyPr>
            <a:normAutofit fontScale="90000"/>
          </a:bodyPr>
          <a:lstStyle/>
          <a:p>
            <a:r>
              <a:rPr lang="fa-IR" sz="3600" dirty="0" smtClean="0"/>
              <a:t>روش شناسی تحقیق:</a:t>
            </a:r>
            <a:r>
              <a:rPr lang="fa-IR" dirty="0" smtClean="0"/>
              <a:t/>
            </a:r>
            <a:br>
              <a:rPr lang="fa-IR" dirty="0" smtClean="0"/>
            </a:br>
            <a:r>
              <a:rPr lang="fa-IR" dirty="0" smtClean="0"/>
              <a:t> </a:t>
            </a:r>
            <a:r>
              <a:rPr lang="fa-IR" sz="3600" dirty="0" smtClean="0">
                <a:solidFill>
                  <a:schemeClr val="accent1">
                    <a:lumMod val="75000"/>
                  </a:schemeClr>
                </a:solidFill>
              </a:rPr>
              <a:t>ابزار جمع آوری اطلاعات</a:t>
            </a:r>
            <a:endParaRPr lang="en-US" sz="3600" dirty="0">
              <a:solidFill>
                <a:schemeClr val="accent1">
                  <a:lumMod val="75000"/>
                </a:schemeClr>
              </a:solidFill>
            </a:endParaRPr>
          </a:p>
        </p:txBody>
      </p:sp>
      <p:sp>
        <p:nvSpPr>
          <p:cNvPr id="3" name="Content Placeholder 2"/>
          <p:cNvSpPr>
            <a:spLocks noGrp="1"/>
          </p:cNvSpPr>
          <p:nvPr>
            <p:ph idx="1"/>
          </p:nvPr>
        </p:nvSpPr>
        <p:spPr>
          <a:xfrm>
            <a:off x="457200" y="1143000"/>
            <a:ext cx="8229600" cy="2438400"/>
          </a:xfrm>
        </p:spPr>
        <p:txBody>
          <a:bodyPr>
            <a:normAutofit/>
          </a:bodyPr>
          <a:lstStyle/>
          <a:p>
            <a:r>
              <a:rPr lang="ar-SA" sz="2200" dirty="0" smtClean="0"/>
              <a:t>براي جمع آوري اطلاعات مورد نياز، با توجه ادبيات موضوع و پيشينه تحقيق و با توجه به نظر استاد راهنما و اساتید فن ،و همچنين الگو برداري از نمونه هاي معتبر و استاندارد، پرسشنامه ای تنظیم و ساخته شد. </a:t>
            </a:r>
            <a:r>
              <a:rPr lang="fa-IR" sz="2200" dirty="0" smtClean="0"/>
              <a:t>جمع آوری اطلاعات از طریق پرسشنامه بسته صورت گرفت</a:t>
            </a:r>
          </a:p>
          <a:p>
            <a:r>
              <a:rPr lang="fa-IR" sz="2200" dirty="0" smtClean="0"/>
              <a:t>روایی محتوایی طبق نظر استادمحترم راهنما و نظرخواهی از سایر اساتید مرتبط حاصل شد.</a:t>
            </a:r>
          </a:p>
          <a:p>
            <a:r>
              <a:rPr lang="fa-IR" sz="2200" dirty="0" smtClean="0"/>
              <a:t>باتوزیع 30پرسشنامه اولیه پایایی با ضریب آلفای کرونباخ بدین شدح است:</a:t>
            </a:r>
            <a:endParaRPr lang="en-US" sz="2200" dirty="0"/>
          </a:p>
        </p:txBody>
      </p:sp>
      <p:pic>
        <p:nvPicPr>
          <p:cNvPr id="73729" name="Picture 1"/>
          <p:cNvPicPr>
            <a:picLocks noChangeAspect="1" noChangeArrowheads="1"/>
          </p:cNvPicPr>
          <p:nvPr/>
        </p:nvPicPr>
        <p:blipFill>
          <a:blip r:embed="rId2" cstate="print"/>
          <a:srcRect/>
          <a:stretch>
            <a:fillRect/>
          </a:stretch>
        </p:blipFill>
        <p:spPr bwMode="auto">
          <a:xfrm>
            <a:off x="2286000" y="3505200"/>
            <a:ext cx="5105400" cy="3352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229600" cy="1143000"/>
          </a:xfrm>
        </p:spPr>
        <p:txBody>
          <a:bodyPr>
            <a:normAutofit fontScale="90000"/>
          </a:bodyPr>
          <a:lstStyle/>
          <a:p>
            <a:r>
              <a:rPr lang="fa-IR" sz="3600" dirty="0" smtClean="0"/>
              <a:t>روش شناسی تحقیق:</a:t>
            </a:r>
            <a:r>
              <a:rPr lang="fa-IR" dirty="0" smtClean="0"/>
              <a:t/>
            </a:r>
            <a:br>
              <a:rPr lang="fa-IR" dirty="0" smtClean="0"/>
            </a:br>
            <a:r>
              <a:rPr lang="fa-IR" dirty="0" smtClean="0">
                <a:solidFill>
                  <a:schemeClr val="accent1">
                    <a:lumMod val="75000"/>
                  </a:schemeClr>
                </a:solidFill>
              </a:rPr>
              <a:t> </a:t>
            </a:r>
            <a:r>
              <a:rPr lang="fa-IR" sz="4400" dirty="0" smtClean="0">
                <a:solidFill>
                  <a:schemeClr val="accent1">
                    <a:lumMod val="75000"/>
                  </a:schemeClr>
                </a:solidFill>
              </a:rPr>
              <a:t>روش تجزیه تحلیل اطلاعات</a:t>
            </a:r>
            <a:endParaRPr lang="en-US" sz="4400" dirty="0"/>
          </a:p>
        </p:txBody>
      </p:sp>
      <p:sp>
        <p:nvSpPr>
          <p:cNvPr id="3" name="Content Placeholder 2"/>
          <p:cNvSpPr>
            <a:spLocks noGrp="1"/>
          </p:cNvSpPr>
          <p:nvPr>
            <p:ph idx="1"/>
          </p:nvPr>
        </p:nvSpPr>
        <p:spPr>
          <a:xfrm>
            <a:off x="457200" y="1935480"/>
            <a:ext cx="8229600" cy="4160520"/>
          </a:xfrm>
        </p:spPr>
        <p:txBody>
          <a:bodyPr>
            <a:normAutofit/>
          </a:bodyPr>
          <a:lstStyle/>
          <a:p>
            <a:r>
              <a:rPr lang="ar-SA" sz="2800" dirty="0" smtClean="0">
                <a:cs typeface="B Lotus" pitchFamily="2" charset="-78"/>
              </a:rPr>
              <a:t>در اين تحقيق به منظور تجزيه و تحليل داده‌ها ازروش هاي آمار توصيفي و استنباطي استفاده شد. </a:t>
            </a:r>
            <a:endParaRPr lang="fa-IR" sz="2800" dirty="0" smtClean="0">
              <a:cs typeface="B Lotus" pitchFamily="2" charset="-78"/>
            </a:endParaRPr>
          </a:p>
          <a:p>
            <a:r>
              <a:rPr lang="ar-SA" sz="2800" dirty="0" smtClean="0">
                <a:cs typeface="B Lotus" pitchFamily="2" charset="-78"/>
              </a:rPr>
              <a:t>در آمار توصيفي از جداول فراواني و درصد‌ها، ميانگين‌ها و انحراف معيارها </a:t>
            </a:r>
            <a:r>
              <a:rPr lang="fa-IR" sz="2800" dirty="0" smtClean="0">
                <a:cs typeface="B Lotus" pitchFamily="2" charset="-78"/>
              </a:rPr>
              <a:t>؛</a:t>
            </a:r>
          </a:p>
          <a:p>
            <a:r>
              <a:rPr lang="ar-SA" sz="2800" dirty="0" smtClean="0">
                <a:cs typeface="B Lotus" pitchFamily="2" charset="-78"/>
              </a:rPr>
              <a:t>و در آمار استنباطي از آزمون کولوموگروف اسميرنف براي تعيين نرمال</a:t>
            </a:r>
            <a:r>
              <a:rPr lang="fa-IR" sz="2800" dirty="0" smtClean="0">
                <a:cs typeface="B Lotus" pitchFamily="2" charset="-78"/>
              </a:rPr>
              <a:t> یاغیرنرمال</a:t>
            </a:r>
            <a:r>
              <a:rPr lang="ar-SA" sz="2800" dirty="0" smtClean="0">
                <a:cs typeface="B Lotus" pitchFamily="2" charset="-78"/>
              </a:rPr>
              <a:t> بودن متغيرها و آزمون همبستگی اسپیرمن براي پاسخ فرضیه هاي تحقيق استفاده گردید. ضمناٌ براي انجام محاسبات </a:t>
            </a:r>
            <a:r>
              <a:rPr lang="fa-IR" sz="2800" dirty="0" smtClean="0">
                <a:cs typeface="B Lotus" pitchFamily="2" charset="-78"/>
              </a:rPr>
              <a:t>، </a:t>
            </a:r>
            <a:r>
              <a:rPr lang="ar-SA" sz="2800" dirty="0" smtClean="0">
                <a:cs typeface="B Lotus" pitchFamily="2" charset="-78"/>
              </a:rPr>
              <a:t>بسته های نرم افزاري </a:t>
            </a:r>
            <a:r>
              <a:rPr lang="en-US" sz="2800" dirty="0" err="1" smtClean="0">
                <a:latin typeface="Times New Roman" pitchFamily="18" charset="0"/>
                <a:cs typeface="Times New Roman" pitchFamily="18" charset="0"/>
              </a:rPr>
              <a:t>Spss</a:t>
            </a:r>
            <a:r>
              <a:rPr lang="ar-SA" sz="2800" dirty="0" smtClean="0">
                <a:cs typeface="B Lotus" pitchFamily="2" charset="-78"/>
              </a:rPr>
              <a:t> نسخه20 و </a:t>
            </a:r>
            <a:r>
              <a:rPr lang="en-US" sz="2800" dirty="0" smtClean="0">
                <a:latin typeface="Times New Roman" pitchFamily="18" charset="0"/>
                <a:cs typeface="Times New Roman" pitchFamily="18" charset="0"/>
              </a:rPr>
              <a:t>Excel</a:t>
            </a:r>
            <a:r>
              <a:rPr lang="en-US" sz="2800" dirty="0" smtClean="0">
                <a:cs typeface="B Lotus" pitchFamily="2" charset="-78"/>
              </a:rPr>
              <a:t>  </a:t>
            </a:r>
            <a:r>
              <a:rPr lang="fa-IR" sz="2800" dirty="0" smtClean="0">
                <a:cs typeface="B Lotus" pitchFamily="2" charset="-78"/>
              </a:rPr>
              <a:t> </a:t>
            </a:r>
            <a:r>
              <a:rPr lang="ar-SA" sz="2800" dirty="0" smtClean="0">
                <a:cs typeface="B Lotus" pitchFamily="2" charset="-78"/>
              </a:rPr>
              <a:t>به كار گرفته شده است.</a:t>
            </a:r>
            <a:endParaRPr lang="en-US" sz="2800" dirty="0" smtClean="0">
              <a:cs typeface="B Lotus" pitchFamily="2" charset="-78"/>
            </a:endParaRPr>
          </a:p>
          <a:p>
            <a:endParaRPr lang="en-US" dirty="0"/>
          </a:p>
        </p:txBody>
      </p:sp>
      <p:sp>
        <p:nvSpPr>
          <p:cNvPr id="532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3252" name="Rectangle 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3254" name="Rectangle 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8229600" cy="838200"/>
          </a:xfrm>
        </p:spPr>
        <p:txBody>
          <a:bodyPr>
            <a:normAutofit/>
          </a:bodyPr>
          <a:lstStyle/>
          <a:p>
            <a:pPr algn="ctr"/>
            <a:r>
              <a:rPr lang="fa-IR" sz="4000" dirty="0" smtClean="0"/>
              <a:t>تجزیه و تحلیل داده ها</a:t>
            </a:r>
            <a:endParaRPr lang="en-US" sz="4000" dirty="0"/>
          </a:p>
        </p:txBody>
      </p:sp>
      <p:sp>
        <p:nvSpPr>
          <p:cNvPr id="6" name="Title 1"/>
          <p:cNvSpPr txBox="1">
            <a:spLocks/>
          </p:cNvSpPr>
          <p:nvPr/>
        </p:nvSpPr>
        <p:spPr>
          <a:xfrm>
            <a:off x="685800" y="914400"/>
            <a:ext cx="8229600" cy="1143000"/>
          </a:xfrm>
          <a:prstGeom prst="rect">
            <a:avLst/>
          </a:prstGeom>
        </p:spPr>
        <p:txBody>
          <a:bodyPr vert="horz" lIns="0" rIns="0" bIns="0" anchor="b">
            <a:normAutofit fontScale="97500"/>
          </a:bodyPr>
          <a:lstStyle/>
          <a:p>
            <a:pPr marL="0" marR="0" lvl="0" indent="0" algn="r" defTabSz="914400" rtl="1" eaLnBrk="1" fontAlgn="auto" latinLnBrk="0" hangingPunct="1">
              <a:lnSpc>
                <a:spcPct val="100000"/>
              </a:lnSpc>
              <a:spcBef>
                <a:spcPct val="0"/>
              </a:spcBef>
              <a:spcAft>
                <a:spcPts val="0"/>
              </a:spcAft>
              <a:buClrTx/>
              <a:buSzTx/>
              <a:buFontTx/>
              <a:buNone/>
              <a:tabLst/>
              <a:defRPr/>
            </a:pPr>
            <a:r>
              <a:rPr kumimoji="0" lang="fa-IR" sz="5000" b="0" i="0" u="none" strike="noStrike" kern="1200" cap="none" spc="0" normalizeH="0" baseline="0" noProof="0" dirty="0" smtClean="0">
                <a:ln>
                  <a:noFill/>
                </a:ln>
                <a:solidFill>
                  <a:schemeClr val="tx2"/>
                </a:solidFill>
                <a:effectLst/>
                <a:uLnTx/>
                <a:uFillTx/>
                <a:latin typeface="+mj-lt"/>
                <a:ea typeface="+mj-ea"/>
                <a:cs typeface="B Titr" pitchFamily="2" charset="-78"/>
              </a:rPr>
              <a:t>آمار توصیفی:</a:t>
            </a:r>
            <a:r>
              <a:rPr kumimoji="0" lang="en-US" sz="5000" b="0" i="0" u="none" strike="noStrike" kern="1200" cap="none" spc="0" normalizeH="0" baseline="0" noProof="0" dirty="0" smtClean="0">
                <a:ln>
                  <a:noFill/>
                </a:ln>
                <a:solidFill>
                  <a:schemeClr val="tx2"/>
                </a:solidFill>
                <a:effectLst/>
                <a:uLnTx/>
                <a:uFillTx/>
                <a:latin typeface="+mj-lt"/>
                <a:ea typeface="+mj-ea"/>
                <a:cs typeface="B Titr" pitchFamily="2" charset="-78"/>
              </a:rPr>
              <a:t> </a:t>
            </a:r>
            <a:r>
              <a:rPr kumimoji="0" lang="fa-IR" sz="5000" b="0" i="0" u="none" strike="noStrike" kern="1200" cap="none" spc="0" normalizeH="0" baseline="0" noProof="0" dirty="0" smtClean="0">
                <a:ln>
                  <a:noFill/>
                </a:ln>
                <a:solidFill>
                  <a:schemeClr val="tx2"/>
                </a:solidFill>
                <a:effectLst/>
                <a:uLnTx/>
                <a:uFillTx/>
                <a:latin typeface="+mj-lt"/>
                <a:ea typeface="+mj-ea"/>
                <a:cs typeface="B Titr" pitchFamily="2" charset="-78"/>
              </a:rPr>
              <a:t>جنسیت</a:t>
            </a:r>
            <a:endParaRPr kumimoji="0" lang="en-US" sz="5000" b="0" i="0" u="none" strike="noStrike" kern="1200" cap="none" spc="0" normalizeH="0" baseline="0" noProof="0" dirty="0">
              <a:ln>
                <a:noFill/>
              </a:ln>
              <a:solidFill>
                <a:schemeClr val="tx2"/>
              </a:solidFill>
              <a:effectLst/>
              <a:uLnTx/>
              <a:uFillTx/>
              <a:latin typeface="+mj-lt"/>
              <a:ea typeface="+mj-ea"/>
              <a:cs typeface="B Titr" pitchFamily="2" charset="-78"/>
            </a:endParaRPr>
          </a:p>
        </p:txBody>
      </p:sp>
      <p:pic>
        <p:nvPicPr>
          <p:cNvPr id="82945" name="Picture 1"/>
          <p:cNvPicPr>
            <a:picLocks noChangeAspect="1" noChangeArrowheads="1"/>
          </p:cNvPicPr>
          <p:nvPr/>
        </p:nvPicPr>
        <p:blipFill>
          <a:blip r:embed="rId2" cstate="print"/>
          <a:srcRect/>
          <a:stretch>
            <a:fillRect/>
          </a:stretch>
        </p:blipFill>
        <p:spPr bwMode="auto">
          <a:xfrm>
            <a:off x="762000" y="2667000"/>
            <a:ext cx="3371850" cy="2286000"/>
          </a:xfrm>
          <a:prstGeom prst="rect">
            <a:avLst/>
          </a:prstGeom>
          <a:noFill/>
          <a:ln w="9525">
            <a:noFill/>
            <a:miter lim="800000"/>
            <a:headEnd/>
            <a:tailEnd/>
          </a:ln>
          <a:effectLst/>
        </p:spPr>
      </p:pic>
      <p:pic>
        <p:nvPicPr>
          <p:cNvPr id="82946" name="Picture 2"/>
          <p:cNvPicPr>
            <a:picLocks noChangeAspect="1" noChangeArrowheads="1"/>
          </p:cNvPicPr>
          <p:nvPr/>
        </p:nvPicPr>
        <p:blipFill>
          <a:blip r:embed="rId3" cstate="print"/>
          <a:srcRect/>
          <a:stretch>
            <a:fillRect/>
          </a:stretch>
        </p:blipFill>
        <p:spPr bwMode="auto">
          <a:xfrm>
            <a:off x="4419600" y="2590800"/>
            <a:ext cx="4019550" cy="2590800"/>
          </a:xfrm>
          <a:prstGeom prst="rect">
            <a:avLst/>
          </a:prstGeom>
          <a:noFill/>
          <a:ln w="9525">
            <a:noFill/>
            <a:miter lim="800000"/>
            <a:headEnd/>
            <a:tailEnd/>
          </a:ln>
          <a:effectLst/>
        </p:spPr>
      </p:pic>
      <p:sp>
        <p:nvSpPr>
          <p:cNvPr id="8" name="Title 1"/>
          <p:cNvSpPr txBox="1">
            <a:spLocks/>
          </p:cNvSpPr>
          <p:nvPr/>
        </p:nvSpPr>
        <p:spPr>
          <a:xfrm>
            <a:off x="457200" y="5029200"/>
            <a:ext cx="8229600" cy="1143000"/>
          </a:xfrm>
          <a:prstGeom prst="rect">
            <a:avLst/>
          </a:prstGeom>
        </p:spPr>
        <p:txBody>
          <a:bodyPr vert="horz" lIns="0" rIns="0" bIns="0" anchor="b">
            <a:normAutofit fontScale="97500"/>
          </a:bodyPr>
          <a:lstStyle/>
          <a:p>
            <a:pPr marL="0" marR="0" lvl="0" indent="0" algn="r" defTabSz="914400" rtl="1" eaLnBrk="1" fontAlgn="auto" latinLnBrk="0" hangingPunct="1">
              <a:lnSpc>
                <a:spcPct val="100000"/>
              </a:lnSpc>
              <a:spcBef>
                <a:spcPct val="0"/>
              </a:spcBef>
              <a:spcAft>
                <a:spcPts val="0"/>
              </a:spcAft>
              <a:buClrTx/>
              <a:buSzTx/>
              <a:buFontTx/>
              <a:buNone/>
              <a:tabLst/>
              <a:defRPr/>
            </a:pPr>
            <a:endParaRPr kumimoji="0" lang="en-US" sz="5000" b="0" i="0" u="none" strike="noStrike" kern="1200" cap="none" spc="0" normalizeH="0" baseline="0" noProof="0" dirty="0">
              <a:ln>
                <a:noFill/>
              </a:ln>
              <a:solidFill>
                <a:schemeClr val="tx2"/>
              </a:solidFill>
              <a:effectLst/>
              <a:uLnTx/>
              <a:uFillTx/>
              <a:latin typeface="+mj-lt"/>
              <a:ea typeface="+mj-ea"/>
              <a:cs typeface="B Titr" pitchFamily="2" charset="-78"/>
            </a:endParaRPr>
          </a:p>
        </p:txBody>
      </p:sp>
      <p:sp>
        <p:nvSpPr>
          <p:cNvPr id="9" name="Rectangle 8"/>
          <p:cNvSpPr/>
          <p:nvPr/>
        </p:nvSpPr>
        <p:spPr>
          <a:xfrm>
            <a:off x="1676400" y="5334001"/>
            <a:ext cx="5957104" cy="1431161"/>
          </a:xfrm>
          <a:prstGeom prst="rect">
            <a:avLst/>
          </a:prstGeom>
        </p:spPr>
        <p:txBody>
          <a:bodyPr wrap="square">
            <a:spAutoFit/>
          </a:bodyPr>
          <a:lstStyle/>
          <a:p>
            <a:pPr marL="285750" indent="-285750" algn="r" rtl="1">
              <a:lnSpc>
                <a:spcPct val="150000"/>
              </a:lnSpc>
              <a:buFont typeface="Wingdings" pitchFamily="2" charset="2"/>
              <a:buChar char="q"/>
            </a:pPr>
            <a:r>
              <a:rPr lang="fa-IR" sz="2000" dirty="0" smtClean="0">
                <a:latin typeface="Calibri"/>
                <a:ea typeface="Calibri"/>
                <a:cs typeface="B Lotus"/>
              </a:rPr>
              <a:t>بیشترین فراوانی مربوط به آقایان با 272 نفر؛</a:t>
            </a:r>
            <a:endParaRPr lang="en-US" sz="2000" dirty="0" smtClean="0">
              <a:latin typeface="Calibri"/>
              <a:ea typeface="Calibri"/>
              <a:cs typeface="B Lotus"/>
            </a:endParaRPr>
          </a:p>
          <a:p>
            <a:pPr marL="285750" indent="-285750" algn="r" rtl="1">
              <a:lnSpc>
                <a:spcPct val="150000"/>
              </a:lnSpc>
              <a:buFont typeface="Wingdings" pitchFamily="2" charset="2"/>
              <a:buChar char="q"/>
            </a:pPr>
            <a:r>
              <a:rPr lang="fa-IR" sz="2000" dirty="0" smtClean="0">
                <a:latin typeface="Calibri"/>
                <a:ea typeface="Calibri"/>
                <a:cs typeface="B Lotus"/>
              </a:rPr>
              <a:t> کمترین فراوانی مربوط به خانم ها با 112 نفر می باشد.</a:t>
            </a:r>
            <a:endParaRPr lang="en-US" sz="2000" dirty="0" smtClean="0">
              <a:latin typeface="Calibri"/>
              <a:ea typeface="Calibri"/>
              <a:cs typeface="B Lotus"/>
            </a:endParaRPr>
          </a:p>
          <a:p>
            <a:pPr marL="285750" indent="-285750" algn="r" rtl="1">
              <a:lnSpc>
                <a:spcPct val="150000"/>
              </a:lnSpc>
              <a:buFont typeface="Wingdings" pitchFamily="2" charset="2"/>
              <a:buChar char="q"/>
            </a:pPr>
            <a:r>
              <a:rPr lang="fa-IR" dirty="0" smtClean="0">
                <a:solidFill>
                  <a:schemeClr val="bg1"/>
                </a:solidFill>
              </a:rPr>
              <a:t>یا</a:t>
            </a:r>
            <a:endParaRPr lang="en-US" dirty="0">
              <a:solidFill>
                <a:schemeClr val="bg1"/>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a:bodyPr>
          <a:lstStyle/>
          <a:p>
            <a:r>
              <a:rPr lang="fa-IR" dirty="0" smtClean="0"/>
              <a:t>آمار توصیفی:سن</a:t>
            </a:r>
            <a:endParaRPr lang="en-US" dirty="0"/>
          </a:p>
        </p:txBody>
      </p:sp>
      <p:pic>
        <p:nvPicPr>
          <p:cNvPr id="81921" name="Picture 1"/>
          <p:cNvPicPr>
            <a:picLocks noChangeAspect="1" noChangeArrowheads="1"/>
          </p:cNvPicPr>
          <p:nvPr/>
        </p:nvPicPr>
        <p:blipFill>
          <a:blip r:embed="rId2" cstate="print"/>
          <a:srcRect/>
          <a:stretch>
            <a:fillRect/>
          </a:stretch>
        </p:blipFill>
        <p:spPr bwMode="auto">
          <a:xfrm>
            <a:off x="304800" y="1905000"/>
            <a:ext cx="4114800" cy="2714625"/>
          </a:xfrm>
          <a:prstGeom prst="rect">
            <a:avLst/>
          </a:prstGeom>
          <a:noFill/>
          <a:ln w="9525">
            <a:noFill/>
            <a:miter lim="800000"/>
            <a:headEnd/>
            <a:tailEnd/>
          </a:ln>
          <a:effectLst/>
        </p:spPr>
      </p:pic>
      <p:pic>
        <p:nvPicPr>
          <p:cNvPr id="81922" name="Picture 2"/>
          <p:cNvPicPr>
            <a:picLocks noChangeAspect="1" noChangeArrowheads="1"/>
          </p:cNvPicPr>
          <p:nvPr/>
        </p:nvPicPr>
        <p:blipFill>
          <a:blip r:embed="rId3" cstate="print"/>
          <a:srcRect/>
          <a:stretch>
            <a:fillRect/>
          </a:stretch>
        </p:blipFill>
        <p:spPr bwMode="auto">
          <a:xfrm>
            <a:off x="4448175" y="1752600"/>
            <a:ext cx="4695825" cy="2886075"/>
          </a:xfrm>
          <a:prstGeom prst="rect">
            <a:avLst/>
          </a:prstGeom>
          <a:noFill/>
          <a:ln w="9525">
            <a:noFill/>
            <a:miter lim="800000"/>
            <a:headEnd/>
            <a:tailEnd/>
          </a:ln>
          <a:effectLst/>
        </p:spPr>
      </p:pic>
      <p:sp>
        <p:nvSpPr>
          <p:cNvPr id="7" name="Rectangle 6"/>
          <p:cNvSpPr/>
          <p:nvPr/>
        </p:nvSpPr>
        <p:spPr>
          <a:xfrm>
            <a:off x="1676400" y="5334001"/>
            <a:ext cx="6705600" cy="1431161"/>
          </a:xfrm>
          <a:prstGeom prst="rect">
            <a:avLst/>
          </a:prstGeom>
        </p:spPr>
        <p:txBody>
          <a:bodyPr wrap="square">
            <a:spAutoFit/>
          </a:bodyPr>
          <a:lstStyle/>
          <a:p>
            <a:pPr marL="285750" indent="-285750" algn="r" rtl="1">
              <a:lnSpc>
                <a:spcPct val="150000"/>
              </a:lnSpc>
              <a:buFont typeface="Wingdings" pitchFamily="2" charset="2"/>
              <a:buChar char="q"/>
            </a:pPr>
            <a:r>
              <a:rPr lang="fa-IR" sz="2000" dirty="0" smtClean="0">
                <a:latin typeface="Calibri"/>
                <a:ea typeface="Calibri"/>
                <a:cs typeface="B Lotus"/>
              </a:rPr>
              <a:t>بیشترین فراوانی مربوط به سنین بین 26 تا 35 سال؛</a:t>
            </a:r>
            <a:endParaRPr lang="en-US" sz="2000" dirty="0" smtClean="0">
              <a:latin typeface="Calibri"/>
              <a:ea typeface="Calibri"/>
              <a:cs typeface="B Lotus"/>
            </a:endParaRPr>
          </a:p>
          <a:p>
            <a:pPr marL="285750" indent="-285750" algn="r" rtl="1">
              <a:lnSpc>
                <a:spcPct val="150000"/>
              </a:lnSpc>
              <a:buFont typeface="Wingdings" pitchFamily="2" charset="2"/>
              <a:buChar char="q"/>
            </a:pPr>
            <a:r>
              <a:rPr lang="fa-IR" sz="2000" dirty="0" smtClean="0">
                <a:latin typeface="Calibri"/>
                <a:ea typeface="Calibri"/>
                <a:cs typeface="B Lotus"/>
              </a:rPr>
              <a:t> کمترین فراوانی مربوط به سنین بالای 56 سال می باشد.</a:t>
            </a:r>
            <a:endParaRPr lang="en-US" sz="2000" dirty="0" smtClean="0">
              <a:latin typeface="Calibri"/>
              <a:ea typeface="Calibri"/>
              <a:cs typeface="B Lotus"/>
            </a:endParaRPr>
          </a:p>
          <a:p>
            <a:pPr marL="285750" indent="-285750" algn="r" rtl="1">
              <a:lnSpc>
                <a:spcPct val="150000"/>
              </a:lnSpc>
              <a:buFont typeface="Wingdings" pitchFamily="2" charset="2"/>
              <a:buChar char="q"/>
            </a:pPr>
            <a:r>
              <a:rPr lang="fa-IR" dirty="0" smtClean="0">
                <a:solidFill>
                  <a:schemeClr val="bg1"/>
                </a:solidFill>
              </a:rPr>
              <a:t>یا</a:t>
            </a:r>
            <a:endParaRPr lang="en-US" dirty="0">
              <a:solidFill>
                <a:schemeClr val="bg1"/>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305800" cy="1143000"/>
          </a:xfrm>
        </p:spPr>
        <p:txBody>
          <a:bodyPr/>
          <a:lstStyle/>
          <a:p>
            <a:pPr algn="r"/>
            <a:r>
              <a:rPr lang="fa-IR" dirty="0" smtClean="0">
                <a:cs typeface="B Titr" pitchFamily="2" charset="-78"/>
              </a:rPr>
              <a:t>آمار توصیفی:تحصیلات</a:t>
            </a:r>
            <a:endParaRPr lang="en-US" dirty="0">
              <a:cs typeface="B Titr" pitchFamily="2" charset="-78"/>
            </a:endParaRPr>
          </a:p>
        </p:txBody>
      </p:sp>
      <p:pic>
        <p:nvPicPr>
          <p:cNvPr id="80897" name="Picture 1"/>
          <p:cNvPicPr>
            <a:picLocks noChangeAspect="1" noChangeArrowheads="1"/>
          </p:cNvPicPr>
          <p:nvPr/>
        </p:nvPicPr>
        <p:blipFill>
          <a:blip r:embed="rId2" cstate="print"/>
          <a:srcRect/>
          <a:stretch>
            <a:fillRect/>
          </a:stretch>
        </p:blipFill>
        <p:spPr bwMode="auto">
          <a:xfrm>
            <a:off x="152400" y="1981200"/>
            <a:ext cx="4133850" cy="2381250"/>
          </a:xfrm>
          <a:prstGeom prst="rect">
            <a:avLst/>
          </a:prstGeom>
          <a:noFill/>
          <a:ln w="9525">
            <a:noFill/>
            <a:miter lim="800000"/>
            <a:headEnd/>
            <a:tailEnd/>
          </a:ln>
          <a:effectLst/>
        </p:spPr>
      </p:pic>
      <p:pic>
        <p:nvPicPr>
          <p:cNvPr id="80898" name="Picture 2"/>
          <p:cNvPicPr>
            <a:picLocks noChangeAspect="1" noChangeArrowheads="1"/>
          </p:cNvPicPr>
          <p:nvPr/>
        </p:nvPicPr>
        <p:blipFill>
          <a:blip r:embed="rId3" cstate="print"/>
          <a:srcRect/>
          <a:stretch>
            <a:fillRect/>
          </a:stretch>
        </p:blipFill>
        <p:spPr bwMode="auto">
          <a:xfrm>
            <a:off x="4267200" y="1828800"/>
            <a:ext cx="4705350" cy="2590800"/>
          </a:xfrm>
          <a:prstGeom prst="rect">
            <a:avLst/>
          </a:prstGeom>
          <a:noFill/>
          <a:ln w="9525">
            <a:noFill/>
            <a:miter lim="800000"/>
            <a:headEnd/>
            <a:tailEnd/>
          </a:ln>
          <a:effectLst/>
        </p:spPr>
      </p:pic>
      <p:sp>
        <p:nvSpPr>
          <p:cNvPr id="7" name="Rectangle 6"/>
          <p:cNvSpPr/>
          <p:nvPr/>
        </p:nvSpPr>
        <p:spPr>
          <a:xfrm>
            <a:off x="1676400" y="5334001"/>
            <a:ext cx="6705600" cy="1892826"/>
          </a:xfrm>
          <a:prstGeom prst="rect">
            <a:avLst/>
          </a:prstGeom>
        </p:spPr>
        <p:txBody>
          <a:bodyPr wrap="square">
            <a:spAutoFit/>
          </a:bodyPr>
          <a:lstStyle/>
          <a:p>
            <a:pPr marL="285750" indent="-285750" algn="r" rtl="1">
              <a:lnSpc>
                <a:spcPct val="150000"/>
              </a:lnSpc>
              <a:buFont typeface="Wingdings" pitchFamily="2" charset="2"/>
              <a:buChar char="q"/>
            </a:pPr>
            <a:r>
              <a:rPr lang="fa-IR" sz="2000" dirty="0" smtClean="0">
                <a:latin typeface="Calibri"/>
                <a:ea typeface="Calibri"/>
                <a:cs typeface="B Lotus"/>
              </a:rPr>
              <a:t>بیشترین فراوانی مربوط به دارندگان مدرک کارشناسی؛</a:t>
            </a:r>
            <a:endParaRPr lang="en-US" sz="2000" dirty="0" smtClean="0">
              <a:latin typeface="Calibri"/>
              <a:ea typeface="Calibri"/>
              <a:cs typeface="B Lotus"/>
            </a:endParaRPr>
          </a:p>
          <a:p>
            <a:pPr marL="285750" indent="-285750" algn="r" rtl="1">
              <a:lnSpc>
                <a:spcPct val="150000"/>
              </a:lnSpc>
              <a:buFont typeface="Wingdings" pitchFamily="2" charset="2"/>
              <a:buChar char="q"/>
            </a:pPr>
            <a:r>
              <a:rPr lang="fa-IR" sz="2000" dirty="0" smtClean="0">
                <a:latin typeface="Calibri"/>
                <a:ea typeface="Calibri"/>
                <a:cs typeface="B Lotus"/>
              </a:rPr>
              <a:t> کمترین فراوانی مربوط به دارندگان مدارک </a:t>
            </a:r>
            <a:r>
              <a:rPr lang="fa-IR" sz="2000" u="sng" dirty="0" smtClean="0">
                <a:latin typeface="Calibri"/>
                <a:ea typeface="Calibri"/>
                <a:cs typeface="B Lotus"/>
              </a:rPr>
              <a:t>کاردانی</a:t>
            </a:r>
            <a:r>
              <a:rPr lang="fa-IR" sz="2000" dirty="0" smtClean="0">
                <a:latin typeface="Calibri"/>
                <a:ea typeface="Calibri"/>
                <a:cs typeface="B Lotus"/>
              </a:rPr>
              <a:t> و </a:t>
            </a:r>
            <a:r>
              <a:rPr lang="fa-IR" sz="2000" u="sng" dirty="0" smtClean="0">
                <a:latin typeface="Calibri"/>
                <a:ea typeface="Calibri"/>
                <a:cs typeface="B Lotus"/>
              </a:rPr>
              <a:t>کارشناسی ارشد و بالاتر </a:t>
            </a:r>
            <a:r>
              <a:rPr lang="fa-IR" sz="2000" dirty="0" smtClean="0">
                <a:latin typeface="Calibri"/>
                <a:ea typeface="Calibri"/>
                <a:cs typeface="B Lotus"/>
              </a:rPr>
              <a:t>(مشترکا) می باشد.</a:t>
            </a:r>
            <a:endParaRPr lang="en-US" sz="2000" dirty="0" smtClean="0">
              <a:latin typeface="Calibri"/>
              <a:ea typeface="Calibri"/>
              <a:cs typeface="B Lotus"/>
            </a:endParaRPr>
          </a:p>
          <a:p>
            <a:pPr marL="285750" indent="-285750" algn="r" rtl="1">
              <a:lnSpc>
                <a:spcPct val="150000"/>
              </a:lnSpc>
              <a:buFont typeface="Wingdings" pitchFamily="2" charset="2"/>
              <a:buChar char="q"/>
            </a:pPr>
            <a:r>
              <a:rPr lang="fa-IR" dirty="0" smtClean="0">
                <a:solidFill>
                  <a:schemeClr val="bg1"/>
                </a:solidFill>
              </a:rPr>
              <a:t>یا</a:t>
            </a:r>
            <a:endParaRPr lang="en-US" dirty="0">
              <a:solidFill>
                <a:schemeClr val="bg1"/>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305800" cy="1524000"/>
          </a:xfrm>
        </p:spPr>
        <p:txBody>
          <a:bodyPr>
            <a:normAutofit fontScale="90000"/>
          </a:bodyPr>
          <a:lstStyle/>
          <a:p>
            <a:pPr algn="r"/>
            <a:r>
              <a:rPr lang="fa-IR" dirty="0" smtClean="0">
                <a:cs typeface="B Titr" pitchFamily="2" charset="-78"/>
              </a:rPr>
              <a:t>آمار توصیفی:</a:t>
            </a:r>
            <a:r>
              <a:rPr lang="fa-IR" b="1" dirty="0" smtClean="0"/>
              <a:t> </a:t>
            </a:r>
            <a:br>
              <a:rPr lang="fa-IR" b="1" dirty="0" smtClean="0"/>
            </a:br>
            <a:r>
              <a:rPr lang="fa-IR" b="1" dirty="0" smtClean="0"/>
              <a:t>تعداد خریدهای قبلی بیمه نامه عمر</a:t>
            </a:r>
            <a:endParaRPr lang="en-US" dirty="0">
              <a:cs typeface="B Titr" pitchFamily="2" charset="-78"/>
            </a:endParaRPr>
          </a:p>
        </p:txBody>
      </p:sp>
      <p:pic>
        <p:nvPicPr>
          <p:cNvPr id="79873" name="Picture 1"/>
          <p:cNvPicPr>
            <a:picLocks noChangeAspect="1" noChangeArrowheads="1"/>
          </p:cNvPicPr>
          <p:nvPr/>
        </p:nvPicPr>
        <p:blipFill>
          <a:blip r:embed="rId2" cstate="print"/>
          <a:srcRect/>
          <a:stretch>
            <a:fillRect/>
          </a:stretch>
        </p:blipFill>
        <p:spPr bwMode="auto">
          <a:xfrm>
            <a:off x="228600" y="1828800"/>
            <a:ext cx="4105275" cy="2724150"/>
          </a:xfrm>
          <a:prstGeom prst="rect">
            <a:avLst/>
          </a:prstGeom>
          <a:noFill/>
          <a:ln w="9525">
            <a:noFill/>
            <a:miter lim="800000"/>
            <a:headEnd/>
            <a:tailEnd/>
          </a:ln>
          <a:effectLst/>
        </p:spPr>
      </p:pic>
      <p:pic>
        <p:nvPicPr>
          <p:cNvPr id="79874" name="Picture 2"/>
          <p:cNvPicPr>
            <a:picLocks noChangeAspect="1" noChangeArrowheads="1"/>
          </p:cNvPicPr>
          <p:nvPr/>
        </p:nvPicPr>
        <p:blipFill>
          <a:blip r:embed="rId3" cstate="print"/>
          <a:srcRect/>
          <a:stretch>
            <a:fillRect/>
          </a:stretch>
        </p:blipFill>
        <p:spPr bwMode="auto">
          <a:xfrm>
            <a:off x="4429125" y="1828801"/>
            <a:ext cx="4562475" cy="2743200"/>
          </a:xfrm>
          <a:prstGeom prst="rect">
            <a:avLst/>
          </a:prstGeom>
          <a:noFill/>
          <a:ln w="9525">
            <a:noFill/>
            <a:miter lim="800000"/>
            <a:headEnd/>
            <a:tailEnd/>
          </a:ln>
          <a:effectLst/>
        </p:spPr>
      </p:pic>
      <p:sp>
        <p:nvSpPr>
          <p:cNvPr id="7" name="Rectangle 6"/>
          <p:cNvSpPr/>
          <p:nvPr/>
        </p:nvSpPr>
        <p:spPr>
          <a:xfrm>
            <a:off x="1676400" y="5334001"/>
            <a:ext cx="6705600" cy="1431161"/>
          </a:xfrm>
          <a:prstGeom prst="rect">
            <a:avLst/>
          </a:prstGeom>
        </p:spPr>
        <p:txBody>
          <a:bodyPr wrap="square">
            <a:spAutoFit/>
          </a:bodyPr>
          <a:lstStyle/>
          <a:p>
            <a:pPr marL="285750" indent="-285750" algn="r" rtl="1">
              <a:lnSpc>
                <a:spcPct val="150000"/>
              </a:lnSpc>
              <a:buFont typeface="Wingdings" pitchFamily="2" charset="2"/>
              <a:buChar char="q"/>
            </a:pPr>
            <a:r>
              <a:rPr lang="fa-IR" sz="2000" dirty="0" smtClean="0">
                <a:latin typeface="Calibri"/>
                <a:ea typeface="Calibri"/>
                <a:cs typeface="B Lotus"/>
              </a:rPr>
              <a:t>بیشترین فراوانی مربوط به کسانی است که تاکنون بیمه نامه عمر نخریده اند؛</a:t>
            </a:r>
            <a:endParaRPr lang="en-US" sz="2000" dirty="0" smtClean="0">
              <a:latin typeface="Calibri"/>
              <a:ea typeface="Calibri"/>
              <a:cs typeface="B Lotus"/>
            </a:endParaRPr>
          </a:p>
          <a:p>
            <a:pPr marL="285750" indent="-285750" algn="r" rtl="1">
              <a:lnSpc>
                <a:spcPct val="150000"/>
              </a:lnSpc>
              <a:buFont typeface="Wingdings" pitchFamily="2" charset="2"/>
              <a:buChar char="q"/>
            </a:pPr>
            <a:r>
              <a:rPr lang="fa-IR" sz="2000" dirty="0" smtClean="0">
                <a:latin typeface="Calibri"/>
                <a:ea typeface="Calibri"/>
                <a:cs typeface="B Lotus"/>
              </a:rPr>
              <a:t> کمترین فراوانی مربوط به کسانی که دو بار بیمه عمر خریده اند، می باشد.</a:t>
            </a:r>
            <a:endParaRPr lang="en-US" sz="2000" dirty="0" smtClean="0">
              <a:latin typeface="Calibri"/>
              <a:ea typeface="Calibri"/>
              <a:cs typeface="B Lotus"/>
            </a:endParaRPr>
          </a:p>
          <a:p>
            <a:pPr marL="285750" indent="-285750" algn="r" rtl="1">
              <a:lnSpc>
                <a:spcPct val="150000"/>
              </a:lnSpc>
              <a:buFont typeface="Wingdings" pitchFamily="2" charset="2"/>
              <a:buChar char="q"/>
            </a:pPr>
            <a:r>
              <a:rPr lang="fa-IR" dirty="0" smtClean="0">
                <a:solidFill>
                  <a:schemeClr val="bg1"/>
                </a:solidFill>
              </a:rPr>
              <a:t>یا</a:t>
            </a:r>
            <a:endParaRPr lang="en-US" dirty="0">
              <a:solidFill>
                <a:schemeClr val="bg1"/>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7" name="Picture 3"/>
          <p:cNvPicPr>
            <a:picLocks noChangeAspect="1" noChangeArrowheads="1"/>
          </p:cNvPicPr>
          <p:nvPr/>
        </p:nvPicPr>
        <p:blipFill>
          <a:blip r:embed="rId2" cstate="print"/>
          <a:srcRect/>
          <a:stretch>
            <a:fillRect/>
          </a:stretch>
        </p:blipFill>
        <p:spPr bwMode="auto">
          <a:xfrm>
            <a:off x="685800" y="1081088"/>
            <a:ext cx="7543800" cy="5395912"/>
          </a:xfrm>
          <a:prstGeom prst="rect">
            <a:avLst/>
          </a:prstGeom>
          <a:noFill/>
          <a:ln w="9525">
            <a:noFill/>
            <a:miter lim="800000"/>
            <a:headEnd/>
            <a:tailEnd/>
          </a:ln>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8229600" cy="667512"/>
          </a:xfrm>
        </p:spPr>
        <p:txBody>
          <a:bodyPr>
            <a:normAutofit/>
          </a:bodyPr>
          <a:lstStyle/>
          <a:p>
            <a:r>
              <a:rPr lang="fa-IR" sz="4000" dirty="0" smtClean="0"/>
              <a:t>آمار استنباطی/ فرضیه اصلی</a:t>
            </a:r>
            <a:endParaRPr lang="en-US" sz="4000" dirty="0"/>
          </a:p>
        </p:txBody>
      </p:sp>
      <p:sp>
        <p:nvSpPr>
          <p:cNvPr id="3" name="Content Placeholder 2"/>
          <p:cNvSpPr>
            <a:spLocks noGrp="1"/>
          </p:cNvSpPr>
          <p:nvPr>
            <p:ph idx="1"/>
          </p:nvPr>
        </p:nvSpPr>
        <p:spPr>
          <a:xfrm>
            <a:off x="609600" y="1143000"/>
            <a:ext cx="8229600" cy="990600"/>
          </a:xfrm>
        </p:spPr>
        <p:txBody>
          <a:bodyPr>
            <a:noAutofit/>
          </a:bodyPr>
          <a:lstStyle/>
          <a:p>
            <a:r>
              <a:rPr lang="fa-IR" sz="2400" b="1" dirty="0" smtClean="0">
                <a:solidFill>
                  <a:srgbClr val="FF0000"/>
                </a:solidFill>
              </a:rPr>
              <a:t>بین </a:t>
            </a:r>
            <a:r>
              <a:rPr lang="ar-SA" sz="2400" b="1" dirty="0" smtClean="0">
                <a:solidFill>
                  <a:srgbClr val="FF0000"/>
                </a:solidFill>
              </a:rPr>
              <a:t>عوامل آميخته بازاريابي خدمات </a:t>
            </a:r>
            <a:r>
              <a:rPr lang="fa-IR" sz="2400" b="1" dirty="0" smtClean="0">
                <a:solidFill>
                  <a:srgbClr val="FF0000"/>
                </a:solidFill>
              </a:rPr>
              <a:t>و </a:t>
            </a:r>
            <a:r>
              <a:rPr lang="ar-SA" sz="2400" b="1" dirty="0" smtClean="0">
                <a:solidFill>
                  <a:srgbClr val="FF0000"/>
                </a:solidFill>
              </a:rPr>
              <a:t>افزايش سهم بازار بيمه عمر وپس انداز شركت بيمه آسيا استان خراسان رضوی </a:t>
            </a:r>
            <a:r>
              <a:rPr lang="fa-IR" sz="2400" b="1" dirty="0" smtClean="0">
                <a:solidFill>
                  <a:srgbClr val="FF0000"/>
                </a:solidFill>
              </a:rPr>
              <a:t>ارتباط </a:t>
            </a:r>
            <a:r>
              <a:rPr lang="ar-SA" sz="2400" b="1" dirty="0" smtClean="0">
                <a:solidFill>
                  <a:srgbClr val="FF0000"/>
                </a:solidFill>
              </a:rPr>
              <a:t>معناداري </a:t>
            </a:r>
            <a:r>
              <a:rPr lang="fa-IR" sz="2400" b="1" dirty="0" smtClean="0">
                <a:solidFill>
                  <a:srgbClr val="FF0000"/>
                </a:solidFill>
              </a:rPr>
              <a:t>وجود </a:t>
            </a:r>
            <a:r>
              <a:rPr lang="ar-SA" sz="2400" b="1" dirty="0" smtClean="0">
                <a:solidFill>
                  <a:srgbClr val="FF0000"/>
                </a:solidFill>
              </a:rPr>
              <a:t>دارد</a:t>
            </a:r>
            <a:r>
              <a:rPr lang="ar-SA" b="1" dirty="0" smtClean="0">
                <a:solidFill>
                  <a:srgbClr val="FF0000"/>
                </a:solidFill>
              </a:rPr>
              <a:t>.</a:t>
            </a:r>
            <a:endParaRPr lang="en-US" dirty="0" smtClean="0">
              <a:solidFill>
                <a:srgbClr val="FF0000"/>
              </a:solidFill>
            </a:endParaRPr>
          </a:p>
        </p:txBody>
      </p:sp>
      <p:sp>
        <p:nvSpPr>
          <p:cNvPr id="7885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94210" name="Picture 2"/>
          <p:cNvPicPr>
            <a:picLocks noChangeAspect="1" noChangeArrowheads="1"/>
          </p:cNvPicPr>
          <p:nvPr/>
        </p:nvPicPr>
        <p:blipFill>
          <a:blip r:embed="rId2" cstate="print"/>
          <a:srcRect/>
          <a:stretch>
            <a:fillRect/>
          </a:stretch>
        </p:blipFill>
        <p:spPr bwMode="auto">
          <a:xfrm>
            <a:off x="381000" y="2133600"/>
            <a:ext cx="8382000" cy="4495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8229600" cy="780288"/>
          </a:xfrm>
        </p:spPr>
        <p:txBody>
          <a:bodyPr>
            <a:normAutofit/>
          </a:bodyPr>
          <a:lstStyle/>
          <a:p>
            <a:r>
              <a:rPr lang="fa-IR" sz="4000" dirty="0" smtClean="0"/>
              <a:t>آمار استنباطی/ فرضیه اول: </a:t>
            </a:r>
            <a:endParaRPr lang="en-US" sz="4000" dirty="0"/>
          </a:p>
        </p:txBody>
      </p:sp>
      <p:sp>
        <p:nvSpPr>
          <p:cNvPr id="3" name="Content Placeholder 2"/>
          <p:cNvSpPr>
            <a:spLocks noGrp="1"/>
          </p:cNvSpPr>
          <p:nvPr>
            <p:ph idx="1"/>
          </p:nvPr>
        </p:nvSpPr>
        <p:spPr>
          <a:xfrm>
            <a:off x="609600" y="1066800"/>
            <a:ext cx="8229600" cy="960120"/>
          </a:xfrm>
        </p:spPr>
        <p:txBody>
          <a:bodyPr>
            <a:normAutofit fontScale="92500"/>
          </a:bodyPr>
          <a:lstStyle/>
          <a:p>
            <a:pPr algn="ctr"/>
            <a:r>
              <a:rPr lang="fa-IR" sz="2800" b="1" dirty="0" smtClean="0">
                <a:solidFill>
                  <a:srgbClr val="FF0000"/>
                </a:solidFill>
              </a:rPr>
              <a:t>بین </a:t>
            </a:r>
            <a:r>
              <a:rPr lang="ar-SA" sz="2800" b="1" dirty="0" smtClean="0">
                <a:solidFill>
                  <a:srgbClr val="FF0000"/>
                </a:solidFill>
              </a:rPr>
              <a:t>عامل محصول</a:t>
            </a:r>
            <a:r>
              <a:rPr lang="ar-SA" sz="2800" dirty="0" smtClean="0">
                <a:solidFill>
                  <a:srgbClr val="FF0000"/>
                </a:solidFill>
              </a:rPr>
              <a:t> </a:t>
            </a:r>
            <a:r>
              <a:rPr lang="fa-IR" sz="2800" dirty="0" smtClean="0">
                <a:solidFill>
                  <a:srgbClr val="FF0000"/>
                </a:solidFill>
              </a:rPr>
              <a:t>و </a:t>
            </a:r>
            <a:r>
              <a:rPr lang="ar-SA" sz="2800" b="1" dirty="0" smtClean="0">
                <a:solidFill>
                  <a:srgbClr val="FF0000"/>
                </a:solidFill>
              </a:rPr>
              <a:t>افزايش سهم بازار بيمه عمر وپس انداز شركت بيمه آسيا استان خراسان رضوی </a:t>
            </a:r>
            <a:r>
              <a:rPr lang="fa-IR" sz="2800" b="1" dirty="0" smtClean="0">
                <a:solidFill>
                  <a:srgbClr val="FF0000"/>
                </a:solidFill>
              </a:rPr>
              <a:t>ارتباط </a:t>
            </a:r>
            <a:r>
              <a:rPr lang="ar-SA" sz="2800" b="1" dirty="0" smtClean="0">
                <a:solidFill>
                  <a:srgbClr val="FF0000"/>
                </a:solidFill>
              </a:rPr>
              <a:t>معناداري </a:t>
            </a:r>
            <a:r>
              <a:rPr lang="fa-IR" sz="2800" b="1" dirty="0" smtClean="0">
                <a:solidFill>
                  <a:srgbClr val="FF0000"/>
                </a:solidFill>
              </a:rPr>
              <a:t>وجود </a:t>
            </a:r>
            <a:r>
              <a:rPr lang="ar-SA" sz="2800" b="1" dirty="0" smtClean="0">
                <a:solidFill>
                  <a:srgbClr val="FF0000"/>
                </a:solidFill>
              </a:rPr>
              <a:t>دارد.</a:t>
            </a:r>
            <a:endParaRPr lang="en-US" sz="2800" dirty="0" smtClean="0">
              <a:solidFill>
                <a:srgbClr val="FF0000"/>
              </a:solidFill>
            </a:endParaRPr>
          </a:p>
          <a:p>
            <a:endParaRPr lang="en-US" dirty="0"/>
          </a:p>
        </p:txBody>
      </p:sp>
      <p:sp>
        <p:nvSpPr>
          <p:cNvPr id="778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4" name="Picture 2"/>
          <p:cNvPicPr>
            <a:picLocks noChangeAspect="1" noChangeArrowheads="1"/>
          </p:cNvPicPr>
          <p:nvPr/>
        </p:nvPicPr>
        <p:blipFill>
          <a:blip r:embed="rId2" cstate="print"/>
          <a:srcRect/>
          <a:stretch>
            <a:fillRect/>
          </a:stretch>
        </p:blipFill>
        <p:spPr bwMode="auto">
          <a:xfrm>
            <a:off x="228600" y="2133600"/>
            <a:ext cx="8763000" cy="4724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8229600" cy="780288"/>
          </a:xfrm>
        </p:spPr>
        <p:txBody>
          <a:bodyPr>
            <a:normAutofit/>
          </a:bodyPr>
          <a:lstStyle/>
          <a:p>
            <a:r>
              <a:rPr lang="fa-IR" sz="4000" dirty="0" smtClean="0"/>
              <a:t>آمار استنباطی/ فرضیه دوم: </a:t>
            </a:r>
            <a:endParaRPr lang="en-US" sz="4000" dirty="0"/>
          </a:p>
        </p:txBody>
      </p:sp>
      <p:sp>
        <p:nvSpPr>
          <p:cNvPr id="3" name="Content Placeholder 2"/>
          <p:cNvSpPr>
            <a:spLocks noGrp="1"/>
          </p:cNvSpPr>
          <p:nvPr>
            <p:ph idx="1"/>
          </p:nvPr>
        </p:nvSpPr>
        <p:spPr>
          <a:xfrm>
            <a:off x="609600" y="1066800"/>
            <a:ext cx="8229600" cy="960120"/>
          </a:xfrm>
        </p:spPr>
        <p:txBody>
          <a:bodyPr>
            <a:normAutofit/>
          </a:bodyPr>
          <a:lstStyle/>
          <a:p>
            <a:pPr algn="ctr"/>
            <a:r>
              <a:rPr lang="fa-IR" sz="2800" b="1" dirty="0" smtClean="0">
                <a:solidFill>
                  <a:srgbClr val="FF0000"/>
                </a:solidFill>
              </a:rPr>
              <a:t>بین </a:t>
            </a:r>
            <a:r>
              <a:rPr lang="ar-SA" sz="2800" b="1" dirty="0" smtClean="0">
                <a:solidFill>
                  <a:srgbClr val="FF0000"/>
                </a:solidFill>
              </a:rPr>
              <a:t>عامل </a:t>
            </a:r>
            <a:r>
              <a:rPr lang="fa-IR" sz="2800" b="1" dirty="0" smtClean="0">
                <a:solidFill>
                  <a:srgbClr val="FF0000"/>
                </a:solidFill>
              </a:rPr>
              <a:t>قیمت </a:t>
            </a:r>
            <a:r>
              <a:rPr lang="fa-IR" sz="2800" dirty="0" smtClean="0">
                <a:solidFill>
                  <a:srgbClr val="FF0000"/>
                </a:solidFill>
              </a:rPr>
              <a:t>و </a:t>
            </a:r>
            <a:r>
              <a:rPr lang="ar-SA" sz="2800" b="1" dirty="0" smtClean="0">
                <a:solidFill>
                  <a:srgbClr val="FF0000"/>
                </a:solidFill>
              </a:rPr>
              <a:t>افزايش سهم بازار بيمه عمر وپس انداز شركت بيمه آسيا استان خراسان رضوی </a:t>
            </a:r>
            <a:r>
              <a:rPr lang="fa-IR" sz="2800" b="1" dirty="0" smtClean="0">
                <a:solidFill>
                  <a:srgbClr val="FF0000"/>
                </a:solidFill>
              </a:rPr>
              <a:t>ارتباط </a:t>
            </a:r>
            <a:r>
              <a:rPr lang="ar-SA" sz="2800" b="1" dirty="0" smtClean="0">
                <a:solidFill>
                  <a:srgbClr val="FF0000"/>
                </a:solidFill>
              </a:rPr>
              <a:t>معناداري </a:t>
            </a:r>
            <a:r>
              <a:rPr lang="fa-IR" sz="2800" b="1" dirty="0" smtClean="0">
                <a:solidFill>
                  <a:srgbClr val="FF0000"/>
                </a:solidFill>
              </a:rPr>
              <a:t>وجود </a:t>
            </a:r>
            <a:r>
              <a:rPr lang="ar-SA" sz="2800" b="1" dirty="0" smtClean="0">
                <a:solidFill>
                  <a:srgbClr val="FF0000"/>
                </a:solidFill>
              </a:rPr>
              <a:t>دارد.</a:t>
            </a:r>
            <a:endParaRPr lang="en-US" sz="2800" dirty="0" smtClean="0">
              <a:solidFill>
                <a:srgbClr val="FF0000"/>
              </a:solidFill>
            </a:endParaRPr>
          </a:p>
          <a:p>
            <a:endParaRPr lang="en-US" dirty="0"/>
          </a:p>
        </p:txBody>
      </p:sp>
      <p:sp>
        <p:nvSpPr>
          <p:cNvPr id="778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95235" name="Picture 3"/>
          <p:cNvPicPr>
            <a:picLocks noChangeAspect="1" noChangeArrowheads="1"/>
          </p:cNvPicPr>
          <p:nvPr/>
        </p:nvPicPr>
        <p:blipFill>
          <a:blip r:embed="rId2" cstate="print"/>
          <a:srcRect/>
          <a:stretch>
            <a:fillRect/>
          </a:stretch>
        </p:blipFill>
        <p:spPr bwMode="auto">
          <a:xfrm>
            <a:off x="228600" y="2133600"/>
            <a:ext cx="8534400" cy="4419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8229600" cy="838200"/>
          </a:xfrm>
        </p:spPr>
        <p:txBody>
          <a:bodyPr>
            <a:normAutofit/>
          </a:bodyPr>
          <a:lstStyle/>
          <a:p>
            <a:r>
              <a:rPr lang="fa-IR" sz="4400" dirty="0" smtClean="0"/>
              <a:t>عناوین مورد بحث</a:t>
            </a:r>
            <a:endParaRPr lang="en-US" sz="4400" dirty="0"/>
          </a:p>
        </p:txBody>
      </p:sp>
      <p:sp>
        <p:nvSpPr>
          <p:cNvPr id="3" name="Content Placeholder 2"/>
          <p:cNvSpPr>
            <a:spLocks noGrp="1"/>
          </p:cNvSpPr>
          <p:nvPr>
            <p:ph idx="1"/>
          </p:nvPr>
        </p:nvSpPr>
        <p:spPr>
          <a:xfrm>
            <a:off x="685800" y="1219200"/>
            <a:ext cx="8229600" cy="5151120"/>
          </a:xfrm>
        </p:spPr>
        <p:txBody>
          <a:bodyPr/>
          <a:lstStyle/>
          <a:p>
            <a:r>
              <a:rPr lang="fa-IR" dirty="0" smtClean="0"/>
              <a:t>معرفی </a:t>
            </a:r>
            <a:r>
              <a:rPr lang="fa-IR" b="1" dirty="0" smtClean="0">
                <a:solidFill>
                  <a:srgbClr val="006666"/>
                </a:solidFill>
              </a:rPr>
              <a:t>موضوع و اهمیت آن</a:t>
            </a:r>
          </a:p>
          <a:p>
            <a:r>
              <a:rPr lang="fa-IR" dirty="0" smtClean="0"/>
              <a:t>پیشینه تحقیقی موضوع</a:t>
            </a:r>
          </a:p>
          <a:p>
            <a:r>
              <a:rPr lang="fa-IR" dirty="0" smtClean="0"/>
              <a:t>اهداف تحقیق حاضر و فرضیات</a:t>
            </a:r>
          </a:p>
          <a:p>
            <a:r>
              <a:rPr lang="fa-IR" dirty="0" smtClean="0"/>
              <a:t>روش شناسی تحقیق:</a:t>
            </a:r>
          </a:p>
          <a:p>
            <a:pPr lvl="1"/>
            <a:r>
              <a:rPr lang="fa-IR" dirty="0" smtClean="0"/>
              <a:t>جامعه آماری، تهیه پرسشنامه ها، روش نمونه گیری و نحوه جمع آوری اطلاعات</a:t>
            </a:r>
          </a:p>
          <a:p>
            <a:r>
              <a:rPr lang="fa-IR" dirty="0" smtClean="0"/>
              <a:t>تجزیه و تحلیل داده ها و آزمون فرضیه ها</a:t>
            </a:r>
          </a:p>
          <a:p>
            <a:pPr lvl="1"/>
            <a:r>
              <a:rPr lang="fa-IR" dirty="0" smtClean="0"/>
              <a:t>آمار توصیفی/ استنباطی</a:t>
            </a:r>
          </a:p>
          <a:p>
            <a:r>
              <a:rPr lang="fa-IR" dirty="0" smtClean="0"/>
              <a:t>نتیجه گیری و پیشنهادات</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8229600" cy="780288"/>
          </a:xfrm>
        </p:spPr>
        <p:txBody>
          <a:bodyPr>
            <a:normAutofit/>
          </a:bodyPr>
          <a:lstStyle/>
          <a:p>
            <a:r>
              <a:rPr lang="fa-IR" sz="4000" dirty="0" smtClean="0"/>
              <a:t>آمار استنباطی/ فرضیه سوم: </a:t>
            </a:r>
            <a:endParaRPr lang="en-US" sz="4000" dirty="0"/>
          </a:p>
        </p:txBody>
      </p:sp>
      <p:sp>
        <p:nvSpPr>
          <p:cNvPr id="3" name="Content Placeholder 2"/>
          <p:cNvSpPr>
            <a:spLocks noGrp="1"/>
          </p:cNvSpPr>
          <p:nvPr>
            <p:ph idx="1"/>
          </p:nvPr>
        </p:nvSpPr>
        <p:spPr>
          <a:xfrm>
            <a:off x="609600" y="1066800"/>
            <a:ext cx="8229600" cy="960120"/>
          </a:xfrm>
        </p:spPr>
        <p:txBody>
          <a:bodyPr>
            <a:normAutofit/>
          </a:bodyPr>
          <a:lstStyle/>
          <a:p>
            <a:pPr algn="ctr"/>
            <a:r>
              <a:rPr lang="fa-IR" sz="2800" b="1" dirty="0" smtClean="0">
                <a:solidFill>
                  <a:srgbClr val="FF0000"/>
                </a:solidFill>
              </a:rPr>
              <a:t>بین </a:t>
            </a:r>
            <a:r>
              <a:rPr lang="ar-SA" sz="2800" b="1" dirty="0" smtClean="0">
                <a:solidFill>
                  <a:srgbClr val="FF0000"/>
                </a:solidFill>
              </a:rPr>
              <a:t>عامل </a:t>
            </a:r>
            <a:r>
              <a:rPr lang="fa-IR" sz="2800" b="1" dirty="0" smtClean="0">
                <a:solidFill>
                  <a:srgbClr val="FF0000"/>
                </a:solidFill>
              </a:rPr>
              <a:t>توزیع </a:t>
            </a:r>
            <a:r>
              <a:rPr lang="fa-IR" sz="2800" dirty="0" smtClean="0">
                <a:solidFill>
                  <a:srgbClr val="FF0000"/>
                </a:solidFill>
              </a:rPr>
              <a:t>و </a:t>
            </a:r>
            <a:r>
              <a:rPr lang="ar-SA" sz="2800" b="1" dirty="0" smtClean="0">
                <a:solidFill>
                  <a:srgbClr val="FF0000"/>
                </a:solidFill>
              </a:rPr>
              <a:t>افزايش سهم بازار بيمه عمر وپس انداز شركت بيمه آسيا استان خراسان رضوی </a:t>
            </a:r>
            <a:r>
              <a:rPr lang="fa-IR" sz="2800" b="1" dirty="0" smtClean="0">
                <a:solidFill>
                  <a:srgbClr val="FF0000"/>
                </a:solidFill>
              </a:rPr>
              <a:t>ارتباط </a:t>
            </a:r>
            <a:r>
              <a:rPr lang="ar-SA" sz="2800" b="1" dirty="0" smtClean="0">
                <a:solidFill>
                  <a:srgbClr val="FF0000"/>
                </a:solidFill>
              </a:rPr>
              <a:t>معناداري </a:t>
            </a:r>
            <a:r>
              <a:rPr lang="fa-IR" sz="2800" b="1" dirty="0" smtClean="0">
                <a:solidFill>
                  <a:srgbClr val="FF0000"/>
                </a:solidFill>
              </a:rPr>
              <a:t>وجود </a:t>
            </a:r>
            <a:r>
              <a:rPr lang="ar-SA" sz="2800" b="1" dirty="0" smtClean="0">
                <a:solidFill>
                  <a:srgbClr val="FF0000"/>
                </a:solidFill>
              </a:rPr>
              <a:t>دارد.</a:t>
            </a:r>
            <a:endParaRPr lang="en-US" sz="2800" dirty="0" smtClean="0">
              <a:solidFill>
                <a:srgbClr val="FF0000"/>
              </a:solidFill>
            </a:endParaRPr>
          </a:p>
          <a:p>
            <a:endParaRPr lang="en-US" dirty="0"/>
          </a:p>
        </p:txBody>
      </p:sp>
      <p:sp>
        <p:nvSpPr>
          <p:cNvPr id="778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96258" name="Picture 2"/>
          <p:cNvPicPr>
            <a:picLocks noChangeAspect="1" noChangeArrowheads="1"/>
          </p:cNvPicPr>
          <p:nvPr/>
        </p:nvPicPr>
        <p:blipFill>
          <a:blip r:embed="rId2" cstate="print"/>
          <a:srcRect/>
          <a:stretch>
            <a:fillRect/>
          </a:stretch>
        </p:blipFill>
        <p:spPr bwMode="auto">
          <a:xfrm>
            <a:off x="152400" y="2209800"/>
            <a:ext cx="8763000" cy="4419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8229600" cy="780288"/>
          </a:xfrm>
        </p:spPr>
        <p:txBody>
          <a:bodyPr>
            <a:normAutofit/>
          </a:bodyPr>
          <a:lstStyle/>
          <a:p>
            <a:r>
              <a:rPr lang="fa-IR" sz="4000" dirty="0" smtClean="0"/>
              <a:t>آمار استنباطی/ فرضیه چهارم: </a:t>
            </a:r>
            <a:endParaRPr lang="en-US" sz="4000" dirty="0"/>
          </a:p>
        </p:txBody>
      </p:sp>
      <p:sp>
        <p:nvSpPr>
          <p:cNvPr id="3" name="Content Placeholder 2"/>
          <p:cNvSpPr>
            <a:spLocks noGrp="1"/>
          </p:cNvSpPr>
          <p:nvPr>
            <p:ph idx="1"/>
          </p:nvPr>
        </p:nvSpPr>
        <p:spPr>
          <a:xfrm>
            <a:off x="609600" y="1066800"/>
            <a:ext cx="8229600" cy="960120"/>
          </a:xfrm>
        </p:spPr>
        <p:txBody>
          <a:bodyPr>
            <a:normAutofit/>
          </a:bodyPr>
          <a:lstStyle/>
          <a:p>
            <a:pPr algn="ctr"/>
            <a:r>
              <a:rPr lang="fa-IR" sz="2800" b="1" dirty="0" smtClean="0">
                <a:solidFill>
                  <a:srgbClr val="FF0000"/>
                </a:solidFill>
              </a:rPr>
              <a:t>بین </a:t>
            </a:r>
            <a:r>
              <a:rPr lang="ar-SA" sz="2800" b="1" dirty="0" smtClean="0">
                <a:solidFill>
                  <a:srgbClr val="FF0000"/>
                </a:solidFill>
              </a:rPr>
              <a:t>عامل </a:t>
            </a:r>
            <a:r>
              <a:rPr lang="fa-IR" sz="2800" b="1" dirty="0" smtClean="0">
                <a:solidFill>
                  <a:srgbClr val="FF0000"/>
                </a:solidFill>
              </a:rPr>
              <a:t>ترفیع </a:t>
            </a:r>
            <a:r>
              <a:rPr lang="fa-IR" sz="2800" dirty="0" smtClean="0">
                <a:solidFill>
                  <a:srgbClr val="FF0000"/>
                </a:solidFill>
              </a:rPr>
              <a:t>و </a:t>
            </a:r>
            <a:r>
              <a:rPr lang="ar-SA" sz="2800" b="1" dirty="0" smtClean="0">
                <a:solidFill>
                  <a:srgbClr val="FF0000"/>
                </a:solidFill>
              </a:rPr>
              <a:t>افزايش سهم بازار بيمه عمر وپس انداز شركت بيمه آسيا استان خراسان رضوی </a:t>
            </a:r>
            <a:r>
              <a:rPr lang="fa-IR" sz="2800" b="1" dirty="0" smtClean="0">
                <a:solidFill>
                  <a:srgbClr val="FF0000"/>
                </a:solidFill>
              </a:rPr>
              <a:t>ارتباط </a:t>
            </a:r>
            <a:r>
              <a:rPr lang="ar-SA" sz="2800" b="1" dirty="0" smtClean="0">
                <a:solidFill>
                  <a:srgbClr val="FF0000"/>
                </a:solidFill>
              </a:rPr>
              <a:t>معناداري </a:t>
            </a:r>
            <a:r>
              <a:rPr lang="fa-IR" sz="2800" b="1" dirty="0" smtClean="0">
                <a:solidFill>
                  <a:srgbClr val="FF0000"/>
                </a:solidFill>
              </a:rPr>
              <a:t>وجود </a:t>
            </a:r>
            <a:r>
              <a:rPr lang="ar-SA" sz="2800" b="1" dirty="0" smtClean="0">
                <a:solidFill>
                  <a:srgbClr val="FF0000"/>
                </a:solidFill>
              </a:rPr>
              <a:t>دارد.</a:t>
            </a:r>
            <a:endParaRPr lang="en-US" sz="2800" dirty="0" smtClean="0">
              <a:solidFill>
                <a:srgbClr val="FF0000"/>
              </a:solidFill>
            </a:endParaRPr>
          </a:p>
          <a:p>
            <a:endParaRPr lang="en-US" dirty="0"/>
          </a:p>
        </p:txBody>
      </p:sp>
      <p:sp>
        <p:nvSpPr>
          <p:cNvPr id="778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97282" name="Picture 2"/>
          <p:cNvPicPr>
            <a:picLocks noChangeAspect="1" noChangeArrowheads="1"/>
          </p:cNvPicPr>
          <p:nvPr/>
        </p:nvPicPr>
        <p:blipFill>
          <a:blip r:embed="rId2" cstate="print"/>
          <a:srcRect/>
          <a:stretch>
            <a:fillRect/>
          </a:stretch>
        </p:blipFill>
        <p:spPr bwMode="auto">
          <a:xfrm>
            <a:off x="304800" y="2209800"/>
            <a:ext cx="8610600" cy="4343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8229600" cy="780288"/>
          </a:xfrm>
        </p:spPr>
        <p:txBody>
          <a:bodyPr>
            <a:normAutofit/>
          </a:bodyPr>
          <a:lstStyle/>
          <a:p>
            <a:r>
              <a:rPr lang="fa-IR" sz="4000" dirty="0" smtClean="0"/>
              <a:t>آمار استنباطی/ فرضیه پنجم: </a:t>
            </a:r>
            <a:endParaRPr lang="en-US" sz="4000" dirty="0"/>
          </a:p>
        </p:txBody>
      </p:sp>
      <p:sp>
        <p:nvSpPr>
          <p:cNvPr id="3" name="Content Placeholder 2"/>
          <p:cNvSpPr>
            <a:spLocks noGrp="1"/>
          </p:cNvSpPr>
          <p:nvPr>
            <p:ph idx="1"/>
          </p:nvPr>
        </p:nvSpPr>
        <p:spPr>
          <a:xfrm>
            <a:off x="609600" y="1066800"/>
            <a:ext cx="8229600" cy="960120"/>
          </a:xfrm>
        </p:spPr>
        <p:txBody>
          <a:bodyPr>
            <a:normAutofit fontScale="92500"/>
          </a:bodyPr>
          <a:lstStyle/>
          <a:p>
            <a:pPr algn="ctr"/>
            <a:r>
              <a:rPr lang="fa-IR" sz="2800" b="1" dirty="0" smtClean="0">
                <a:solidFill>
                  <a:srgbClr val="FF0000"/>
                </a:solidFill>
              </a:rPr>
              <a:t>بین </a:t>
            </a:r>
            <a:r>
              <a:rPr lang="ar-SA" sz="2800" b="1" dirty="0" smtClean="0">
                <a:solidFill>
                  <a:srgbClr val="FF0000"/>
                </a:solidFill>
              </a:rPr>
              <a:t>عامل </a:t>
            </a:r>
            <a:r>
              <a:rPr lang="fa-IR" sz="2800" b="1" dirty="0" smtClean="0">
                <a:solidFill>
                  <a:srgbClr val="FF0000"/>
                </a:solidFill>
              </a:rPr>
              <a:t>مشارکت </a:t>
            </a:r>
            <a:r>
              <a:rPr lang="fa-IR" sz="2800" dirty="0" smtClean="0">
                <a:solidFill>
                  <a:srgbClr val="FF0000"/>
                </a:solidFill>
              </a:rPr>
              <a:t>و </a:t>
            </a:r>
            <a:r>
              <a:rPr lang="ar-SA" sz="2800" b="1" dirty="0" smtClean="0">
                <a:solidFill>
                  <a:srgbClr val="FF0000"/>
                </a:solidFill>
              </a:rPr>
              <a:t>افزايش سهم بازار بيمه عمر وپس انداز شركت بيمه آسيا استان خراسان رضوی </a:t>
            </a:r>
            <a:r>
              <a:rPr lang="fa-IR" sz="2800" b="1" dirty="0" smtClean="0">
                <a:solidFill>
                  <a:srgbClr val="FF0000"/>
                </a:solidFill>
              </a:rPr>
              <a:t>ارتباط </a:t>
            </a:r>
            <a:r>
              <a:rPr lang="ar-SA" sz="2800" b="1" dirty="0" smtClean="0">
                <a:solidFill>
                  <a:srgbClr val="FF0000"/>
                </a:solidFill>
              </a:rPr>
              <a:t>معناداري </a:t>
            </a:r>
            <a:r>
              <a:rPr lang="fa-IR" sz="2800" b="1" dirty="0" smtClean="0">
                <a:solidFill>
                  <a:srgbClr val="FF0000"/>
                </a:solidFill>
              </a:rPr>
              <a:t>وجود </a:t>
            </a:r>
            <a:r>
              <a:rPr lang="ar-SA" sz="2800" b="1" dirty="0" smtClean="0">
                <a:solidFill>
                  <a:srgbClr val="FF0000"/>
                </a:solidFill>
              </a:rPr>
              <a:t>دارد.</a:t>
            </a:r>
            <a:endParaRPr lang="en-US" sz="2800" dirty="0" smtClean="0">
              <a:solidFill>
                <a:srgbClr val="FF0000"/>
              </a:solidFill>
            </a:endParaRPr>
          </a:p>
          <a:p>
            <a:endParaRPr lang="en-US" dirty="0"/>
          </a:p>
        </p:txBody>
      </p:sp>
      <p:sp>
        <p:nvSpPr>
          <p:cNvPr id="778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98306" name="Picture 2"/>
          <p:cNvPicPr>
            <a:picLocks noChangeAspect="1" noChangeArrowheads="1"/>
          </p:cNvPicPr>
          <p:nvPr/>
        </p:nvPicPr>
        <p:blipFill>
          <a:blip r:embed="rId2" cstate="print"/>
          <a:srcRect/>
          <a:stretch>
            <a:fillRect/>
          </a:stretch>
        </p:blipFill>
        <p:spPr bwMode="auto">
          <a:xfrm>
            <a:off x="228600" y="2133600"/>
            <a:ext cx="8610600" cy="4724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8229600" cy="780288"/>
          </a:xfrm>
        </p:spPr>
        <p:txBody>
          <a:bodyPr>
            <a:normAutofit/>
          </a:bodyPr>
          <a:lstStyle/>
          <a:p>
            <a:r>
              <a:rPr lang="fa-IR" sz="4000" dirty="0" smtClean="0"/>
              <a:t>آمار استنباطی/ فرضیه ششم: </a:t>
            </a:r>
            <a:endParaRPr lang="en-US" sz="4000" dirty="0"/>
          </a:p>
        </p:txBody>
      </p:sp>
      <p:sp>
        <p:nvSpPr>
          <p:cNvPr id="3" name="Content Placeholder 2"/>
          <p:cNvSpPr>
            <a:spLocks noGrp="1"/>
          </p:cNvSpPr>
          <p:nvPr>
            <p:ph idx="1"/>
          </p:nvPr>
        </p:nvSpPr>
        <p:spPr>
          <a:xfrm>
            <a:off x="609600" y="1066800"/>
            <a:ext cx="8229600" cy="960120"/>
          </a:xfrm>
        </p:spPr>
        <p:txBody>
          <a:bodyPr>
            <a:normAutofit fontScale="92500"/>
          </a:bodyPr>
          <a:lstStyle/>
          <a:p>
            <a:pPr algn="ctr"/>
            <a:r>
              <a:rPr lang="fa-IR" sz="2800" b="1" dirty="0" smtClean="0">
                <a:solidFill>
                  <a:srgbClr val="FF0000"/>
                </a:solidFill>
              </a:rPr>
              <a:t>بین </a:t>
            </a:r>
            <a:r>
              <a:rPr lang="ar-SA" sz="2800" b="1" dirty="0" smtClean="0">
                <a:solidFill>
                  <a:srgbClr val="FF0000"/>
                </a:solidFill>
              </a:rPr>
              <a:t>عامل </a:t>
            </a:r>
            <a:r>
              <a:rPr lang="fa-IR" sz="2800" b="1" dirty="0" smtClean="0">
                <a:solidFill>
                  <a:srgbClr val="FF0000"/>
                </a:solidFill>
              </a:rPr>
              <a:t>شواهدفیزیکی </a:t>
            </a:r>
            <a:r>
              <a:rPr lang="fa-IR" sz="2800" dirty="0" smtClean="0">
                <a:solidFill>
                  <a:srgbClr val="FF0000"/>
                </a:solidFill>
              </a:rPr>
              <a:t>و </a:t>
            </a:r>
            <a:r>
              <a:rPr lang="ar-SA" sz="2800" b="1" dirty="0" smtClean="0">
                <a:solidFill>
                  <a:srgbClr val="FF0000"/>
                </a:solidFill>
              </a:rPr>
              <a:t>افزايش سهم بازار بيمه عمر وپس انداز شركت بيمه آسيا استان خراسان رضوی </a:t>
            </a:r>
            <a:r>
              <a:rPr lang="fa-IR" sz="2800" b="1" dirty="0" smtClean="0">
                <a:solidFill>
                  <a:srgbClr val="FF0000"/>
                </a:solidFill>
              </a:rPr>
              <a:t>ارتباط </a:t>
            </a:r>
            <a:r>
              <a:rPr lang="ar-SA" sz="2800" b="1" dirty="0" smtClean="0">
                <a:solidFill>
                  <a:srgbClr val="FF0000"/>
                </a:solidFill>
              </a:rPr>
              <a:t>معناداري </a:t>
            </a:r>
            <a:r>
              <a:rPr lang="fa-IR" sz="2800" b="1" dirty="0" smtClean="0">
                <a:solidFill>
                  <a:srgbClr val="FF0000"/>
                </a:solidFill>
              </a:rPr>
              <a:t>وجود </a:t>
            </a:r>
            <a:r>
              <a:rPr lang="ar-SA" sz="2800" b="1" dirty="0" smtClean="0">
                <a:solidFill>
                  <a:srgbClr val="FF0000"/>
                </a:solidFill>
              </a:rPr>
              <a:t>دارد.</a:t>
            </a:r>
            <a:endParaRPr lang="en-US" sz="2800" dirty="0" smtClean="0">
              <a:solidFill>
                <a:srgbClr val="FF0000"/>
              </a:solidFill>
            </a:endParaRPr>
          </a:p>
          <a:p>
            <a:endParaRPr lang="en-US" dirty="0"/>
          </a:p>
        </p:txBody>
      </p:sp>
      <p:sp>
        <p:nvSpPr>
          <p:cNvPr id="778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99330" name="Picture 2"/>
          <p:cNvPicPr>
            <a:picLocks noChangeAspect="1" noChangeArrowheads="1"/>
          </p:cNvPicPr>
          <p:nvPr/>
        </p:nvPicPr>
        <p:blipFill>
          <a:blip r:embed="rId2" cstate="print"/>
          <a:srcRect/>
          <a:stretch>
            <a:fillRect/>
          </a:stretch>
        </p:blipFill>
        <p:spPr bwMode="auto">
          <a:xfrm>
            <a:off x="304800" y="2133600"/>
            <a:ext cx="8686800" cy="4419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8229600" cy="780288"/>
          </a:xfrm>
        </p:spPr>
        <p:txBody>
          <a:bodyPr>
            <a:normAutofit/>
          </a:bodyPr>
          <a:lstStyle/>
          <a:p>
            <a:r>
              <a:rPr lang="fa-IR" sz="4000" dirty="0" smtClean="0"/>
              <a:t>آمار استنباطی/ فرضیه هفتم: </a:t>
            </a:r>
            <a:endParaRPr lang="en-US" sz="4000" dirty="0"/>
          </a:p>
        </p:txBody>
      </p:sp>
      <p:sp>
        <p:nvSpPr>
          <p:cNvPr id="3" name="Content Placeholder 2"/>
          <p:cNvSpPr>
            <a:spLocks noGrp="1"/>
          </p:cNvSpPr>
          <p:nvPr>
            <p:ph idx="1"/>
          </p:nvPr>
        </p:nvSpPr>
        <p:spPr>
          <a:xfrm>
            <a:off x="609600" y="1066800"/>
            <a:ext cx="8229600" cy="960120"/>
          </a:xfrm>
        </p:spPr>
        <p:txBody>
          <a:bodyPr>
            <a:normAutofit/>
          </a:bodyPr>
          <a:lstStyle/>
          <a:p>
            <a:pPr algn="ctr"/>
            <a:r>
              <a:rPr lang="fa-IR" sz="2800" b="1" dirty="0" smtClean="0">
                <a:solidFill>
                  <a:srgbClr val="FF0000"/>
                </a:solidFill>
              </a:rPr>
              <a:t>بین </a:t>
            </a:r>
            <a:r>
              <a:rPr lang="ar-SA" sz="2800" b="1" dirty="0" smtClean="0">
                <a:solidFill>
                  <a:srgbClr val="FF0000"/>
                </a:solidFill>
              </a:rPr>
              <a:t>عامل </a:t>
            </a:r>
            <a:r>
              <a:rPr lang="fa-IR" sz="2800" b="1" dirty="0" smtClean="0">
                <a:solidFill>
                  <a:srgbClr val="FF0000"/>
                </a:solidFill>
              </a:rPr>
              <a:t>فرایند </a:t>
            </a:r>
            <a:r>
              <a:rPr lang="fa-IR" sz="2800" dirty="0" smtClean="0">
                <a:solidFill>
                  <a:srgbClr val="FF0000"/>
                </a:solidFill>
              </a:rPr>
              <a:t>و </a:t>
            </a:r>
            <a:r>
              <a:rPr lang="ar-SA" sz="2800" b="1" dirty="0" smtClean="0">
                <a:solidFill>
                  <a:srgbClr val="FF0000"/>
                </a:solidFill>
              </a:rPr>
              <a:t>افزايش سهم بازار بيمه عمر وپس انداز شركت بيمه آسيا استان خراسان رضوی </a:t>
            </a:r>
            <a:r>
              <a:rPr lang="fa-IR" sz="2800" b="1" dirty="0" smtClean="0">
                <a:solidFill>
                  <a:srgbClr val="FF0000"/>
                </a:solidFill>
              </a:rPr>
              <a:t>ارتباط </a:t>
            </a:r>
            <a:r>
              <a:rPr lang="ar-SA" sz="2800" b="1" dirty="0" smtClean="0">
                <a:solidFill>
                  <a:srgbClr val="FF0000"/>
                </a:solidFill>
              </a:rPr>
              <a:t>معناداري </a:t>
            </a:r>
            <a:r>
              <a:rPr lang="fa-IR" sz="2800" b="1" dirty="0" smtClean="0">
                <a:solidFill>
                  <a:srgbClr val="FF0000"/>
                </a:solidFill>
              </a:rPr>
              <a:t>وجود </a:t>
            </a:r>
            <a:r>
              <a:rPr lang="ar-SA" sz="2800" b="1" dirty="0" smtClean="0">
                <a:solidFill>
                  <a:srgbClr val="FF0000"/>
                </a:solidFill>
              </a:rPr>
              <a:t>دارد.</a:t>
            </a:r>
            <a:endParaRPr lang="en-US" sz="2800" dirty="0" smtClean="0">
              <a:solidFill>
                <a:srgbClr val="FF0000"/>
              </a:solidFill>
            </a:endParaRPr>
          </a:p>
          <a:p>
            <a:endParaRPr lang="en-US" dirty="0"/>
          </a:p>
        </p:txBody>
      </p:sp>
      <p:sp>
        <p:nvSpPr>
          <p:cNvPr id="778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100354" name="Picture 2"/>
          <p:cNvPicPr>
            <a:picLocks noChangeAspect="1" noChangeArrowheads="1"/>
          </p:cNvPicPr>
          <p:nvPr/>
        </p:nvPicPr>
        <p:blipFill>
          <a:blip r:embed="rId2" cstate="print"/>
          <a:srcRect/>
          <a:stretch>
            <a:fillRect/>
          </a:stretch>
        </p:blipFill>
        <p:spPr bwMode="auto">
          <a:xfrm>
            <a:off x="304800" y="2133600"/>
            <a:ext cx="8686800" cy="4495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95400"/>
            <a:ext cx="8305800" cy="5334000"/>
          </a:xfrm>
        </p:spPr>
        <p:txBody>
          <a:bodyPr>
            <a:noAutofit/>
          </a:bodyPr>
          <a:lstStyle/>
          <a:p>
            <a:pPr algn="r"/>
            <a:r>
              <a:rPr lang="fa-IR" sz="2800" dirty="0" smtClean="0">
                <a:solidFill>
                  <a:schemeClr val="tx1"/>
                </a:solidFill>
              </a:rPr>
              <a:t>تایید نشدن اکثر فرضیه های این تحقیق نشان دهنده آنست که مدیران و تصمیم گیرندگان بیمه آسیا در مبحث فروش بیمه عمر و در جامعه محدود استان خراسان رضوی ، ترکیب مناسبی از عناصر آمیخته بازاریابی را بکار نگرفته و به آن توج خاصی ننموده اند.البته نتایج بدست آمده می تواند منتج از سایر عواملی باشد که در این تحقیق به آن پرداخته نشده و در راستای اهداف این تحقیق نیز نمی باشند. مدیران بازاریابی شرکت هاي خدماتی از طریق بازاریابی هدفمند، عناصر آمیخته بازاریابی خدمات را با یکدیگر ترکیب کرده تا بتوانند پاسخ مناسبتري به نیازها و خواسته هاي مشتریان هدف بدهند؛ به عبارت دیگر با ترکیب بهتر عناصر آمیخته بازاریابی خدمات، ارزشی فراتر از ارزش ایجاد شده توسط رقبا براي مشتریان هدف به عنوان مزیت متمایزکننده خود از رقبا ایجاد نموده و به عنوان فرصتی براي پیشی گرفتن از آنها استفاده می کنند. مزیت متمایز در نتیجه استفاده از عناصر آمیخته بازاریابی خدمات ایجاد می شود که می تواند قابلیت اتکا بیشتر، سرعت تحویل بالاتر، راحتی بیشتر، کیفیت بالاتر و سایر موارد باشد.</a:t>
            </a:r>
            <a:r>
              <a:rPr lang="en-US" sz="2800" dirty="0" smtClean="0">
                <a:solidFill>
                  <a:schemeClr val="tx1"/>
                </a:solidFill>
              </a:rPr>
              <a:t/>
            </a:r>
            <a:br>
              <a:rPr lang="en-US" sz="2800" dirty="0" smtClean="0">
                <a:solidFill>
                  <a:schemeClr val="tx1"/>
                </a:solidFill>
              </a:rPr>
            </a:br>
            <a:endParaRPr lang="fa-IR" sz="2800" dirty="0">
              <a:solidFill>
                <a:schemeClr val="tx1"/>
              </a:solidFill>
            </a:endParaRPr>
          </a:p>
        </p:txBody>
      </p:sp>
      <p:sp>
        <p:nvSpPr>
          <p:cNvPr id="3" name="Title 1"/>
          <p:cNvSpPr txBox="1">
            <a:spLocks/>
          </p:cNvSpPr>
          <p:nvPr/>
        </p:nvSpPr>
        <p:spPr>
          <a:xfrm>
            <a:off x="762000" y="0"/>
            <a:ext cx="8229600" cy="1143000"/>
          </a:xfrm>
          <a:prstGeom prst="rect">
            <a:avLst/>
          </a:prstGeom>
        </p:spPr>
        <p:txBody>
          <a:bodyPr vert="horz" lIns="0" tIns="45720" rIns="0" bIns="0" anchor="b">
            <a:normAutofit/>
            <a:scene3d>
              <a:camera prst="orthographicFront"/>
              <a:lightRig rig="freezing" dir="t">
                <a:rot lat="0" lon="0" rev="5640000"/>
              </a:lightRig>
            </a:scene3d>
            <a:sp3d prstMaterial="flat">
              <a:contourClr>
                <a:schemeClr val="tx2"/>
              </a:contourClr>
            </a:sp3d>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fa-IR" sz="4800" b="0" i="0" u="none" strike="noStrike" kern="1200" cap="none" spc="0" normalizeH="0" baseline="0" noProof="0" dirty="0" smtClean="0">
                <a:ln>
                  <a:noFill/>
                </a:ln>
                <a:solidFill>
                  <a:schemeClr val="tx2"/>
                </a:solidFill>
                <a:effectLst/>
                <a:uLnTx/>
                <a:uFillTx/>
                <a:latin typeface="+mj-lt"/>
                <a:ea typeface="+mj-ea"/>
                <a:cs typeface="B Titr" pitchFamily="2" charset="-78"/>
              </a:rPr>
              <a:t>نتایج تحقیق</a:t>
            </a:r>
            <a:endParaRPr kumimoji="0" lang="en-US" sz="4800" b="0" i="0" u="none" strike="noStrike" kern="1200" cap="none" spc="0" normalizeH="0" baseline="0" noProof="0" dirty="0">
              <a:ln>
                <a:noFill/>
              </a:ln>
              <a:solidFill>
                <a:schemeClr val="tx2"/>
              </a:solidFill>
              <a:effectLst/>
              <a:uLnTx/>
              <a:uFillTx/>
              <a:latin typeface="+mj-lt"/>
              <a:ea typeface="+mj-ea"/>
              <a:cs typeface="B Titr" pitchFamily="2" charset="-78"/>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990600"/>
            <a:ext cx="8305800" cy="5867400"/>
          </a:xfrm>
        </p:spPr>
        <p:txBody>
          <a:bodyPr>
            <a:noAutofit/>
          </a:bodyPr>
          <a:lstStyle/>
          <a:p>
            <a:pPr algn="r" rtl="1"/>
            <a:r>
              <a:rPr lang="fa-IR" sz="2200" dirty="0" smtClean="0">
                <a:solidFill>
                  <a:schemeClr val="tx1"/>
                </a:solidFill>
              </a:rPr>
              <a:t>1- کیفیت مبلمان داخلی یا فضای داخلی و نمای خارجی ساختمان شرکت در ایجاد ذهنیت مثبت و وفاداری و تکرار خرید مشتری ای که جهت دریافت خدمات مراجعه می نماید، تاثیر بسزایی دارد. شركتهاي بيمه علاوه بر ارائه خدمات بيمه اي خوب بايد وضعيت محيط كاري خود را نيز از حيث نظم و آراستگي ، تهويه ؛ ميزان روشنايي ؛دكوراسيون و</a:t>
            </a:r>
            <a:r>
              <a:rPr lang="en-US" sz="2200" dirty="0" smtClean="0">
                <a:solidFill>
                  <a:schemeClr val="tx1"/>
                </a:solidFill>
              </a:rPr>
              <a:t> ..... </a:t>
            </a:r>
            <a:r>
              <a:rPr lang="fa-IR" sz="2200" dirty="0" smtClean="0">
                <a:solidFill>
                  <a:schemeClr val="tx1"/>
                </a:solidFill>
              </a:rPr>
              <a:t>مورد بررسي دقيق قرار دهند. زيرا اين مسائل به طور نامحسوس مي تواند بر روابط فيمابين مشتري و شركت تاثير بگذارد</a:t>
            </a:r>
            <a:r>
              <a:rPr lang="en-US" sz="2200" dirty="0" smtClean="0">
                <a:solidFill>
                  <a:schemeClr val="tx1"/>
                </a:solidFill>
              </a:rPr>
              <a:t> .</a:t>
            </a:r>
            <a:br>
              <a:rPr lang="en-US" sz="2200" dirty="0" smtClean="0">
                <a:solidFill>
                  <a:schemeClr val="tx1"/>
                </a:solidFill>
              </a:rPr>
            </a:br>
            <a:r>
              <a:rPr lang="ar-SA" sz="2200" dirty="0" smtClean="0">
                <a:solidFill>
                  <a:schemeClr val="tx1"/>
                </a:solidFill>
              </a:rPr>
              <a:t>2- </a:t>
            </a:r>
            <a:r>
              <a:rPr lang="fa-IR" sz="2200" dirty="0" smtClean="0">
                <a:solidFill>
                  <a:schemeClr val="tx1"/>
                </a:solidFill>
              </a:rPr>
              <a:t>از لحاظ عامل توزیع بیمه نامه ها،‌فروش الکترونیکی موجب کاهش زمان مورد نیاز فرآیند صدور و پرداخت می شود. به این ترتیب که مشتری می تواند با مراجعه به سایت مربوطه، ضمن پرکردن فرم درخواست بیمه، هر اطلاعاتی که خواست از سایت در یافت کرده و با انواع بیمه نامه ها و حتی به سؤلات خود در این زمینه دست یابد. با استفاده از اینترنت امکان دسترسی به بیمه و بیمه نامه هاي مختلف در هر روز و در هر ساعت شبانه روز فراهم می شود و مسائل مربوط به توزیع، دسترسی به شبکه فروش، نمایندگی ها و کارگزاري ها حل خواهد شد.</a:t>
            </a:r>
            <a:r>
              <a:rPr lang="en-US" sz="2200" dirty="0" smtClean="0">
                <a:solidFill>
                  <a:schemeClr val="tx1"/>
                </a:solidFill>
              </a:rPr>
              <a:t/>
            </a:r>
            <a:br>
              <a:rPr lang="en-US" sz="2200" dirty="0" smtClean="0">
                <a:solidFill>
                  <a:schemeClr val="tx1"/>
                </a:solidFill>
              </a:rPr>
            </a:br>
            <a:r>
              <a:rPr lang="fa-IR" sz="2200" dirty="0" smtClean="0">
                <a:solidFill>
                  <a:schemeClr val="tx1"/>
                </a:solidFill>
              </a:rPr>
              <a:t>مراجعه بيمه گران به منزل يا محل كار افراد ، وجود ودر دسترس بودن نمايندگي هاي متعدد بيمه نیز مي تواند بر افزایش فروش تاثیر داشته باشد</a:t>
            </a:r>
            <a:r>
              <a:rPr lang="en-US" sz="2200" dirty="0" smtClean="0">
                <a:solidFill>
                  <a:schemeClr val="tx1"/>
                </a:solidFill>
              </a:rPr>
              <a:t>.</a:t>
            </a:r>
            <a:br>
              <a:rPr lang="en-US" sz="2200" dirty="0" smtClean="0">
                <a:solidFill>
                  <a:schemeClr val="tx1"/>
                </a:solidFill>
              </a:rPr>
            </a:br>
            <a:r>
              <a:rPr lang="fa-IR" sz="2200" dirty="0" smtClean="0">
                <a:solidFill>
                  <a:schemeClr val="tx1"/>
                </a:solidFill>
              </a:rPr>
              <a:t>3- ویژگی های بیمه نامه ها و سایر اطلاعات را بر روی سایت قرار داده و از این طریق تنوع خدمات را به راحتی به مشتری خود معرفی نماید. بدین ترتیب بیمه گذار می تواند انواع بیمه نامه هاي مختلف را به راحتی مقایسه نموده و بیمه نامه مطلوب خود را انتخاب نماید. با معرفی و ارائه مشاوره رایگان و شناساندن کامل خدمات بیمه ای به مشتریان، بدون دربرداشتن هزینه ای برای آنها ، فروش خود را ارتقاء بخشیده و موجبات افزایش سهم بازار فراهم گردد.</a:t>
            </a:r>
            <a:r>
              <a:rPr lang="en-US" sz="2200" dirty="0" smtClean="0"/>
              <a:t/>
            </a:r>
            <a:br>
              <a:rPr lang="en-US" sz="2200" dirty="0" smtClean="0"/>
            </a:br>
            <a:endParaRPr lang="fa-IR" sz="22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305800" cy="5867400"/>
          </a:xfrm>
        </p:spPr>
        <p:txBody>
          <a:bodyPr>
            <a:noAutofit/>
          </a:bodyPr>
          <a:lstStyle/>
          <a:p>
            <a:pPr algn="r" rtl="1"/>
            <a:r>
              <a:rPr lang="fa-IR" sz="2800" dirty="0" smtClean="0">
                <a:solidFill>
                  <a:schemeClr val="tx1"/>
                </a:solidFill>
              </a:rPr>
              <a:t>4- بررسی و نظرسنجي مستمر از مشتريان بازار هدف براي شناسايي نیازها و خواسته های ایشان و نقاط قوت و ضعف شرکت در زمينه بكارگيري آميخته بازاريابي در مورد خدمات شركت بصورت دوره‌اي انجام پذيرد و تلاش در جهت بهبود و افزايش سهم بازار با بكارگيري اصول علمي بازاريابي و آميخته بازاريابي در محور فعاليت­هاي شركت قرار گيرد و مورد توجه باشد. </a:t>
            </a:r>
            <a:r>
              <a:rPr lang="en-US" sz="2800" dirty="0" smtClean="0">
                <a:solidFill>
                  <a:schemeClr val="tx1"/>
                </a:solidFill>
              </a:rPr>
              <a:t/>
            </a:r>
            <a:br>
              <a:rPr lang="en-US" sz="2800" dirty="0" smtClean="0">
                <a:solidFill>
                  <a:schemeClr val="tx1"/>
                </a:solidFill>
              </a:rPr>
            </a:br>
            <a:r>
              <a:rPr lang="fa-IR" sz="2800" dirty="0" smtClean="0">
                <a:solidFill>
                  <a:schemeClr val="tx1"/>
                </a:solidFill>
              </a:rPr>
              <a:t>5- شركتهاي بيمه بايد توجه ويژه اي به قيمت داشته باشند</a:t>
            </a:r>
            <a:r>
              <a:rPr lang="en-US" sz="2800" dirty="0" smtClean="0">
                <a:solidFill>
                  <a:schemeClr val="tx1"/>
                </a:solidFill>
              </a:rPr>
              <a:t> . </a:t>
            </a:r>
            <a:r>
              <a:rPr lang="fa-IR" sz="2800" dirty="0" smtClean="0">
                <a:solidFill>
                  <a:schemeClr val="tx1"/>
                </a:solidFill>
              </a:rPr>
              <a:t>تخفيفات، اعطاي تسهيلات ، امكان تقسيط بهاي بيمه نامه و پرداخت از طريق كارتهاي اعتباري  مي تواند در ایجاد روابط بهینه مشتري با شركت و افزایش فروش تاثير قابل توجهي داشته باشد</a:t>
            </a:r>
            <a:r>
              <a:rPr lang="en-US" sz="2800" dirty="0" smtClean="0">
                <a:solidFill>
                  <a:schemeClr val="tx1"/>
                </a:solidFill>
              </a:rPr>
              <a:t>.</a:t>
            </a:r>
            <a:br>
              <a:rPr lang="en-US" sz="2800" dirty="0" smtClean="0">
                <a:solidFill>
                  <a:schemeClr val="tx1"/>
                </a:solidFill>
              </a:rPr>
            </a:br>
            <a:r>
              <a:rPr lang="fa-IR" sz="2800" dirty="0" smtClean="0">
                <a:solidFill>
                  <a:schemeClr val="tx1"/>
                </a:solidFill>
              </a:rPr>
              <a:t>6- بسیاری از افراد به دلیل گرفتاری های شخصی و فرایند طولانی صدور بیمه نامه های عمر و اینکه پرداخت حق بیمه برای آنها ایجاد خستگی از پرداخت اقساط را در بردارد از خرید بیمه نامه های عمر امتناع می‏نمایند . و یا اعتماد کامل نسبت به این­گونه سرمایه­گذاری ها ندارند .  لذا می توان با آموزش و فرهنگ سازی در میان افراد کم سن جامعه و با تبلیغات و دیگر ابزارهای تشویقی در سطح کلان ،  افراد را به استفاده از بیمه عمر واستفاده از مزایای آن ترغیب نمود.</a:t>
            </a:r>
            <a:r>
              <a:rPr lang="en-US" sz="2800" dirty="0" smtClean="0">
                <a:solidFill>
                  <a:schemeClr val="tx1"/>
                </a:solidFill>
              </a:rPr>
              <a:t/>
            </a:r>
            <a:br>
              <a:rPr lang="en-US" sz="2800" dirty="0" smtClean="0">
                <a:solidFill>
                  <a:schemeClr val="tx1"/>
                </a:solidFill>
              </a:rPr>
            </a:br>
            <a:endParaRPr lang="fa-IR" sz="2800" dirty="0">
              <a:solidFill>
                <a:schemeClr val="tx1"/>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5925312"/>
          </a:xfrm>
        </p:spPr>
        <p:txBody>
          <a:bodyPr>
            <a:normAutofit/>
          </a:bodyPr>
          <a:lstStyle/>
          <a:p>
            <a:pPr algn="r" rtl="1"/>
            <a:r>
              <a:rPr lang="fa-IR" sz="3200" dirty="0" smtClean="0">
                <a:solidFill>
                  <a:schemeClr val="tx1"/>
                </a:solidFill>
              </a:rPr>
              <a:t>7- هر چه اطلاعات كاركنان بيشتر و بروزتر ، برخوردآنان با مشتريان صميمانه تر و در هنگام ارائه بيمه نامه و حل مسائل مشتريان سرعت عمل بيشتري داشته باشند و همچنين كاركنان در هنگام فروش بيمه نامه سعي در حل مشكلات بيمه گذار داشته باشند و نه فقط فروش بيمه، بيشتر مي توانند بر روابط ما بين شركت و مشتري تاثير بگذارند و فروش و سهم بازار بیشتری نصیب شرکت نمایند.</a:t>
            </a:r>
            <a:r>
              <a:rPr lang="en-US" sz="3200" dirty="0" smtClean="0">
                <a:solidFill>
                  <a:schemeClr val="tx1"/>
                </a:solidFill>
              </a:rPr>
              <a:t/>
            </a:r>
            <a:br>
              <a:rPr lang="en-US" sz="3200" dirty="0" smtClean="0">
                <a:solidFill>
                  <a:schemeClr val="tx1"/>
                </a:solidFill>
              </a:rPr>
            </a:br>
            <a:r>
              <a:rPr lang="fa-IR" sz="3200" dirty="0" smtClean="0">
                <a:solidFill>
                  <a:schemeClr val="tx1"/>
                </a:solidFill>
              </a:rPr>
              <a:t>8- نحوه عملكرد و برخورد مديريت شركت و ايجاد تعادل بين نياز به بيمه و برآوردن خواسته و مشکل مشتريان مي تواند بر روابط بيمه گر وبيمه گذار تاثيربگذارد</a:t>
            </a:r>
            <a:r>
              <a:rPr lang="en-US" sz="3200" dirty="0" smtClean="0">
                <a:solidFill>
                  <a:schemeClr val="tx1"/>
                </a:solidFill>
              </a:rPr>
              <a:t> .</a:t>
            </a:r>
            <a:r>
              <a:rPr lang="fa-IR" sz="3200" dirty="0" smtClean="0">
                <a:solidFill>
                  <a:schemeClr val="tx1"/>
                </a:solidFill>
              </a:rPr>
              <a:t>مديريت شركت نيز بايددر هنگام مواجه بامشتري سعي در حل مسائل وي با روي خوش به دور از نزدیک بینی بازاریابی داشته باشد وبه مشتري همانند سرمايه اصلي شركت بنگرد</a:t>
            </a:r>
            <a:r>
              <a:rPr lang="en-US" sz="3200" dirty="0" smtClean="0">
                <a:solidFill>
                  <a:schemeClr val="tx1"/>
                </a:solidFill>
              </a:rPr>
              <a:t>.</a:t>
            </a:r>
            <a:r>
              <a:rPr lang="en-US" sz="3200" dirty="0" smtClean="0"/>
              <a:t/>
            </a:r>
            <a:br>
              <a:rPr lang="en-US" sz="3200" dirty="0" smtClean="0"/>
            </a:br>
            <a:endParaRPr lang="fa-IR" sz="32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5849112"/>
          </a:xfrm>
        </p:spPr>
        <p:txBody>
          <a:bodyPr>
            <a:normAutofit fontScale="90000"/>
          </a:bodyPr>
          <a:lstStyle/>
          <a:p>
            <a:pPr algn="r" rtl="1"/>
            <a:r>
              <a:rPr lang="ar-SA" sz="3600" dirty="0" smtClean="0">
                <a:solidFill>
                  <a:srgbClr val="C00000"/>
                </a:solidFill>
                <a:cs typeface="B Titr" pitchFamily="2" charset="-78"/>
              </a:rPr>
              <a:t>محدودیتهای تحقیق</a:t>
            </a:r>
            <a:r>
              <a:rPr lang="en-US" sz="3600" dirty="0" smtClean="0"/>
              <a:t/>
            </a:r>
            <a:br>
              <a:rPr lang="en-US" sz="3600" dirty="0" smtClean="0"/>
            </a:br>
            <a:r>
              <a:rPr lang="en-US" sz="3600" dirty="0" smtClean="0"/>
              <a:t/>
            </a:r>
            <a:br>
              <a:rPr lang="en-US" sz="3600" dirty="0" smtClean="0"/>
            </a:br>
            <a:r>
              <a:rPr lang="fa-IR" sz="3600" dirty="0" smtClean="0">
                <a:solidFill>
                  <a:schemeClr val="tx1"/>
                </a:solidFill>
              </a:rPr>
              <a:t>1- مشکلات مربوط به هماهنگی اولیه با دفاتر بیمه ای که می بایست پرسشنامه ها را جهت ارائه به مشتریان در اختیار گیرند. </a:t>
            </a:r>
            <a:br>
              <a:rPr lang="fa-IR" sz="3600" dirty="0" smtClean="0">
                <a:solidFill>
                  <a:schemeClr val="tx1"/>
                </a:solidFill>
              </a:rPr>
            </a:br>
            <a:r>
              <a:rPr lang="en-US" sz="3600" dirty="0" smtClean="0">
                <a:solidFill>
                  <a:schemeClr val="tx1"/>
                </a:solidFill>
              </a:rPr>
              <a:t/>
            </a:r>
            <a:br>
              <a:rPr lang="en-US" sz="3600" dirty="0" smtClean="0">
                <a:solidFill>
                  <a:schemeClr val="tx1"/>
                </a:solidFill>
              </a:rPr>
            </a:br>
            <a:r>
              <a:rPr lang="fa-IR" sz="3600" dirty="0" smtClean="0">
                <a:solidFill>
                  <a:schemeClr val="tx1"/>
                </a:solidFill>
              </a:rPr>
              <a:t>2- پیگیری تلفنی و یا حضوری با برخی از شعب بیمه که توجهی به تکمیل وارسال پرسشنامه های تکمیل شده در موعد مقرر نمی نمودند.</a:t>
            </a:r>
            <a:r>
              <a:rPr lang="en-US" sz="3600" dirty="0" smtClean="0">
                <a:solidFill>
                  <a:schemeClr val="tx1"/>
                </a:solidFill>
              </a:rPr>
              <a:t/>
            </a:r>
            <a:br>
              <a:rPr lang="en-US" sz="3600" dirty="0" smtClean="0">
                <a:solidFill>
                  <a:schemeClr val="tx1"/>
                </a:solidFill>
              </a:rPr>
            </a:br>
            <a:r>
              <a:rPr lang="en-US" sz="3600" dirty="0" smtClean="0">
                <a:solidFill>
                  <a:schemeClr val="tx1"/>
                </a:solidFill>
              </a:rPr>
              <a:t/>
            </a:r>
            <a:br>
              <a:rPr lang="en-US" sz="3600" dirty="0" smtClean="0">
                <a:solidFill>
                  <a:schemeClr val="tx1"/>
                </a:solidFill>
              </a:rPr>
            </a:br>
            <a:r>
              <a:rPr lang="fa-IR" sz="3600" dirty="0" smtClean="0">
                <a:solidFill>
                  <a:schemeClr val="tx1"/>
                </a:solidFill>
              </a:rPr>
              <a:t>3- این تحقیق تنها در بین مشتریان یک بیمه انجام شده است و تعمیم دادن نتایج به سایر شرکت های بیمه ای موجود در صنعت بیمه را میسر نمی نماید.</a:t>
            </a:r>
            <a:r>
              <a:rPr lang="en-US" sz="3600" dirty="0" smtClean="0">
                <a:solidFill>
                  <a:schemeClr val="tx1"/>
                </a:solidFill>
              </a:rPr>
              <a:t/>
            </a:r>
            <a:br>
              <a:rPr lang="en-US" sz="3600" dirty="0" smtClean="0">
                <a:solidFill>
                  <a:schemeClr val="tx1"/>
                </a:solidFill>
              </a:rPr>
            </a:br>
            <a:endParaRPr lang="fa-IR" sz="3600" dirty="0">
              <a:solidFill>
                <a:schemeClr val="tx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8229600" cy="819912"/>
          </a:xfrm>
        </p:spPr>
        <p:txBody>
          <a:bodyPr>
            <a:normAutofit/>
          </a:bodyPr>
          <a:lstStyle/>
          <a:p>
            <a:r>
              <a:rPr lang="fa-IR" sz="4400" dirty="0" smtClean="0"/>
              <a:t>بیان مسئله</a:t>
            </a:r>
            <a:endParaRPr lang="en-US" sz="4400" dirty="0"/>
          </a:p>
        </p:txBody>
      </p:sp>
      <p:sp>
        <p:nvSpPr>
          <p:cNvPr id="3" name="Content Placeholder 2"/>
          <p:cNvSpPr>
            <a:spLocks noGrp="1"/>
          </p:cNvSpPr>
          <p:nvPr>
            <p:ph idx="1"/>
          </p:nvPr>
        </p:nvSpPr>
        <p:spPr>
          <a:xfrm>
            <a:off x="533400" y="1143000"/>
            <a:ext cx="8229600" cy="5532120"/>
          </a:xfrm>
        </p:spPr>
        <p:txBody>
          <a:bodyPr>
            <a:normAutofit/>
          </a:bodyPr>
          <a:lstStyle/>
          <a:p>
            <a:pPr>
              <a:buNone/>
            </a:pPr>
            <a:r>
              <a:rPr lang="fa-IR" b="1" dirty="0" smtClean="0">
                <a:solidFill>
                  <a:srgbClr val="006666"/>
                </a:solidFill>
              </a:rPr>
              <a:t>  </a:t>
            </a:r>
            <a:r>
              <a:rPr lang="ar-SA" sz="2400" dirty="0" smtClean="0">
                <a:cs typeface="B Lotus" pitchFamily="2" charset="-78"/>
              </a:rPr>
              <a:t>عناصر آميخته بازاريابي مجموعه اي از متغيرهاي بازاريابي قابل كنترل است كه شركت آنها را براي نيل به اهداف بازاريابي در بازار هدف و براي ايجاد واكنش مورد نياز خود تركيب مي كند. منظور از آميخته يا تركيب اين است كه بين اين اجزاء مي بايست يك نگرش سيستمي و هماهنگ برقرار باشد تا بتوانند در تأثير گذاري و متقاعد سازي مشتريان مؤثر باشند. </a:t>
            </a:r>
            <a:endParaRPr lang="en-US" sz="2400" dirty="0" smtClean="0">
              <a:cs typeface="B Lotus" pitchFamily="2" charset="-78"/>
            </a:endParaRPr>
          </a:p>
          <a:p>
            <a:pPr>
              <a:buNone/>
            </a:pPr>
            <a:endParaRPr lang="fa-IR" sz="2400" dirty="0" smtClean="0">
              <a:cs typeface="B Lotus" pitchFamily="2" charset="-78"/>
            </a:endParaRPr>
          </a:p>
          <a:p>
            <a:pPr>
              <a:buNone/>
            </a:pPr>
            <a:r>
              <a:rPr lang="ar-SA" sz="2400" dirty="0" smtClean="0">
                <a:cs typeface="B Lotus" pitchFamily="2" charset="-78"/>
              </a:rPr>
              <a:t>باعنایت به اینکه بیمه نامه هاي عمر و پس انداز درمیان انواع بیمه نامه ها از جایگاه مناسبی درکشوربرخوردار نیستند، تحقیق حاضر می کوشد تا با بررسی عوامل آمیخته بازاریابی تأثیر گذار بر افزایش سهم بازار این بیمه نامه ها ازنگاه مشتریان ودر چارچوب فرضیه هاي منطبق با عناصر آمیخته بازاریابی خدمات </a:t>
            </a:r>
            <a:r>
              <a:rPr lang="en-US" sz="2400" dirty="0" smtClean="0">
                <a:cs typeface="B Lotus" pitchFamily="2" charset="-78"/>
              </a:rPr>
              <a:t>P</a:t>
            </a:r>
            <a:r>
              <a:rPr lang="ar-SA" sz="2400" dirty="0" smtClean="0">
                <a:cs typeface="B Lotus" pitchFamily="2" charset="-78"/>
              </a:rPr>
              <a:t>7 راهکارهاي مناسبی راجهت رشد وتوسعه و در نهایت افزایش فروش و سهم بازار هرچه بیشتر این بیمه نامه ها در شرکت بیمه آسیا استان خراسان رضوی ارائه دهد</a:t>
            </a:r>
            <a:r>
              <a:rPr lang="en-US" sz="2400" dirty="0" smtClean="0">
                <a:cs typeface="B Lotus" pitchFamily="2" charset="-78"/>
              </a:rPr>
              <a:t>.</a:t>
            </a:r>
            <a:endParaRPr lang="fa-IR" sz="2400" dirty="0" smtClean="0">
              <a:cs typeface="B Lotus" pitchFamily="2" charset="-78"/>
            </a:endParaRPr>
          </a:p>
          <a:p>
            <a:pPr>
              <a:buNone/>
            </a:pPr>
            <a:endParaRPr lang="fa-IR" dirty="0"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7400"/>
            <a:ext cx="8305800" cy="3657600"/>
          </a:xfrm>
        </p:spPr>
        <p:txBody>
          <a:bodyPr>
            <a:normAutofit fontScale="90000"/>
          </a:bodyPr>
          <a:lstStyle/>
          <a:p>
            <a:pPr algn="r" rtl="1"/>
            <a:r>
              <a:rPr lang="ar-SA" sz="3600" dirty="0" smtClean="0">
                <a:solidFill>
                  <a:srgbClr val="C00000"/>
                </a:solidFill>
                <a:cs typeface="B Titr" pitchFamily="2" charset="-78"/>
              </a:rPr>
              <a:t>پیشنهاداتی برای تحقیقات آینده</a:t>
            </a:r>
            <a:r>
              <a:rPr lang="en-US" sz="3600" dirty="0" smtClean="0">
                <a:solidFill>
                  <a:srgbClr val="C00000"/>
                </a:solidFill>
                <a:cs typeface="B Titr" pitchFamily="2" charset="-78"/>
              </a:rPr>
              <a:t/>
            </a:r>
            <a:br>
              <a:rPr lang="en-US" sz="3600" dirty="0" smtClean="0">
                <a:solidFill>
                  <a:srgbClr val="C00000"/>
                </a:solidFill>
                <a:cs typeface="B Titr" pitchFamily="2" charset="-78"/>
              </a:rPr>
            </a:br>
            <a:r>
              <a:rPr lang="en-US" sz="3600" dirty="0" smtClean="0">
                <a:solidFill>
                  <a:srgbClr val="C00000"/>
                </a:solidFill>
                <a:cs typeface="B Titr" pitchFamily="2" charset="-78"/>
              </a:rPr>
              <a:t/>
            </a:r>
            <a:br>
              <a:rPr lang="en-US" sz="3600" dirty="0" smtClean="0">
                <a:solidFill>
                  <a:srgbClr val="C00000"/>
                </a:solidFill>
                <a:cs typeface="B Titr" pitchFamily="2" charset="-78"/>
              </a:rPr>
            </a:br>
            <a:r>
              <a:rPr lang="fa-IR" sz="3600" dirty="0" smtClean="0">
                <a:solidFill>
                  <a:schemeClr val="tx1"/>
                </a:solidFill>
              </a:rPr>
              <a:t>1- استفاده از سایر مدل های آمیخته بازاریابی و با عناصر مختلف ، برای تعیین ارتباط با افزایش فروش و سهم بازار.</a:t>
            </a:r>
            <a:br>
              <a:rPr lang="fa-IR" sz="3600" dirty="0" smtClean="0">
                <a:solidFill>
                  <a:schemeClr val="tx1"/>
                </a:solidFill>
              </a:rPr>
            </a:br>
            <a:r>
              <a:rPr lang="en-US" sz="3600" dirty="0" smtClean="0">
                <a:solidFill>
                  <a:schemeClr val="tx1"/>
                </a:solidFill>
              </a:rPr>
              <a:t/>
            </a:r>
            <a:br>
              <a:rPr lang="en-US" sz="3600" dirty="0" smtClean="0">
                <a:solidFill>
                  <a:schemeClr val="tx1"/>
                </a:solidFill>
              </a:rPr>
            </a:br>
            <a:r>
              <a:rPr lang="fa-IR" sz="3600" dirty="0" smtClean="0">
                <a:solidFill>
                  <a:schemeClr val="tx1"/>
                </a:solidFill>
              </a:rPr>
              <a:t>2- تحقیقی مشابه تحقیق حاضر با استفاده از نظرات مشتریان سایر شرکت های بیمه ای و مقایسه نظرات و نتایج حاصل.</a:t>
            </a:r>
            <a:br>
              <a:rPr lang="fa-IR" sz="3600" dirty="0" smtClean="0">
                <a:solidFill>
                  <a:schemeClr val="tx1"/>
                </a:solidFill>
              </a:rPr>
            </a:br>
            <a:r>
              <a:rPr lang="en-US" sz="3600" dirty="0" smtClean="0">
                <a:solidFill>
                  <a:schemeClr val="tx1"/>
                </a:solidFill>
              </a:rPr>
              <a:t/>
            </a:r>
            <a:br>
              <a:rPr lang="en-US" sz="3600" dirty="0" smtClean="0">
                <a:solidFill>
                  <a:schemeClr val="tx1"/>
                </a:solidFill>
              </a:rPr>
            </a:br>
            <a:r>
              <a:rPr lang="fa-IR" sz="3600" dirty="0" smtClean="0">
                <a:solidFill>
                  <a:schemeClr val="tx1"/>
                </a:solidFill>
              </a:rPr>
              <a:t>3- انجام تحقیقی مشابه با بکارگیری سایر روش های آماری و نرم افزارهای آماری مانند لیزرل، برای اطمینان بالاتر و نتایج دقیق تر.</a:t>
            </a:r>
            <a:r>
              <a:rPr lang="en-US" sz="3600" dirty="0" smtClean="0"/>
              <a:t/>
            </a:r>
            <a:br>
              <a:rPr lang="en-US" sz="3600" dirty="0" smtClean="0"/>
            </a:br>
            <a:endParaRPr lang="fa-IR" sz="3600" dirty="0"/>
          </a:p>
        </p:txBody>
      </p:sp>
      <p:sp>
        <p:nvSpPr>
          <p:cNvPr id="3" name="Rectangle 3"/>
          <p:cNvSpPr>
            <a:spLocks noChangeArrowheads="1"/>
          </p:cNvSpPr>
          <p:nvPr/>
        </p:nvSpPr>
        <p:spPr bwMode="auto">
          <a:xfrm>
            <a:off x="685800" y="6096000"/>
            <a:ext cx="8153400" cy="584775"/>
          </a:xfrm>
          <a:prstGeom prst="rect">
            <a:avLst/>
          </a:prstGeom>
          <a:noFill/>
          <a:ln w="9525">
            <a:noFill/>
            <a:miter lim="800000"/>
            <a:headEnd/>
            <a:tailEnd/>
          </a:ln>
        </p:spPr>
        <p:txBody>
          <a:bodyPr wrap="square" anchor="ctr">
            <a:spAutoFit/>
          </a:bodyPr>
          <a:lstStyle/>
          <a:p>
            <a:pPr algn="ctr">
              <a:defRPr/>
            </a:pPr>
            <a:r>
              <a:rPr lang="fa-IR" sz="3200" b="1" i="1" dirty="0">
                <a:solidFill>
                  <a:srgbClr val="7030A0"/>
                </a:solidFill>
                <a:effectLst>
                  <a:outerShdw blurRad="38100" dist="38100" dir="2700000" algn="tl">
                    <a:srgbClr val="000000">
                      <a:alpha val="43137"/>
                    </a:srgbClr>
                  </a:outerShdw>
                </a:effectLst>
                <a:latin typeface="Arial" pitchFamily="34" charset="0"/>
                <a:cs typeface="B Nazanin" pitchFamily="2" charset="-78"/>
              </a:rPr>
              <a:t>از توجه شما سپاسگزارم</a:t>
            </a:r>
            <a:endParaRPr lang="fa-IR" sz="3200" b="1" i="1" dirty="0">
              <a:solidFill>
                <a:srgbClr val="7030A0"/>
              </a:solidFill>
              <a:effectLst>
                <a:outerShdw blurRad="38100" dist="38100" dir="2700000" algn="tl">
                  <a:srgbClr val="000000">
                    <a:alpha val="43137"/>
                  </a:srgbClr>
                </a:outerShdw>
              </a:effectLst>
              <a:latin typeface="Arial" pitchFamily="34" charset="0"/>
              <a:cs typeface="Arial"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8229600" cy="819912"/>
          </a:xfrm>
        </p:spPr>
        <p:txBody>
          <a:bodyPr>
            <a:normAutofit/>
          </a:bodyPr>
          <a:lstStyle/>
          <a:p>
            <a:r>
              <a:rPr lang="fa-IR" sz="4000" dirty="0" smtClean="0"/>
              <a:t>اهمیت موضوع</a:t>
            </a:r>
            <a:endParaRPr lang="en-US" sz="4000" dirty="0"/>
          </a:p>
        </p:txBody>
      </p:sp>
      <p:sp>
        <p:nvSpPr>
          <p:cNvPr id="3" name="Content Placeholder 2"/>
          <p:cNvSpPr>
            <a:spLocks noGrp="1"/>
          </p:cNvSpPr>
          <p:nvPr>
            <p:ph idx="1"/>
          </p:nvPr>
        </p:nvSpPr>
        <p:spPr>
          <a:xfrm>
            <a:off x="533400" y="1066800"/>
            <a:ext cx="8229600" cy="5608320"/>
          </a:xfrm>
        </p:spPr>
        <p:txBody>
          <a:bodyPr>
            <a:normAutofit/>
          </a:bodyPr>
          <a:lstStyle/>
          <a:p>
            <a:pPr>
              <a:buNone/>
            </a:pPr>
            <a:r>
              <a:rPr lang="fa-IR" b="1" dirty="0" smtClean="0">
                <a:solidFill>
                  <a:srgbClr val="006666"/>
                </a:solidFill>
              </a:rPr>
              <a:t>  </a:t>
            </a:r>
            <a:r>
              <a:rPr lang="ar-SA" sz="2400" dirty="0" smtClean="0"/>
              <a:t>عنايت به اهميت ومطرح بودن بحث بیمه عمرو پس انداز و ضرورت بازاریابی، توسعه وافزايش سهم بازار آن واینکه این بیمه نامه در بسیاری از کشورهای جهان، یک ملاک توسعه یافتگی به حساب می آید و هم چنین عدم آگاهی اکثر مردم جامعه ما نسبت به این بیمه نامه و اینکه اگر آنها با این بیمه نامه آشنایی داشتند و احساس نیاز به این بیمه نامه را در خود می دیدند، اقدام به خريد آن می نمودند؛ به همین دلیل ضرورت دارد که </a:t>
            </a:r>
            <a:r>
              <a:rPr lang="fa-IR" sz="2400" dirty="0" smtClean="0"/>
              <a:t>ارتبط میان عناصر</a:t>
            </a:r>
            <a:r>
              <a:rPr lang="ar-SA" sz="2400" dirty="0" smtClean="0"/>
              <a:t>آمیخته بازاریابی خدمات </a:t>
            </a:r>
            <a:r>
              <a:rPr lang="fa-IR" sz="2400" smtClean="0"/>
              <a:t>و</a:t>
            </a:r>
            <a:r>
              <a:rPr lang="ar-SA" sz="2400" smtClean="0"/>
              <a:t> </a:t>
            </a:r>
            <a:r>
              <a:rPr lang="ar-SA" sz="2400" dirty="0" smtClean="0"/>
              <a:t>افزايش سهم بازار بیمه عمر و پس اندازبیمه آسیا استان خراسان رضوی از نقطه نظر و ديدگاه مشتريان، محك آزمايش و تحقيق قرارگيرد؛ تا بتوان با بهره­گيري از نظرات آنان وارائه نتایج به شرکت های بیمه، با اقدامات بازاريابي ومعرفي مناسب، نسبت به افزایش سهم بازار اين بيمه اقدام نمود.ما در این تحقیق بدنبال همین ضرورت هستیم.</a:t>
            </a:r>
            <a:endParaRPr lang="fa-IR"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8305800" cy="667512"/>
          </a:xfrm>
        </p:spPr>
        <p:txBody>
          <a:bodyPr>
            <a:normAutofit/>
          </a:bodyPr>
          <a:lstStyle/>
          <a:p>
            <a:pPr algn="r" rtl="1"/>
            <a:r>
              <a:rPr lang="fa-IR" sz="4000" dirty="0" smtClean="0">
                <a:cs typeface="B Titr" pitchFamily="2" charset="-78"/>
              </a:rPr>
              <a:t>مدل مفهومی تحقیق</a:t>
            </a:r>
          </a:p>
        </p:txBody>
      </p:sp>
      <p:sp>
        <p:nvSpPr>
          <p:cNvPr id="3" name="Rectangle 2"/>
          <p:cNvSpPr/>
          <p:nvPr/>
        </p:nvSpPr>
        <p:spPr>
          <a:xfrm>
            <a:off x="838200" y="990600"/>
            <a:ext cx="8001000" cy="707886"/>
          </a:xfrm>
          <a:prstGeom prst="rect">
            <a:avLst/>
          </a:prstGeom>
        </p:spPr>
        <p:txBody>
          <a:bodyPr wrap="square">
            <a:spAutoFit/>
          </a:bodyPr>
          <a:lstStyle/>
          <a:p>
            <a:pPr algn="r"/>
            <a:r>
              <a:rPr lang="fa-IR" sz="2000" dirty="0" smtClean="0">
                <a:cs typeface="B Lotus" pitchFamily="2" charset="-78"/>
              </a:rPr>
              <a:t>مولفه های آمیخته بازاریابی خدمات که در این تحقیق بکار گرفته شده و بعنوان متغیرهای مستقل نیز معرفی شده اند ، برگرفته از مدل پیشنهادی بیتنر و بوم(1981) است .</a:t>
            </a:r>
            <a:endParaRPr lang="fa-IR" sz="2000" dirty="0">
              <a:cs typeface="B Lotus" pitchFamily="2" charset="-78"/>
            </a:endParaRPr>
          </a:p>
        </p:txBody>
      </p:sp>
      <p:pic>
        <p:nvPicPr>
          <p:cNvPr id="93186" name="Picture 2"/>
          <p:cNvPicPr>
            <a:picLocks noChangeAspect="1" noChangeArrowheads="1"/>
          </p:cNvPicPr>
          <p:nvPr/>
        </p:nvPicPr>
        <p:blipFill>
          <a:blip r:embed="rId2" cstate="print"/>
          <a:srcRect/>
          <a:stretch>
            <a:fillRect/>
          </a:stretch>
        </p:blipFill>
        <p:spPr bwMode="auto">
          <a:xfrm>
            <a:off x="1295400" y="1828800"/>
            <a:ext cx="6858000" cy="4800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8229600" cy="515112"/>
          </a:xfrm>
        </p:spPr>
        <p:txBody>
          <a:bodyPr>
            <a:normAutofit/>
          </a:bodyPr>
          <a:lstStyle/>
          <a:p>
            <a:r>
              <a:rPr lang="fa-IR" sz="2800" dirty="0" smtClean="0"/>
              <a:t>فرضیه های تحقیق</a:t>
            </a:r>
            <a:endParaRPr lang="en-US" sz="2800" dirty="0"/>
          </a:p>
        </p:txBody>
      </p:sp>
      <p:sp>
        <p:nvSpPr>
          <p:cNvPr id="3" name="Content Placeholder 2"/>
          <p:cNvSpPr>
            <a:spLocks noGrp="1"/>
          </p:cNvSpPr>
          <p:nvPr>
            <p:ph idx="1"/>
          </p:nvPr>
        </p:nvSpPr>
        <p:spPr>
          <a:xfrm>
            <a:off x="533400" y="685800"/>
            <a:ext cx="8229600" cy="5989320"/>
          </a:xfrm>
        </p:spPr>
        <p:txBody>
          <a:bodyPr>
            <a:normAutofit fontScale="77500" lnSpcReduction="20000"/>
          </a:bodyPr>
          <a:lstStyle/>
          <a:p>
            <a:r>
              <a:rPr lang="fa-IR" b="1" dirty="0" smtClean="0">
                <a:solidFill>
                  <a:srgbClr val="006666"/>
                </a:solidFill>
              </a:rPr>
              <a:t> </a:t>
            </a:r>
            <a:r>
              <a:rPr lang="fa-IR" dirty="0" smtClean="0"/>
              <a:t>با استناد به مطالعاتی که در فصل دوم آمده است و مدل پیشنهادی بيتنر و بوم (1981) لذا مبنای نتیجه گیری بر اساس فرضيه های زير مي باشد.</a:t>
            </a:r>
          </a:p>
          <a:p>
            <a:endParaRPr lang="en-US" dirty="0" smtClean="0"/>
          </a:p>
          <a:p>
            <a:r>
              <a:rPr lang="ar-SA" b="1" dirty="0" smtClean="0"/>
              <a:t>فرضیه اصلی تحقیق :</a:t>
            </a:r>
            <a:endParaRPr lang="en-US" b="1" dirty="0" smtClean="0"/>
          </a:p>
          <a:p>
            <a:r>
              <a:rPr lang="fa-IR" dirty="0" smtClean="0"/>
              <a:t>بین </a:t>
            </a:r>
            <a:r>
              <a:rPr lang="ar-SA" dirty="0" smtClean="0"/>
              <a:t>عوامل آميخته بازاريابي خدمات </a:t>
            </a:r>
            <a:r>
              <a:rPr lang="fa-IR" dirty="0" smtClean="0"/>
              <a:t>و </a:t>
            </a:r>
            <a:r>
              <a:rPr lang="ar-SA" dirty="0" smtClean="0"/>
              <a:t>افزايش سهم بازار بيمه عمر وپس انداز شركت بيمه آسيا استان خراسان رضوی </a:t>
            </a:r>
            <a:r>
              <a:rPr lang="fa-IR" dirty="0" smtClean="0"/>
              <a:t>ارتباط </a:t>
            </a:r>
            <a:r>
              <a:rPr lang="ar-SA" dirty="0" smtClean="0"/>
              <a:t>معناداري </a:t>
            </a:r>
            <a:r>
              <a:rPr lang="fa-IR" dirty="0" smtClean="0"/>
              <a:t>وجود </a:t>
            </a:r>
            <a:r>
              <a:rPr lang="ar-SA" dirty="0" smtClean="0"/>
              <a:t>دارد.</a:t>
            </a:r>
            <a:endParaRPr lang="fa-IR" dirty="0" smtClean="0"/>
          </a:p>
          <a:p>
            <a:r>
              <a:rPr lang="ar-SA" b="1" dirty="0" smtClean="0"/>
              <a:t>فرضیه های فرعی تحقیق :</a:t>
            </a:r>
            <a:endParaRPr lang="en-US" b="1" dirty="0" smtClean="0"/>
          </a:p>
          <a:p>
            <a:r>
              <a:rPr lang="ar-SA" dirty="0" smtClean="0"/>
              <a:t>1- </a:t>
            </a:r>
            <a:r>
              <a:rPr lang="fa-IR" dirty="0" smtClean="0"/>
              <a:t>بین </a:t>
            </a:r>
            <a:r>
              <a:rPr lang="ar-SA" dirty="0" smtClean="0"/>
              <a:t>عامل محصول (خدمت) </a:t>
            </a:r>
            <a:r>
              <a:rPr lang="fa-IR" dirty="0" smtClean="0"/>
              <a:t>و </a:t>
            </a:r>
            <a:r>
              <a:rPr lang="ar-SA" dirty="0" smtClean="0"/>
              <a:t>افزايش سهم بازار بيمه عمر وپس انداز شركت بيمه آسيا استان خراسان رضوی </a:t>
            </a:r>
            <a:r>
              <a:rPr lang="fa-IR" dirty="0" smtClean="0"/>
              <a:t>ارتباط </a:t>
            </a:r>
            <a:r>
              <a:rPr lang="ar-SA" dirty="0" smtClean="0"/>
              <a:t>معناداري </a:t>
            </a:r>
            <a:r>
              <a:rPr lang="fa-IR" dirty="0" smtClean="0"/>
              <a:t>وجود </a:t>
            </a:r>
            <a:r>
              <a:rPr lang="ar-SA" dirty="0" smtClean="0"/>
              <a:t>دارد.</a:t>
            </a:r>
            <a:endParaRPr lang="en-US" dirty="0" smtClean="0"/>
          </a:p>
          <a:p>
            <a:r>
              <a:rPr lang="ar-SA" dirty="0" smtClean="0"/>
              <a:t>2- </a:t>
            </a:r>
            <a:r>
              <a:rPr lang="fa-IR" dirty="0" smtClean="0"/>
              <a:t>بین </a:t>
            </a:r>
            <a:r>
              <a:rPr lang="ar-SA" dirty="0" smtClean="0"/>
              <a:t>عامل قیمت </a:t>
            </a:r>
            <a:r>
              <a:rPr lang="fa-IR" dirty="0" smtClean="0"/>
              <a:t>و </a:t>
            </a:r>
            <a:r>
              <a:rPr lang="ar-SA" dirty="0" smtClean="0"/>
              <a:t>افزايش سهم بازار بيمه عمر وپس انداز شركت بيمه آسيا استان خراسان رضوی </a:t>
            </a:r>
            <a:r>
              <a:rPr lang="fa-IR" dirty="0" smtClean="0"/>
              <a:t>ارتباط </a:t>
            </a:r>
            <a:r>
              <a:rPr lang="ar-SA" dirty="0" smtClean="0"/>
              <a:t>معناداري</a:t>
            </a:r>
            <a:r>
              <a:rPr lang="fa-IR" dirty="0" smtClean="0"/>
              <a:t> وجود</a:t>
            </a:r>
            <a:r>
              <a:rPr lang="ar-SA" dirty="0" smtClean="0"/>
              <a:t> دارد.</a:t>
            </a:r>
            <a:endParaRPr lang="en-US" dirty="0" smtClean="0"/>
          </a:p>
          <a:p>
            <a:r>
              <a:rPr lang="ar-SA" dirty="0" smtClean="0"/>
              <a:t>3- </a:t>
            </a:r>
            <a:r>
              <a:rPr lang="fa-IR" dirty="0" smtClean="0"/>
              <a:t>بین </a:t>
            </a:r>
            <a:r>
              <a:rPr lang="ar-SA" dirty="0" smtClean="0"/>
              <a:t>عامل توزیع </a:t>
            </a:r>
            <a:r>
              <a:rPr lang="fa-IR" dirty="0" smtClean="0"/>
              <a:t>و </a:t>
            </a:r>
            <a:r>
              <a:rPr lang="ar-SA" dirty="0" smtClean="0"/>
              <a:t>افزايش سهم بازار بيمه عمر وپس انداز شركت بيمه آسيا استان خراسان رضوی </a:t>
            </a:r>
            <a:r>
              <a:rPr lang="fa-IR" dirty="0" smtClean="0"/>
              <a:t>ارتباط </a:t>
            </a:r>
            <a:r>
              <a:rPr lang="ar-SA" dirty="0" smtClean="0"/>
              <a:t>معناداري</a:t>
            </a:r>
            <a:r>
              <a:rPr lang="fa-IR" dirty="0" smtClean="0"/>
              <a:t> وجود</a:t>
            </a:r>
            <a:r>
              <a:rPr lang="ar-SA" dirty="0" smtClean="0"/>
              <a:t> دارد.</a:t>
            </a:r>
            <a:endParaRPr lang="en-US" dirty="0" smtClean="0"/>
          </a:p>
          <a:p>
            <a:r>
              <a:rPr lang="ar-SA" dirty="0" smtClean="0"/>
              <a:t>4- </a:t>
            </a:r>
            <a:r>
              <a:rPr lang="fa-IR" dirty="0" smtClean="0"/>
              <a:t>بین </a:t>
            </a:r>
            <a:r>
              <a:rPr lang="ar-SA" dirty="0" smtClean="0"/>
              <a:t>عامل ترفیع </a:t>
            </a:r>
            <a:r>
              <a:rPr lang="fa-IR" dirty="0" smtClean="0"/>
              <a:t>و </a:t>
            </a:r>
            <a:r>
              <a:rPr lang="ar-SA" dirty="0" smtClean="0"/>
              <a:t>افزايش سهم بازار بيمه عمر وپس انداز شركت بيمه آسيا استان خراسان رضوی </a:t>
            </a:r>
            <a:r>
              <a:rPr lang="fa-IR" dirty="0" smtClean="0"/>
              <a:t>ارتباط </a:t>
            </a:r>
            <a:r>
              <a:rPr lang="ar-SA" dirty="0" smtClean="0"/>
              <a:t>معناداري </a:t>
            </a:r>
            <a:r>
              <a:rPr lang="fa-IR" dirty="0" smtClean="0"/>
              <a:t>وجود </a:t>
            </a:r>
            <a:r>
              <a:rPr lang="ar-SA" dirty="0" smtClean="0"/>
              <a:t>دارد.</a:t>
            </a:r>
            <a:endParaRPr lang="en-US" dirty="0" smtClean="0"/>
          </a:p>
          <a:p>
            <a:r>
              <a:rPr lang="ar-SA" dirty="0" smtClean="0"/>
              <a:t>5- </a:t>
            </a:r>
            <a:r>
              <a:rPr lang="fa-IR" dirty="0" smtClean="0"/>
              <a:t>بین </a:t>
            </a:r>
            <a:r>
              <a:rPr lang="ar-SA" dirty="0" smtClean="0"/>
              <a:t>عامل مشارکت </a:t>
            </a:r>
            <a:r>
              <a:rPr lang="fa-IR" dirty="0" smtClean="0"/>
              <a:t>و </a:t>
            </a:r>
            <a:r>
              <a:rPr lang="ar-SA" dirty="0" smtClean="0"/>
              <a:t>افزايش سهم بازار بيمه عمر وپس انداز شركت بيمه آسيا استان خراسان رضوی </a:t>
            </a:r>
            <a:r>
              <a:rPr lang="fa-IR" dirty="0" smtClean="0"/>
              <a:t>ارتباط </a:t>
            </a:r>
            <a:r>
              <a:rPr lang="ar-SA" dirty="0" smtClean="0"/>
              <a:t>معناداري </a:t>
            </a:r>
            <a:r>
              <a:rPr lang="fa-IR" dirty="0" smtClean="0"/>
              <a:t>وجود </a:t>
            </a:r>
            <a:r>
              <a:rPr lang="ar-SA" dirty="0" smtClean="0"/>
              <a:t>دارد.</a:t>
            </a:r>
            <a:endParaRPr lang="en-US" dirty="0" smtClean="0"/>
          </a:p>
          <a:p>
            <a:r>
              <a:rPr lang="ar-SA" dirty="0" smtClean="0"/>
              <a:t>6- </a:t>
            </a:r>
            <a:r>
              <a:rPr lang="fa-IR" dirty="0" smtClean="0"/>
              <a:t>بین </a:t>
            </a:r>
            <a:r>
              <a:rPr lang="ar-SA" dirty="0" smtClean="0"/>
              <a:t>عامل شواهد فیزیکی </a:t>
            </a:r>
            <a:r>
              <a:rPr lang="fa-IR" dirty="0" smtClean="0"/>
              <a:t>و </a:t>
            </a:r>
            <a:r>
              <a:rPr lang="ar-SA" dirty="0" smtClean="0"/>
              <a:t>افزايش سهم بازار بيمه عمر وپس انداز شركت بيمه آسيا استان خراسان رضوی </a:t>
            </a:r>
            <a:r>
              <a:rPr lang="fa-IR" dirty="0" smtClean="0"/>
              <a:t>ارتباط </a:t>
            </a:r>
            <a:r>
              <a:rPr lang="ar-SA" dirty="0" smtClean="0"/>
              <a:t>معناداري </a:t>
            </a:r>
            <a:r>
              <a:rPr lang="fa-IR" dirty="0" smtClean="0"/>
              <a:t>وجود </a:t>
            </a:r>
            <a:r>
              <a:rPr lang="ar-SA" dirty="0" smtClean="0"/>
              <a:t>دارد.</a:t>
            </a:r>
            <a:endParaRPr lang="en-US" dirty="0" smtClean="0"/>
          </a:p>
          <a:p>
            <a:r>
              <a:rPr lang="ar-SA" dirty="0" smtClean="0"/>
              <a:t>7- </a:t>
            </a:r>
            <a:r>
              <a:rPr lang="fa-IR" dirty="0" smtClean="0"/>
              <a:t>بین </a:t>
            </a:r>
            <a:r>
              <a:rPr lang="ar-SA" dirty="0" smtClean="0"/>
              <a:t>عامل فرایند </a:t>
            </a:r>
            <a:r>
              <a:rPr lang="fa-IR" dirty="0" smtClean="0"/>
              <a:t>و </a:t>
            </a:r>
            <a:r>
              <a:rPr lang="ar-SA" dirty="0" smtClean="0"/>
              <a:t>افزايش سهم بازار بيمه عمر وپس انداز شركت بيمه آسيا استان خراسان رضوی </a:t>
            </a:r>
            <a:r>
              <a:rPr lang="fa-IR" dirty="0" smtClean="0"/>
              <a:t>ارتباط </a:t>
            </a:r>
            <a:r>
              <a:rPr lang="ar-SA" dirty="0" smtClean="0"/>
              <a:t>معناداري </a:t>
            </a:r>
            <a:r>
              <a:rPr lang="fa-IR" dirty="0" smtClean="0"/>
              <a:t>وجود </a:t>
            </a:r>
            <a:r>
              <a:rPr lang="ar-SA" dirty="0" smtClean="0"/>
              <a:t>دارد.</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09600" y="0"/>
            <a:ext cx="8305800" cy="762000"/>
          </a:xfrm>
        </p:spPr>
        <p:txBody>
          <a:bodyPr>
            <a:normAutofit/>
          </a:bodyPr>
          <a:lstStyle/>
          <a:p>
            <a:pPr algn="r"/>
            <a:r>
              <a:rPr lang="fa-IR" sz="4400" dirty="0" smtClean="0">
                <a:cs typeface="B Titr" pitchFamily="2" charset="-78"/>
              </a:rPr>
              <a:t>پیشینه تحقیق</a:t>
            </a:r>
            <a:endParaRPr lang="en-US" sz="4400" dirty="0">
              <a:cs typeface="B Titr" pitchFamily="2" charset="-78"/>
            </a:endParaRPr>
          </a:p>
        </p:txBody>
      </p:sp>
      <p:graphicFrame>
        <p:nvGraphicFramePr>
          <p:cNvPr id="5" name="Table 4"/>
          <p:cNvGraphicFramePr>
            <a:graphicFrameLocks noGrp="1"/>
          </p:cNvGraphicFramePr>
          <p:nvPr/>
        </p:nvGraphicFramePr>
        <p:xfrm>
          <a:off x="152400" y="914400"/>
          <a:ext cx="8686801" cy="5430520"/>
        </p:xfrm>
        <a:graphic>
          <a:graphicData uri="http://schemas.openxmlformats.org/drawingml/2006/table">
            <a:tbl>
              <a:tblPr firstRow="1" bandRow="1">
                <a:tableStyleId>{5C22544A-7EE6-4342-B048-85BDC9FD1C3A}</a:tableStyleId>
              </a:tblPr>
              <a:tblGrid>
                <a:gridCol w="6324600"/>
                <a:gridCol w="990600"/>
                <a:gridCol w="1371601"/>
              </a:tblGrid>
              <a:tr h="370840">
                <a:tc>
                  <a:txBody>
                    <a:bodyPr/>
                    <a:lstStyle/>
                    <a:p>
                      <a:pPr algn="ctr"/>
                      <a:r>
                        <a:rPr lang="fa-IR" dirty="0" smtClean="0"/>
                        <a:t>عنوان تحقیق</a:t>
                      </a:r>
                      <a:endParaRPr lang="en-US" dirty="0"/>
                    </a:p>
                  </a:txBody>
                  <a:tcPr/>
                </a:tc>
                <a:tc>
                  <a:txBody>
                    <a:bodyPr/>
                    <a:lstStyle/>
                    <a:p>
                      <a:pPr algn="ctr"/>
                      <a:r>
                        <a:rPr lang="fa-IR" dirty="0" smtClean="0"/>
                        <a:t>سال </a:t>
                      </a:r>
                      <a:endParaRPr lang="en-US" dirty="0"/>
                    </a:p>
                  </a:txBody>
                  <a:tcPr/>
                </a:tc>
                <a:tc>
                  <a:txBody>
                    <a:bodyPr/>
                    <a:lstStyle/>
                    <a:p>
                      <a:pPr algn="ctr"/>
                      <a:r>
                        <a:rPr lang="fa-IR" dirty="0" smtClean="0"/>
                        <a:t>نام محقق </a:t>
                      </a:r>
                      <a:endParaRPr lang="en-US" dirty="0"/>
                    </a:p>
                  </a:txBody>
                  <a:tcPr/>
                </a:tc>
              </a:tr>
              <a:tr h="370840">
                <a:tc>
                  <a:txBody>
                    <a:bodyPr/>
                    <a:lstStyle/>
                    <a:p>
                      <a:pPr algn="ctr"/>
                      <a:r>
                        <a:rPr kumimoji="0" lang="ar-SA" sz="1800" kern="1200" dirty="0" smtClean="0">
                          <a:solidFill>
                            <a:schemeClr val="dk1"/>
                          </a:solidFill>
                          <a:latin typeface="+mn-lt"/>
                          <a:ea typeface="+mn-ea"/>
                          <a:cs typeface="B Lotus" pitchFamily="2" charset="-78"/>
                        </a:rPr>
                        <a:t>اولویت بندی عوامل موثر در آمیخته بازاریابی صنعت هتل داری </a:t>
                      </a:r>
                      <a:endParaRPr lang="en-US" sz="1800" dirty="0">
                        <a:cs typeface="B Lotus" pitchFamily="2" charset="-78"/>
                      </a:endParaRPr>
                    </a:p>
                  </a:txBody>
                  <a:tcPr/>
                </a:tc>
                <a:tc>
                  <a:txBody>
                    <a:bodyPr/>
                    <a:lstStyle/>
                    <a:p>
                      <a:r>
                        <a:rPr lang="fa-IR" sz="1600" dirty="0" smtClean="0">
                          <a:cs typeface="B Titr" pitchFamily="2" charset="-78"/>
                        </a:rPr>
                        <a:t>1387</a:t>
                      </a:r>
                      <a:endParaRPr lang="en-US" sz="1600" dirty="0">
                        <a:cs typeface="B Titr" pitchFamily="2" charset="-78"/>
                      </a:endParaRPr>
                    </a:p>
                  </a:txBody>
                  <a:tcPr anchor="ctr" anchorCtr="1"/>
                </a:tc>
                <a:tc>
                  <a:txBody>
                    <a:bodyPr/>
                    <a:lstStyle/>
                    <a:p>
                      <a:pPr algn="ctr"/>
                      <a:r>
                        <a:rPr lang="fa-IR" sz="2400" dirty="0" smtClean="0">
                          <a:cs typeface="B Nazanin" pitchFamily="2" charset="-78"/>
                        </a:rPr>
                        <a:t>پورسلیمانی</a:t>
                      </a:r>
                      <a:endParaRPr lang="en-US" sz="2400" dirty="0">
                        <a:cs typeface="B Nazanin" pitchFamily="2" charset="-78"/>
                      </a:endParaRPr>
                    </a:p>
                  </a:txBody>
                  <a:tcPr/>
                </a:tc>
              </a:tr>
              <a:tr h="370840">
                <a:tc>
                  <a:txBody>
                    <a:bodyPr/>
                    <a:lstStyle/>
                    <a:p>
                      <a:pPr algn="ctr"/>
                      <a:r>
                        <a:rPr kumimoji="0" lang="fa-IR" sz="1800" kern="1200" dirty="0" smtClean="0">
                          <a:solidFill>
                            <a:schemeClr val="dk1"/>
                          </a:solidFill>
                          <a:latin typeface="+mn-lt"/>
                          <a:ea typeface="+mn-ea"/>
                          <a:cs typeface="B Lotus" pitchFamily="2" charset="-78"/>
                        </a:rPr>
                        <a:t>مطالعه و تعيين اثر عناصر آميخته بازاريابي خدمات بر مديريت ارتباط با مشتري در صنعت بیمه</a:t>
                      </a:r>
                      <a:endParaRPr lang="en-US" sz="1800" dirty="0">
                        <a:cs typeface="B Lotus" pitchFamily="2" charset="-78"/>
                      </a:endParaRPr>
                    </a:p>
                  </a:txBody>
                  <a:tcPr/>
                </a:tc>
                <a:tc>
                  <a:txBody>
                    <a:bodyPr/>
                    <a:lstStyle/>
                    <a:p>
                      <a:r>
                        <a:rPr lang="fa-IR" sz="1600" dirty="0" smtClean="0">
                          <a:cs typeface="B Titr" pitchFamily="2" charset="-78"/>
                        </a:rPr>
                        <a:t>1388</a:t>
                      </a:r>
                      <a:endParaRPr lang="en-US" sz="1600" dirty="0">
                        <a:cs typeface="B Titr" pitchFamily="2" charset="-78"/>
                      </a:endParaRPr>
                    </a:p>
                  </a:txBody>
                  <a:tcPr anchor="ctr" anchorCtr="1"/>
                </a:tc>
                <a:tc>
                  <a:txBody>
                    <a:bodyPr/>
                    <a:lstStyle/>
                    <a:p>
                      <a:pPr algn="ctr"/>
                      <a:r>
                        <a:rPr lang="fa-IR" sz="2400" dirty="0" smtClean="0">
                          <a:cs typeface="B Nazanin" pitchFamily="2" charset="-78"/>
                        </a:rPr>
                        <a:t>میرابی</a:t>
                      </a:r>
                      <a:endParaRPr lang="en-US" sz="2400" dirty="0">
                        <a:cs typeface="B Nazanin" pitchFamily="2" charset="-78"/>
                      </a:endParaRPr>
                    </a:p>
                  </a:txBody>
                  <a:tcPr/>
                </a:tc>
              </a:tr>
              <a:tr h="370840">
                <a:tc>
                  <a:txBody>
                    <a:bodyPr/>
                    <a:lstStyle/>
                    <a:p>
                      <a:pPr algn="ctr"/>
                      <a:r>
                        <a:rPr kumimoji="0" lang="fa-IR" sz="1800" kern="1200" dirty="0" smtClean="0">
                          <a:solidFill>
                            <a:schemeClr val="dk1"/>
                          </a:solidFill>
                          <a:latin typeface="+mn-lt"/>
                          <a:ea typeface="+mn-ea"/>
                          <a:cs typeface="B Lotus" pitchFamily="2" charset="-78"/>
                        </a:rPr>
                        <a:t>بررسي تأثير آميخته بازاريابي بر ترجيح مشتريان در انتخاب يك شركت بيمه</a:t>
                      </a:r>
                      <a:endParaRPr lang="en-US" sz="1800" dirty="0">
                        <a:cs typeface="B Lotus" pitchFamily="2" charset="-78"/>
                      </a:endParaRPr>
                    </a:p>
                  </a:txBody>
                  <a:tcPr/>
                </a:tc>
                <a:tc>
                  <a:txBody>
                    <a:bodyPr/>
                    <a:lstStyle/>
                    <a:p>
                      <a:r>
                        <a:rPr lang="fa-IR" sz="1600" dirty="0" smtClean="0">
                          <a:cs typeface="B Titr" pitchFamily="2" charset="-78"/>
                        </a:rPr>
                        <a:t>1389</a:t>
                      </a:r>
                      <a:endParaRPr lang="en-US" sz="1600" dirty="0">
                        <a:cs typeface="B Titr" pitchFamily="2" charset="-78"/>
                      </a:endParaRPr>
                    </a:p>
                  </a:txBody>
                  <a:tcPr anchor="ctr" anchorCtr="1"/>
                </a:tc>
                <a:tc>
                  <a:txBody>
                    <a:bodyPr/>
                    <a:lstStyle/>
                    <a:p>
                      <a:pPr algn="ctr"/>
                      <a:r>
                        <a:rPr lang="fa-IR" sz="2400" dirty="0" smtClean="0">
                          <a:cs typeface="B Nazanin" pitchFamily="2" charset="-78"/>
                        </a:rPr>
                        <a:t>آزادی</a:t>
                      </a:r>
                      <a:endParaRPr lang="en-US" sz="2400" dirty="0">
                        <a:cs typeface="B Nazanin" pitchFamily="2" charset="-78"/>
                      </a:endParaRPr>
                    </a:p>
                  </a:txBody>
                  <a:tcPr/>
                </a:tc>
              </a:tr>
              <a:tr h="370840">
                <a:tc>
                  <a:txBody>
                    <a:bodyPr/>
                    <a:lstStyle/>
                    <a:p>
                      <a:pPr algn="ctr"/>
                      <a:r>
                        <a:rPr kumimoji="0" lang="fa-IR" sz="1800" kern="1200" dirty="0" smtClean="0">
                          <a:solidFill>
                            <a:schemeClr val="dk1"/>
                          </a:solidFill>
                          <a:latin typeface="+mn-lt"/>
                          <a:ea typeface="+mn-ea"/>
                          <a:cs typeface="B Lotus" pitchFamily="2" charset="-78"/>
                        </a:rPr>
                        <a:t>بررسي مدل هاي آميخته بازاريابي به منظور شناسايي و اولويت بندي عوامل مناسب آميخته براي بازاريابي شيرهاي طعم دار شركت پگاه اصفهان</a:t>
                      </a:r>
                      <a:endParaRPr lang="en-US" sz="1800" dirty="0">
                        <a:cs typeface="B Lotus" pitchFamily="2" charset="-78"/>
                      </a:endParaRPr>
                    </a:p>
                  </a:txBody>
                  <a:tcPr/>
                </a:tc>
                <a:tc>
                  <a:txBody>
                    <a:bodyPr/>
                    <a:lstStyle/>
                    <a:p>
                      <a:r>
                        <a:rPr lang="fa-IR" sz="1600" dirty="0" smtClean="0">
                          <a:cs typeface="B Titr" pitchFamily="2" charset="-78"/>
                        </a:rPr>
                        <a:t>1389</a:t>
                      </a:r>
                      <a:endParaRPr lang="en-US" sz="1600" dirty="0">
                        <a:cs typeface="B Titr" pitchFamily="2" charset="-78"/>
                      </a:endParaRPr>
                    </a:p>
                  </a:txBody>
                  <a:tcPr anchor="ctr" anchorCtr="1"/>
                </a:tc>
                <a:tc>
                  <a:txBody>
                    <a:bodyPr/>
                    <a:lstStyle/>
                    <a:p>
                      <a:pPr algn="ctr"/>
                      <a:r>
                        <a:rPr lang="fa-IR" sz="2400" dirty="0" smtClean="0">
                          <a:cs typeface="B Nazanin" pitchFamily="2" charset="-78"/>
                        </a:rPr>
                        <a:t>محمودی</a:t>
                      </a:r>
                      <a:endParaRPr lang="en-US" sz="2400" dirty="0">
                        <a:cs typeface="B Nazanin" pitchFamily="2" charset="-78"/>
                      </a:endParaRPr>
                    </a:p>
                  </a:txBody>
                  <a:tcPr/>
                </a:tc>
              </a:tr>
              <a:tr h="370840">
                <a:tc>
                  <a:txBody>
                    <a:bodyPr/>
                    <a:lstStyle/>
                    <a:p>
                      <a:pPr algn="ctr"/>
                      <a:r>
                        <a:rPr kumimoji="0" lang="fa-IR" sz="1800" kern="1200" dirty="0" smtClean="0">
                          <a:solidFill>
                            <a:schemeClr val="dk1"/>
                          </a:solidFill>
                          <a:latin typeface="+mn-lt"/>
                          <a:ea typeface="+mn-ea"/>
                          <a:cs typeface="B Lotus" pitchFamily="2" charset="-78"/>
                        </a:rPr>
                        <a:t>ارائه الگوي بهینه مدیریت منسجم خدمات باهدف افزایش خرید بیمه نامه هاي عمروپس انداز  (موردکاوي شرکت بیمه ایران، شهر رشت)</a:t>
                      </a:r>
                      <a:endParaRPr lang="en-US" sz="1800" dirty="0">
                        <a:cs typeface="B Lotus" pitchFamily="2" charset="-78"/>
                      </a:endParaRPr>
                    </a:p>
                  </a:txBody>
                  <a:tcPr/>
                </a:tc>
                <a:tc>
                  <a:txBody>
                    <a:bodyPr/>
                    <a:lstStyle/>
                    <a:p>
                      <a:r>
                        <a:rPr lang="fa-IR" sz="1600" dirty="0" smtClean="0">
                          <a:cs typeface="B Titr" pitchFamily="2" charset="-78"/>
                        </a:rPr>
                        <a:t>1389</a:t>
                      </a:r>
                      <a:endParaRPr lang="en-US" sz="1600" dirty="0">
                        <a:cs typeface="B Titr" pitchFamily="2" charset="-78"/>
                      </a:endParaRPr>
                    </a:p>
                  </a:txBody>
                  <a:tcPr anchor="ctr" anchorCtr="1"/>
                </a:tc>
                <a:tc>
                  <a:txBody>
                    <a:bodyPr/>
                    <a:lstStyle/>
                    <a:p>
                      <a:pPr algn="ctr"/>
                      <a:r>
                        <a:rPr lang="fa-IR" sz="2400" dirty="0" smtClean="0">
                          <a:cs typeface="B Nazanin" pitchFamily="2" charset="-78"/>
                        </a:rPr>
                        <a:t>طالقانی</a:t>
                      </a:r>
                      <a:endParaRPr lang="en-US" sz="2400" dirty="0">
                        <a:cs typeface="B Nazanin" pitchFamily="2" charset="-78"/>
                      </a:endParaRPr>
                    </a:p>
                  </a:txBody>
                  <a:tcPr/>
                </a:tc>
              </a:tr>
              <a:tr h="370840">
                <a:tc>
                  <a:txBody>
                    <a:bodyPr/>
                    <a:lstStyle/>
                    <a:p>
                      <a:pPr algn="ctr"/>
                      <a:r>
                        <a:rPr kumimoji="0" lang="fa-IR" sz="1800" kern="1200" dirty="0" smtClean="0">
                          <a:solidFill>
                            <a:schemeClr val="dk1"/>
                          </a:solidFill>
                          <a:latin typeface="+mn-lt"/>
                          <a:ea typeface="+mn-ea"/>
                          <a:cs typeface="B Lotus" pitchFamily="2" charset="-78"/>
                        </a:rPr>
                        <a:t>تخمین میزان تقاضا برای خرید بیمه عمر بر اساس عوامل اقتصادی در چین </a:t>
                      </a:r>
                      <a:endParaRPr lang="en-US" sz="1800" dirty="0">
                        <a:cs typeface="B Lotus" pitchFamily="2" charset="-78"/>
                      </a:endParaRPr>
                    </a:p>
                  </a:txBody>
                  <a:tcPr/>
                </a:tc>
                <a:tc>
                  <a:txBody>
                    <a:bodyPr/>
                    <a:lstStyle/>
                    <a:p>
                      <a:pPr marL="0" algn="l" rtl="0" eaLnBrk="1" latinLnBrk="0" hangingPunct="1"/>
                      <a:r>
                        <a:rPr kumimoji="0" lang="fa-IR" sz="1600" kern="1200" dirty="0" smtClean="0">
                          <a:solidFill>
                            <a:schemeClr val="dk1"/>
                          </a:solidFill>
                          <a:latin typeface="+mn-lt"/>
                          <a:ea typeface="+mn-ea"/>
                          <a:cs typeface="B Titr" pitchFamily="2" charset="-78"/>
                        </a:rPr>
                        <a:t>2003</a:t>
                      </a:r>
                      <a:endParaRPr kumimoji="0" lang="en-US" sz="1600" kern="1200" dirty="0">
                        <a:solidFill>
                          <a:schemeClr val="dk1"/>
                        </a:solidFill>
                        <a:latin typeface="+mn-lt"/>
                        <a:ea typeface="+mn-ea"/>
                        <a:cs typeface="B Titr" pitchFamily="2" charset="-78"/>
                      </a:endParaRPr>
                    </a:p>
                  </a:txBody>
                  <a:tcPr anchorCtr="1"/>
                </a:tc>
                <a:tc>
                  <a:txBody>
                    <a:bodyPr/>
                    <a:lstStyle/>
                    <a:p>
                      <a:pPr algn="ctr"/>
                      <a:r>
                        <a:rPr kumimoji="0" lang="fa-IR" sz="2400" kern="1200" dirty="0" smtClean="0">
                          <a:solidFill>
                            <a:schemeClr val="dk1"/>
                          </a:solidFill>
                          <a:latin typeface="+mn-lt"/>
                          <a:ea typeface="+mn-ea"/>
                          <a:cs typeface="B Nazanin" pitchFamily="2" charset="-78"/>
                        </a:rPr>
                        <a:t>سایمون گائو</a:t>
                      </a:r>
                      <a:endParaRPr kumimoji="0" lang="en-US" sz="2400" kern="1200" dirty="0">
                        <a:solidFill>
                          <a:schemeClr val="dk1"/>
                        </a:solidFill>
                        <a:latin typeface="+mn-lt"/>
                        <a:ea typeface="+mn-ea"/>
                        <a:cs typeface="B Nazanin" pitchFamily="2" charset="-78"/>
                      </a:endParaRPr>
                    </a:p>
                  </a:txBody>
                  <a:tcPr/>
                </a:tc>
              </a:tr>
              <a:tr h="370840">
                <a:tc>
                  <a:txBody>
                    <a:bodyPr/>
                    <a:lstStyle/>
                    <a:p>
                      <a:pPr algn="ctr"/>
                      <a:r>
                        <a:rPr kumimoji="0" lang="fa-IR" sz="1800" kern="1200" dirty="0" smtClean="0">
                          <a:solidFill>
                            <a:schemeClr val="dk1"/>
                          </a:solidFill>
                          <a:latin typeface="+mn-lt"/>
                          <a:ea typeface="+mn-ea"/>
                          <a:cs typeface="B Lotus" pitchFamily="2" charset="-78"/>
                        </a:rPr>
                        <a:t>بررسی سیستم توزیع کارآمد بر میزان فروش خدمات بیمه در آمریکا </a:t>
                      </a:r>
                      <a:endParaRPr lang="en-US" sz="1800" dirty="0">
                        <a:cs typeface="B Lotus" pitchFamily="2" charset="-78"/>
                      </a:endParaRPr>
                    </a:p>
                  </a:txBody>
                  <a:tcPr/>
                </a:tc>
                <a:tc>
                  <a:txBody>
                    <a:bodyPr/>
                    <a:lstStyle/>
                    <a:p>
                      <a:pPr marL="0" algn="l" rtl="0" eaLnBrk="1" latinLnBrk="0" hangingPunct="1"/>
                      <a:r>
                        <a:rPr kumimoji="0" lang="fa-IR" sz="1600" kern="1200" dirty="0" smtClean="0">
                          <a:solidFill>
                            <a:schemeClr val="dk1"/>
                          </a:solidFill>
                          <a:latin typeface="+mn-lt"/>
                          <a:ea typeface="+mn-ea"/>
                          <a:cs typeface="B Titr" pitchFamily="2" charset="-78"/>
                        </a:rPr>
                        <a:t>2009</a:t>
                      </a:r>
                      <a:endParaRPr kumimoji="0" lang="en-US" sz="1600" kern="1200" dirty="0">
                        <a:solidFill>
                          <a:schemeClr val="dk1"/>
                        </a:solidFill>
                        <a:latin typeface="+mn-lt"/>
                        <a:ea typeface="+mn-ea"/>
                        <a:cs typeface="B Titr" pitchFamily="2" charset="-78"/>
                      </a:endParaRPr>
                    </a:p>
                  </a:txBody>
                  <a:tcPr anchorCtr="1"/>
                </a:tc>
                <a:tc>
                  <a:txBody>
                    <a:bodyPr/>
                    <a:lstStyle/>
                    <a:p>
                      <a:pPr algn="ctr"/>
                      <a:r>
                        <a:rPr kumimoji="0" lang="fa-IR" sz="2400" kern="1200" dirty="0" smtClean="0">
                          <a:solidFill>
                            <a:schemeClr val="dk1"/>
                          </a:solidFill>
                          <a:latin typeface="+mn-lt"/>
                          <a:ea typeface="+mn-ea"/>
                          <a:cs typeface="B Nazanin" pitchFamily="2" charset="-78"/>
                        </a:rPr>
                        <a:t>جین پارک</a:t>
                      </a:r>
                      <a:endParaRPr kumimoji="0" lang="en-US" sz="2400" kern="1200" dirty="0">
                        <a:solidFill>
                          <a:schemeClr val="dk1"/>
                        </a:solidFill>
                        <a:latin typeface="+mn-lt"/>
                        <a:ea typeface="+mn-ea"/>
                        <a:cs typeface="B Nazanin" pitchFamily="2" charset="-78"/>
                      </a:endParaRPr>
                    </a:p>
                  </a:txBody>
                  <a:tcPr/>
                </a:tc>
              </a:tr>
              <a:tr h="370840">
                <a:tc>
                  <a:txBody>
                    <a:bodyPr/>
                    <a:lstStyle/>
                    <a:p>
                      <a:pPr algn="ctr"/>
                      <a:r>
                        <a:rPr kumimoji="0" lang="fa-IR" sz="1800" kern="1200" dirty="0" smtClean="0">
                          <a:solidFill>
                            <a:schemeClr val="dk1"/>
                          </a:solidFill>
                          <a:latin typeface="+mn-lt"/>
                          <a:ea typeface="+mn-ea"/>
                          <a:cs typeface="B Lotus" pitchFamily="2" charset="-78"/>
                        </a:rPr>
                        <a:t>بررسی  کانال­های مستقیم و غیرمستقیم در بازاریابی بیمه</a:t>
                      </a:r>
                      <a:endParaRPr lang="en-US" sz="1800" dirty="0">
                        <a:cs typeface="B Lotus" pitchFamily="2" charset="-78"/>
                      </a:endParaRPr>
                    </a:p>
                  </a:txBody>
                  <a:tcPr/>
                </a:tc>
                <a:tc>
                  <a:txBody>
                    <a:bodyPr/>
                    <a:lstStyle/>
                    <a:p>
                      <a:pPr marL="0" algn="l" rtl="0" eaLnBrk="1" latinLnBrk="0" hangingPunct="1"/>
                      <a:r>
                        <a:rPr kumimoji="0" lang="fa-IR" sz="1600" kern="1200" dirty="0" smtClean="0">
                          <a:solidFill>
                            <a:schemeClr val="dk1"/>
                          </a:solidFill>
                          <a:latin typeface="+mn-lt"/>
                          <a:ea typeface="+mn-ea"/>
                          <a:cs typeface="B Titr" pitchFamily="2" charset="-78"/>
                        </a:rPr>
                        <a:t>2009</a:t>
                      </a:r>
                      <a:endParaRPr kumimoji="0" lang="en-US" sz="1600" kern="1200" dirty="0">
                        <a:solidFill>
                          <a:schemeClr val="dk1"/>
                        </a:solidFill>
                        <a:latin typeface="+mn-lt"/>
                        <a:ea typeface="+mn-ea"/>
                        <a:cs typeface="B Titr" pitchFamily="2" charset="-78"/>
                      </a:endParaRPr>
                    </a:p>
                  </a:txBody>
                  <a:tcPr anchorCtr="1"/>
                </a:tc>
                <a:tc>
                  <a:txBody>
                    <a:bodyPr/>
                    <a:lstStyle/>
                    <a:p>
                      <a:pPr algn="ctr"/>
                      <a:r>
                        <a:rPr kumimoji="0" lang="fa-IR" sz="2000" kern="1200" dirty="0" smtClean="0">
                          <a:solidFill>
                            <a:schemeClr val="dk1"/>
                          </a:solidFill>
                          <a:latin typeface="+mn-lt"/>
                          <a:ea typeface="+mn-ea"/>
                          <a:cs typeface="B Nazanin" pitchFamily="2" charset="-78"/>
                        </a:rPr>
                        <a:t>چینگ کو فان </a:t>
                      </a:r>
                      <a:endParaRPr kumimoji="0" lang="en-US" sz="2000" kern="1200" dirty="0">
                        <a:solidFill>
                          <a:schemeClr val="dk1"/>
                        </a:solidFill>
                        <a:latin typeface="+mn-lt"/>
                        <a:ea typeface="+mn-ea"/>
                        <a:cs typeface="B Nazanin" pitchFamily="2" charset="-78"/>
                      </a:endParaRPr>
                    </a:p>
                  </a:txBody>
                  <a:tcPr/>
                </a:tc>
              </a:tr>
              <a:tr h="370840">
                <a:tc>
                  <a:txBody>
                    <a:bodyPr/>
                    <a:lstStyle/>
                    <a:p>
                      <a:pPr algn="ctr"/>
                      <a:r>
                        <a:rPr kumimoji="0" lang="fa-IR" sz="1800" kern="1200" dirty="0" smtClean="0">
                          <a:solidFill>
                            <a:schemeClr val="dk1"/>
                          </a:solidFill>
                          <a:latin typeface="+mn-lt"/>
                          <a:ea typeface="+mn-ea"/>
                          <a:cs typeface="B Lotus" pitchFamily="2" charset="-78"/>
                        </a:rPr>
                        <a:t>استراتژی کانالهای توزیع صنعت بیمه عمر در تایوان</a:t>
                      </a:r>
                      <a:endParaRPr lang="en-US" sz="1800" dirty="0">
                        <a:cs typeface="B Lotus" pitchFamily="2" charset="-78"/>
                      </a:endParaRPr>
                    </a:p>
                  </a:txBody>
                  <a:tcPr/>
                </a:tc>
                <a:tc>
                  <a:txBody>
                    <a:bodyPr/>
                    <a:lstStyle/>
                    <a:p>
                      <a:pPr marL="0" algn="l" rtl="0" eaLnBrk="1" latinLnBrk="0" hangingPunct="1"/>
                      <a:r>
                        <a:rPr kumimoji="0" lang="fa-IR" sz="1600" kern="1200" dirty="0" smtClean="0">
                          <a:solidFill>
                            <a:schemeClr val="dk1"/>
                          </a:solidFill>
                          <a:latin typeface="+mn-lt"/>
                          <a:ea typeface="+mn-ea"/>
                          <a:cs typeface="B Titr" pitchFamily="2" charset="-78"/>
                        </a:rPr>
                        <a:t>2010</a:t>
                      </a:r>
                      <a:endParaRPr kumimoji="0" lang="en-US" sz="1600" kern="1200" dirty="0">
                        <a:solidFill>
                          <a:schemeClr val="dk1"/>
                        </a:solidFill>
                        <a:latin typeface="+mn-lt"/>
                        <a:ea typeface="+mn-ea"/>
                        <a:cs typeface="B Titr" pitchFamily="2" charset="-78"/>
                      </a:endParaRPr>
                    </a:p>
                  </a:txBody>
                  <a:tcPr anchorCtr="1"/>
                </a:tc>
                <a:tc>
                  <a:txBody>
                    <a:bodyPr/>
                    <a:lstStyle/>
                    <a:p>
                      <a:pPr algn="ctr"/>
                      <a:r>
                        <a:rPr kumimoji="0" lang="fa-IR" sz="2400" kern="1200" dirty="0" smtClean="0">
                          <a:solidFill>
                            <a:schemeClr val="dk1"/>
                          </a:solidFill>
                          <a:latin typeface="+mn-lt"/>
                          <a:ea typeface="+mn-ea"/>
                          <a:cs typeface="B Nazanin" pitchFamily="2" charset="-78"/>
                        </a:rPr>
                        <a:t>می چن سو </a:t>
                      </a:r>
                      <a:endParaRPr kumimoji="0" lang="en-US" sz="2400" kern="1200" dirty="0">
                        <a:solidFill>
                          <a:schemeClr val="dk1"/>
                        </a:solidFill>
                        <a:latin typeface="+mn-lt"/>
                        <a:ea typeface="+mn-ea"/>
                        <a:cs typeface="B Nazanin" pitchFamily="2" charset="-78"/>
                      </a:endParaRPr>
                    </a:p>
                  </a:txBody>
                  <a:tcPr/>
                </a:tc>
              </a:tr>
              <a:tr h="370840">
                <a:tc>
                  <a:txBody>
                    <a:bodyPr/>
                    <a:lstStyle/>
                    <a:p>
                      <a:pPr algn="ctr"/>
                      <a:r>
                        <a:rPr kumimoji="0" lang="ar-SA" sz="1800" kern="1200" dirty="0" smtClean="0">
                          <a:solidFill>
                            <a:schemeClr val="dk1"/>
                          </a:solidFill>
                          <a:latin typeface="+mn-lt"/>
                          <a:ea typeface="+mn-ea"/>
                          <a:cs typeface="B Lotus" pitchFamily="2" charset="-78"/>
                        </a:rPr>
                        <a:t>بازاریابی چند مجرایی</a:t>
                      </a:r>
                      <a:r>
                        <a:rPr kumimoji="0" lang="en-US" sz="1800" kern="1200" dirty="0" smtClean="0">
                          <a:solidFill>
                            <a:schemeClr val="dk1"/>
                          </a:solidFill>
                          <a:latin typeface="+mn-lt"/>
                          <a:ea typeface="+mn-ea"/>
                          <a:cs typeface="B Lotus" pitchFamily="2" charset="-78"/>
                        </a:rPr>
                        <a:t>:  </a:t>
                      </a:r>
                      <a:r>
                        <a:rPr kumimoji="0" lang="ar-SA" sz="1800" kern="1200" dirty="0" smtClean="0">
                          <a:solidFill>
                            <a:schemeClr val="dk1"/>
                          </a:solidFill>
                          <a:latin typeface="+mn-lt"/>
                          <a:ea typeface="+mn-ea"/>
                          <a:cs typeface="B Lotus" pitchFamily="2" charset="-78"/>
                        </a:rPr>
                        <a:t>آزمایش در هدایت شهروندان به کانال های الکترونیکی</a:t>
                      </a:r>
                      <a:endParaRPr lang="en-US" sz="1800" dirty="0">
                        <a:cs typeface="B Lotus" pitchFamily="2" charset="-78"/>
                      </a:endParaRPr>
                    </a:p>
                  </a:txBody>
                  <a:tcPr/>
                </a:tc>
                <a:tc>
                  <a:txBody>
                    <a:bodyPr/>
                    <a:lstStyle/>
                    <a:p>
                      <a:pPr marL="0" algn="l" rtl="0" eaLnBrk="1" latinLnBrk="0" hangingPunct="1"/>
                      <a:r>
                        <a:rPr kumimoji="0" lang="fa-IR" sz="1600" kern="1200" dirty="0" smtClean="0">
                          <a:solidFill>
                            <a:schemeClr val="dk1"/>
                          </a:solidFill>
                          <a:latin typeface="+mn-lt"/>
                          <a:ea typeface="+mn-ea"/>
                          <a:cs typeface="B Titr" pitchFamily="2" charset="-78"/>
                        </a:rPr>
                        <a:t>2010</a:t>
                      </a:r>
                      <a:endParaRPr kumimoji="0" lang="en-US" sz="1600" kern="1200" dirty="0">
                        <a:solidFill>
                          <a:schemeClr val="dk1"/>
                        </a:solidFill>
                        <a:latin typeface="+mn-lt"/>
                        <a:ea typeface="+mn-ea"/>
                        <a:cs typeface="B Titr" pitchFamily="2" charset="-78"/>
                      </a:endParaRPr>
                    </a:p>
                  </a:txBody>
                  <a:tcPr anchorCtr="1"/>
                </a:tc>
                <a:tc>
                  <a:txBody>
                    <a:bodyPr/>
                    <a:lstStyle/>
                    <a:p>
                      <a:pPr algn="ctr"/>
                      <a:r>
                        <a:rPr kumimoji="0" lang="fa-IR" sz="2400" kern="1200" dirty="0" smtClean="0">
                          <a:solidFill>
                            <a:schemeClr val="dk1"/>
                          </a:solidFill>
                          <a:latin typeface="+mn-lt"/>
                          <a:ea typeface="+mn-ea"/>
                          <a:cs typeface="B Nazanin" pitchFamily="2" charset="-78"/>
                        </a:rPr>
                        <a:t>ترلینگ</a:t>
                      </a:r>
                      <a:endParaRPr kumimoji="0" lang="en-US" sz="2400" kern="1200" dirty="0">
                        <a:solidFill>
                          <a:schemeClr val="dk1"/>
                        </a:solidFill>
                        <a:latin typeface="+mn-lt"/>
                        <a:ea typeface="+mn-ea"/>
                        <a:cs typeface="B Nazanin" pitchFamily="2" charset="-78"/>
                      </a:endParaRPr>
                    </a:p>
                  </a:txBody>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990600"/>
            <a:ext cx="8229600" cy="1143000"/>
          </a:xfrm>
        </p:spPr>
        <p:txBody>
          <a:bodyPr>
            <a:normAutofit fontScale="90000"/>
          </a:bodyPr>
          <a:lstStyle/>
          <a:p>
            <a:r>
              <a:rPr lang="fa-IR" sz="4400" dirty="0" smtClean="0"/>
              <a:t>روش شناسی تحقیق:</a:t>
            </a:r>
            <a:r>
              <a:rPr lang="fa-IR" dirty="0" smtClean="0"/>
              <a:t/>
            </a:r>
            <a:br>
              <a:rPr lang="fa-IR" dirty="0" smtClean="0"/>
            </a:br>
            <a:r>
              <a:rPr lang="fa-IR" dirty="0" smtClean="0"/>
              <a:t/>
            </a:r>
            <a:br>
              <a:rPr lang="fa-IR" dirty="0" smtClean="0"/>
            </a:br>
            <a:r>
              <a:rPr lang="fa-IR" dirty="0" smtClean="0"/>
              <a:t> </a:t>
            </a:r>
            <a:r>
              <a:rPr lang="fa-IR" dirty="0" smtClean="0">
                <a:solidFill>
                  <a:schemeClr val="accent1">
                    <a:lumMod val="75000"/>
                  </a:schemeClr>
                </a:solidFill>
              </a:rPr>
              <a:t>روش تحقیق ،جامعه آماری</a:t>
            </a:r>
            <a:endParaRPr lang="en-US" dirty="0">
              <a:solidFill>
                <a:schemeClr val="accent1">
                  <a:lumMod val="75000"/>
                </a:schemeClr>
              </a:solidFill>
            </a:endParaRPr>
          </a:p>
        </p:txBody>
      </p:sp>
      <p:sp>
        <p:nvSpPr>
          <p:cNvPr id="3" name="Content Placeholder 2"/>
          <p:cNvSpPr>
            <a:spLocks noGrp="1"/>
          </p:cNvSpPr>
          <p:nvPr>
            <p:ph idx="1"/>
          </p:nvPr>
        </p:nvSpPr>
        <p:spPr>
          <a:xfrm>
            <a:off x="228600" y="2438400"/>
            <a:ext cx="8458200" cy="3550920"/>
          </a:xfrm>
        </p:spPr>
        <p:txBody>
          <a:bodyPr/>
          <a:lstStyle/>
          <a:p>
            <a:r>
              <a:rPr lang="ar-SA" dirty="0" smtClean="0"/>
              <a:t>تحقيق حاضر به لحاظ هدف از نوع کاربردي و از حيث روش توصیفی و همبستگی است. که اطلاعات آن به شيوه ميداني و </a:t>
            </a:r>
            <a:r>
              <a:rPr lang="fa-IR" dirty="0" smtClean="0"/>
              <a:t>کتابخانه ای </a:t>
            </a:r>
            <a:r>
              <a:rPr lang="ar-SA" dirty="0" smtClean="0"/>
              <a:t>جمع آوري گرديده است.</a:t>
            </a:r>
            <a:endParaRPr lang="fa-IR" dirty="0" smtClean="0"/>
          </a:p>
          <a:p>
            <a:r>
              <a:rPr lang="ar-SA" dirty="0" smtClean="0"/>
              <a:t>جامعه آماري اين تحقيق عبارت است از کلیه خریداران بالقوه بيمه جامع عمر وپس انداز شركت بيمه آسيا در استان خراسان رضوي ، که تعداد کل آنها بیش از 50 هزار نفر مي باشد.</a:t>
            </a:r>
            <a:endParaRPr lang="en-US" dirty="0" smtClean="0"/>
          </a:p>
          <a:p>
            <a:endParaRPr lang="fa-IR" dirty="0" smtClean="0"/>
          </a:p>
          <a:p>
            <a:pPr>
              <a:buNone/>
            </a:pPr>
            <a:endParaRPr lang="en-US" dirty="0"/>
          </a:p>
        </p:txBody>
      </p:sp>
      <p:sp>
        <p:nvSpPr>
          <p:cNvPr id="1945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8229600" cy="1143000"/>
          </a:xfrm>
        </p:spPr>
        <p:txBody>
          <a:bodyPr>
            <a:normAutofit fontScale="90000"/>
          </a:bodyPr>
          <a:lstStyle/>
          <a:p>
            <a:r>
              <a:rPr lang="fa-IR" sz="4000" dirty="0" smtClean="0"/>
              <a:t>روش شناسی تحقیق:</a:t>
            </a:r>
            <a:br>
              <a:rPr lang="fa-IR" sz="4000" dirty="0" smtClean="0"/>
            </a:br>
            <a:r>
              <a:rPr lang="fa-IR" sz="4400" dirty="0" smtClean="0"/>
              <a:t> </a:t>
            </a:r>
            <a:r>
              <a:rPr lang="fa-IR" sz="4400" dirty="0" smtClean="0">
                <a:solidFill>
                  <a:schemeClr val="accent1">
                    <a:lumMod val="75000"/>
                  </a:schemeClr>
                </a:solidFill>
              </a:rPr>
              <a:t>روش نمونه گیری روش تعیین حجم نمونه </a:t>
            </a:r>
            <a:endParaRPr lang="en-US" sz="4400" dirty="0" smtClean="0">
              <a:solidFill>
                <a:schemeClr val="accent1">
                  <a:lumMod val="75000"/>
                </a:schemeClr>
              </a:solidFill>
            </a:endParaRPr>
          </a:p>
        </p:txBody>
      </p:sp>
      <p:sp>
        <p:nvSpPr>
          <p:cNvPr id="52227" name="Rectangle 3"/>
          <p:cNvSpPr>
            <a:spLocks noChangeArrowheads="1"/>
          </p:cNvSpPr>
          <p:nvPr/>
        </p:nvSpPr>
        <p:spPr bwMode="auto">
          <a:xfrm>
            <a:off x="685800" y="1219200"/>
            <a:ext cx="8229600"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15900" algn="justLow" defTabSz="914400" rtl="1" eaLnBrk="1" fontAlgn="base" latinLnBrk="0" hangingPunct="1">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Arial" pitchFamily="34" charset="0"/>
                <a:ea typeface="Times New Roman" pitchFamily="18" charset="0"/>
                <a:cs typeface="B Lotus" pitchFamily="2" charset="-78"/>
              </a:rPr>
              <a:t>براي تحقيق حاضر با توجه به ويژگي هاي جامعه آماري شيوه نمونه گيري خوشه ای دو مرحله ای در نظر گرفته شد، و هر خریدار بالقوه بيمه جامع عمر وپس انداز شركت بيمه آسيا در استان خراسان رضوي ، يک واحد نمونه در نظر گرفته شد. بدین منظور از 23 شهر دارای شعبه بیمه آسیا در استان خراسان رضوی،  5 شهر به تصادف انتخاب و از خریداران بالقوه بیمه عمر شعب و نمایندگی های این شهرها، بطور تصادفی انتخاب شدند. شهرهای انتخابی : مشهد – نیشابور- تربت حیدریه – سبزوار و تربت جام می باشند.</a:t>
            </a:r>
            <a:endParaRPr kumimoji="0" lang="fa-IR" sz="2400" b="0" i="0" u="none" strike="noStrike" cap="none" normalizeH="0" baseline="0" dirty="0" smtClean="0">
              <a:ln>
                <a:noFill/>
              </a:ln>
              <a:solidFill>
                <a:schemeClr val="tx1"/>
              </a:solidFill>
              <a:effectLst/>
              <a:latin typeface="Arial" pitchFamily="34" charset="0"/>
              <a:ea typeface="Times New Roman" pitchFamily="18" charset="0"/>
              <a:cs typeface="B Lotus" pitchFamily="2" charset="-78"/>
            </a:endParaRPr>
          </a:p>
          <a:p>
            <a:pPr marL="0" marR="0" lvl="0" indent="215900" algn="justLow" defTabSz="914400" rtl="1" eaLnBrk="1" fontAlgn="base" latinLnBrk="0" hangingPunct="1">
              <a:lnSpc>
                <a:spcPct val="100000"/>
              </a:lnSpc>
              <a:spcBef>
                <a:spcPct val="0"/>
              </a:spcBef>
              <a:spcAft>
                <a:spcPct val="0"/>
              </a:spcAft>
              <a:buClrTx/>
              <a:buSzTx/>
              <a:buFontTx/>
              <a:buNone/>
              <a:tabLst/>
            </a:pPr>
            <a:endParaRPr kumimoji="0" lang="fa-IR" sz="2400" b="0" i="0" u="none" strike="noStrike" cap="none" normalizeH="0" baseline="0" dirty="0" smtClean="0">
              <a:ln>
                <a:noFill/>
              </a:ln>
              <a:solidFill>
                <a:schemeClr val="tx1"/>
              </a:solidFill>
              <a:effectLst/>
              <a:latin typeface="Arial" pitchFamily="34" charset="0"/>
              <a:ea typeface="Times New Roman" pitchFamily="18" charset="0"/>
              <a:cs typeface="B Lotus" pitchFamily="2" charset="-78"/>
            </a:endParaRPr>
          </a:p>
          <a:p>
            <a:pPr marL="0" marR="0" lvl="0" indent="215900" algn="justLow" defTabSz="914400" rtl="1" eaLnBrk="1" fontAlgn="base" latinLnBrk="0" hangingPunct="1">
              <a:lnSpc>
                <a:spcPct val="100000"/>
              </a:lnSpc>
              <a:spcBef>
                <a:spcPct val="0"/>
              </a:spcBef>
              <a:spcAft>
                <a:spcPct val="0"/>
              </a:spcAft>
              <a:buClrTx/>
              <a:buSzTx/>
              <a:buFontTx/>
              <a:buNone/>
              <a:tabLst/>
            </a:pPr>
            <a:endParaRPr kumimoji="0" lang="ar-SA" sz="2400" b="0" i="0" u="none" strike="noStrike" cap="none" normalizeH="0" baseline="0" dirty="0" smtClean="0">
              <a:ln>
                <a:noFill/>
              </a:ln>
              <a:solidFill>
                <a:schemeClr val="tx1"/>
              </a:solidFill>
              <a:effectLst/>
              <a:latin typeface="Arial" pitchFamily="34" charset="0"/>
              <a:cs typeface="B Lotus" pitchFamily="2" charset="-78"/>
            </a:endParaRPr>
          </a:p>
        </p:txBody>
      </p:sp>
      <p:sp>
        <p:nvSpPr>
          <p:cNvPr id="5222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graphicFrame>
        <p:nvGraphicFramePr>
          <p:cNvPr id="52228" name="Object 4"/>
          <p:cNvGraphicFramePr>
            <a:graphicFrameLocks noChangeAspect="1"/>
          </p:cNvGraphicFramePr>
          <p:nvPr/>
        </p:nvGraphicFramePr>
        <p:xfrm>
          <a:off x="457200" y="5257800"/>
          <a:ext cx="8001000" cy="1143000"/>
        </p:xfrm>
        <a:graphic>
          <a:graphicData uri="http://schemas.openxmlformats.org/presentationml/2006/ole">
            <p:oleObj spid="_x0000_s52228" name="Equation" r:id="rId3" imgW="2806700" imgH="457200" progId="">
              <p:embed/>
            </p:oleObj>
          </a:graphicData>
        </a:graphic>
      </p:graphicFrame>
      <p:sp>
        <p:nvSpPr>
          <p:cNvPr id="52230" name="Rectangle 6"/>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sp>
        <p:nvSpPr>
          <p:cNvPr id="52231" name="Rectangle 7"/>
          <p:cNvSpPr>
            <a:spLocks noChangeArrowheads="1"/>
          </p:cNvSpPr>
          <p:nvPr/>
        </p:nvSpPr>
        <p:spPr bwMode="auto">
          <a:xfrm>
            <a:off x="1143000" y="3810000"/>
            <a:ext cx="7772400"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15900" algn="justLow" defTabSz="914400" rtl="1" eaLnBrk="1" fontAlgn="base" latinLnBrk="0" hangingPunct="1">
              <a:lnSpc>
                <a:spcPct val="100000"/>
              </a:lnSpc>
              <a:spcBef>
                <a:spcPct val="0"/>
              </a:spcBef>
              <a:spcAft>
                <a:spcPct val="0"/>
              </a:spcAft>
              <a:buClrTx/>
              <a:buSzTx/>
              <a:buFontTx/>
              <a:buNone/>
              <a:tabLst/>
            </a:pPr>
            <a:r>
              <a:rPr kumimoji="0" lang="ar-SA" sz="2000" b="0" i="0" u="none" strike="noStrike" cap="none" normalizeH="0" baseline="0" dirty="0" smtClean="0">
                <a:ln>
                  <a:noFill/>
                </a:ln>
                <a:solidFill>
                  <a:schemeClr val="tx1"/>
                </a:solidFill>
                <a:effectLst/>
                <a:latin typeface="Arial" pitchFamily="34" charset="0"/>
                <a:ea typeface="Times New Roman" pitchFamily="18" charset="0"/>
                <a:cs typeface="B Lotus" pitchFamily="2" charset="-78"/>
              </a:rPr>
              <a:t>بر اساس فرمول جدول مورگان ، تعداد حجم نمونه در بين جامعه آماري به شرح فرمول زير مي باشد.</a:t>
            </a:r>
            <a:endParaRPr kumimoji="0" lang="ar-SA"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1994</TotalTime>
  <Words>1926</Words>
  <Application>Microsoft Office PowerPoint</Application>
  <PresentationFormat>On-screen Show (4:3)</PresentationFormat>
  <Paragraphs>119</Paragraphs>
  <Slides>31</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31</vt:i4>
      </vt:variant>
    </vt:vector>
  </HeadingPairs>
  <TitlesOfParts>
    <vt:vector size="33" baseType="lpstr">
      <vt:lpstr>Flow</vt:lpstr>
      <vt:lpstr>Equation</vt:lpstr>
      <vt:lpstr>Slide 1</vt:lpstr>
      <vt:lpstr>عناوین مورد بحث</vt:lpstr>
      <vt:lpstr>بیان مسئله</vt:lpstr>
      <vt:lpstr>اهمیت موضوع</vt:lpstr>
      <vt:lpstr>مدل مفهومی تحقیق</vt:lpstr>
      <vt:lpstr>فرضیه های تحقیق</vt:lpstr>
      <vt:lpstr>پیشینه تحقیق</vt:lpstr>
      <vt:lpstr>روش شناسی تحقیق:   روش تحقیق ،جامعه آماری</vt:lpstr>
      <vt:lpstr>روش شناسی تحقیق:  روش نمونه گیری روش تعیین حجم نمونه </vt:lpstr>
      <vt:lpstr>روش شناسی تحقیق:  ابزار جمع آوری اطلاعات</vt:lpstr>
      <vt:lpstr>روش شناسی تحقیق:  روش تجزیه تحلیل اطلاعات</vt:lpstr>
      <vt:lpstr>تجزیه و تحلیل داده ها</vt:lpstr>
      <vt:lpstr>آمار توصیفی:سن</vt:lpstr>
      <vt:lpstr>آمار توصیفی:تحصیلات</vt:lpstr>
      <vt:lpstr>آمار توصیفی:  تعداد خریدهای قبلی بیمه نامه عمر</vt:lpstr>
      <vt:lpstr>Slide 16</vt:lpstr>
      <vt:lpstr>آمار استنباطی/ فرضیه اصلی</vt:lpstr>
      <vt:lpstr>آمار استنباطی/ فرضیه اول: </vt:lpstr>
      <vt:lpstr>آمار استنباطی/ فرضیه دوم: </vt:lpstr>
      <vt:lpstr>آمار استنباطی/ فرضیه سوم: </vt:lpstr>
      <vt:lpstr>آمار استنباطی/ فرضیه چهارم: </vt:lpstr>
      <vt:lpstr>آمار استنباطی/ فرضیه پنجم: </vt:lpstr>
      <vt:lpstr>آمار استنباطی/ فرضیه ششم: </vt:lpstr>
      <vt:lpstr>آمار استنباطی/ فرضیه هفتم: </vt:lpstr>
      <vt:lpstr>تایید نشدن اکثر فرضیه های این تحقیق نشان دهنده آنست که مدیران و تصمیم گیرندگان بیمه آسیا در مبحث فروش بیمه عمر و در جامعه محدود استان خراسان رضوی ، ترکیب مناسبی از عناصر آمیخته بازاریابی را بکار نگرفته و به آن توج خاصی ننموده اند.البته نتایج بدست آمده می تواند منتج از سایر عواملی باشد که در این تحقیق به آن پرداخته نشده و در راستای اهداف این تحقیق نیز نمی باشند. مدیران بازاریابی شرکت هاي خدماتی از طریق بازاریابی هدفمند، عناصر آمیخته بازاریابی خدمات را با یکدیگر ترکیب کرده تا بتوانند پاسخ مناسبتري به نیازها و خواسته هاي مشتریان هدف بدهند؛ به عبارت دیگر با ترکیب بهتر عناصر آمیخته بازاریابی خدمات، ارزشی فراتر از ارزش ایجاد شده توسط رقبا براي مشتریان هدف به عنوان مزیت متمایزکننده خود از رقبا ایجاد نموده و به عنوان فرصتی براي پیشی گرفتن از آنها استفاده می کنند. مزیت متمایز در نتیجه استفاده از عناصر آمیخته بازاریابی خدمات ایجاد می شود که می تواند قابلیت اتکا بیشتر، سرعت تحویل بالاتر، راحتی بیشتر، کیفیت بالاتر و سایر موارد باشد. </vt:lpstr>
      <vt:lpstr>1- کیفیت مبلمان داخلی یا فضای داخلی و نمای خارجی ساختمان شرکت در ایجاد ذهنیت مثبت و وفاداری و تکرار خرید مشتری ای که جهت دریافت خدمات مراجعه می نماید، تاثیر بسزایی دارد. شركتهاي بيمه علاوه بر ارائه خدمات بيمه اي خوب بايد وضعيت محيط كاري خود را نيز از حيث نظم و آراستگي ، تهويه ؛ ميزان روشنايي ؛دكوراسيون و ..... مورد بررسي دقيق قرار دهند. زيرا اين مسائل به طور نامحسوس مي تواند بر روابط فيمابين مشتري و شركت تاثير بگذارد . 2- از لحاظ عامل توزیع بیمه نامه ها،‌فروش الکترونیکی موجب کاهش زمان مورد نیاز فرآیند صدور و پرداخت می شود. به این ترتیب که مشتری می تواند با مراجعه به سایت مربوطه، ضمن پرکردن فرم درخواست بیمه، هر اطلاعاتی که خواست از سایت در یافت کرده و با انواع بیمه نامه ها و حتی به سؤلات خود در این زمینه دست یابد. با استفاده از اینترنت امکان دسترسی به بیمه و بیمه نامه هاي مختلف در هر روز و در هر ساعت شبانه روز فراهم می شود و مسائل مربوط به توزیع، دسترسی به شبکه فروش، نمایندگی ها و کارگزاري ها حل خواهد شد. مراجعه بيمه گران به منزل يا محل كار افراد ، وجود ودر دسترس بودن نمايندگي هاي متعدد بيمه نیز مي تواند بر افزایش فروش تاثیر داشته باشد. 3- ویژگی های بیمه نامه ها و سایر اطلاعات را بر روی سایت قرار داده و از این طریق تنوع خدمات را به راحتی به مشتری خود معرفی نماید. بدین ترتیب بیمه گذار می تواند انواع بیمه نامه هاي مختلف را به راحتی مقایسه نموده و بیمه نامه مطلوب خود را انتخاب نماید. با معرفی و ارائه مشاوره رایگان و شناساندن کامل خدمات بیمه ای به مشتریان، بدون دربرداشتن هزینه ای برای آنها ، فروش خود را ارتقاء بخشیده و موجبات افزایش سهم بازار فراهم گردد. </vt:lpstr>
      <vt:lpstr>4- بررسی و نظرسنجي مستمر از مشتريان بازار هدف براي شناسايي نیازها و خواسته های ایشان و نقاط قوت و ضعف شرکت در زمينه بكارگيري آميخته بازاريابي در مورد خدمات شركت بصورت دوره‌اي انجام پذيرد و تلاش در جهت بهبود و افزايش سهم بازار با بكارگيري اصول علمي بازاريابي و آميخته بازاريابي در محور فعاليت­هاي شركت قرار گيرد و مورد توجه باشد.  5- شركتهاي بيمه بايد توجه ويژه اي به قيمت داشته باشند . تخفيفات، اعطاي تسهيلات ، امكان تقسيط بهاي بيمه نامه و پرداخت از طريق كارتهاي اعتباري  مي تواند در ایجاد روابط بهینه مشتري با شركت و افزایش فروش تاثير قابل توجهي داشته باشد. 6- بسیاری از افراد به دلیل گرفتاری های شخصی و فرایند طولانی صدور بیمه نامه های عمر و اینکه پرداخت حق بیمه برای آنها ایجاد خستگی از پرداخت اقساط را در بردارد از خرید بیمه نامه های عمر امتناع می‏نمایند . و یا اعتماد کامل نسبت به این­گونه سرمایه­گذاری ها ندارند .  لذا می توان با آموزش و فرهنگ سازی در میان افراد کم سن جامعه و با تبلیغات و دیگر ابزارهای تشویقی در سطح کلان ،  افراد را به استفاده از بیمه عمر واستفاده از مزایای آن ترغیب نمود. </vt:lpstr>
      <vt:lpstr>7- هر چه اطلاعات كاركنان بيشتر و بروزتر ، برخوردآنان با مشتريان صميمانه تر و در هنگام ارائه بيمه نامه و حل مسائل مشتريان سرعت عمل بيشتري داشته باشند و همچنين كاركنان در هنگام فروش بيمه نامه سعي در حل مشكلات بيمه گذار داشته باشند و نه فقط فروش بيمه، بيشتر مي توانند بر روابط ما بين شركت و مشتري تاثير بگذارند و فروش و سهم بازار بیشتری نصیب شرکت نمایند. 8- نحوه عملكرد و برخورد مديريت شركت و ايجاد تعادل بين نياز به بيمه و برآوردن خواسته و مشکل مشتريان مي تواند بر روابط بيمه گر وبيمه گذار تاثيربگذارد .مديريت شركت نيز بايددر هنگام مواجه بامشتري سعي در حل مسائل وي با روي خوش به دور از نزدیک بینی بازاریابی داشته باشد وبه مشتري همانند سرمايه اصلي شركت بنگرد. </vt:lpstr>
      <vt:lpstr>محدودیتهای تحقیق  1- مشکلات مربوط به هماهنگی اولیه با دفاتر بیمه ای که می بایست پرسشنامه ها را جهت ارائه به مشتریان در اختیار گیرند.   2- پیگیری تلفنی و یا حضوری با برخی از شعب بیمه که توجهی به تکمیل وارسال پرسشنامه های تکمیل شده در موعد مقرر نمی نمودند.  3- این تحقیق تنها در بین مشتریان یک بیمه انجام شده است و تعمیم دادن نتایج به سایر شرکت های بیمه ای موجود در صنعت بیمه را میسر نمی نماید. </vt:lpstr>
      <vt:lpstr>پیشنهاداتی برای تحقیقات آینده  1- استفاده از سایر مدل های آمیخته بازاریابی و با عناصر مختلف ، برای تعیین ارتباط با افزایش فروش و سهم بازار.  2- تحقیقی مشابه تحقیق حاضر با استفاده از نظرات مشتریان سایر شرکت های بیمه ای و مقایسه نظرات و نتایج حاصل.  3- انجام تحقیقی مشابه با بکارگیری سایر روش های آماری و نرم افزارهای آماری مانند لیزرل، برای اطمینان بالاتر و نتایج دقیق تر. </vt:lpstr>
      <vt:lpstr>Slide 31</vt:lpstr>
    </vt:vector>
  </TitlesOfParts>
  <Company>PARANDCO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بررسی عوامل موثر بر قصد خرید آنلاین در شرکتهای هواپیمایی</dc:title>
  <dc:creator>Saeed Ahmadian</dc:creator>
  <cp:lastModifiedBy>Novin Pendar</cp:lastModifiedBy>
  <cp:revision>178</cp:revision>
  <dcterms:created xsi:type="dcterms:W3CDTF">2013-09-02T10:59:27Z</dcterms:created>
  <dcterms:modified xsi:type="dcterms:W3CDTF">2015-04-29T09:36:47Z</dcterms:modified>
</cp:coreProperties>
</file>