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14">
  <p:sldMasterIdLst>
    <p:sldMasterId id="2147483660" r:id="rId1"/>
  </p:sldMasterIdLst>
  <p:notesMasterIdLst>
    <p:notesMasterId r:id="rId42"/>
  </p:notesMasterIdLst>
  <p:handoutMasterIdLst>
    <p:handoutMasterId r:id="rId43"/>
  </p:handoutMasterIdLst>
  <p:sldIdLst>
    <p:sldId id="369" r:id="rId2"/>
    <p:sldId id="256" r:id="rId3"/>
    <p:sldId id="321" r:id="rId4"/>
    <p:sldId id="322" r:id="rId5"/>
    <p:sldId id="323" r:id="rId6"/>
    <p:sldId id="324" r:id="rId7"/>
    <p:sldId id="325" r:id="rId8"/>
    <p:sldId id="330" r:id="rId9"/>
    <p:sldId id="363" r:id="rId10"/>
    <p:sldId id="332" r:id="rId11"/>
    <p:sldId id="333" r:id="rId12"/>
    <p:sldId id="334" r:id="rId13"/>
    <p:sldId id="336" r:id="rId14"/>
    <p:sldId id="339" r:id="rId15"/>
    <p:sldId id="337" r:id="rId16"/>
    <p:sldId id="338" r:id="rId17"/>
    <p:sldId id="340" r:id="rId18"/>
    <p:sldId id="341" r:id="rId19"/>
    <p:sldId id="326" r:id="rId20"/>
    <p:sldId id="345" r:id="rId21"/>
    <p:sldId id="346" r:id="rId22"/>
    <p:sldId id="347" r:id="rId23"/>
    <p:sldId id="348" r:id="rId24"/>
    <p:sldId id="349" r:id="rId25"/>
    <p:sldId id="350" r:id="rId26"/>
    <p:sldId id="351" r:id="rId27"/>
    <p:sldId id="352" r:id="rId28"/>
    <p:sldId id="353" r:id="rId29"/>
    <p:sldId id="354" r:id="rId30"/>
    <p:sldId id="355" r:id="rId31"/>
    <p:sldId id="357" r:id="rId32"/>
    <p:sldId id="358" r:id="rId33"/>
    <p:sldId id="364" r:id="rId34"/>
    <p:sldId id="366" r:id="rId35"/>
    <p:sldId id="362" r:id="rId36"/>
    <p:sldId id="365" r:id="rId37"/>
    <p:sldId id="370" r:id="rId38"/>
    <p:sldId id="371" r:id="rId39"/>
    <p:sldId id="367" r:id="rId40"/>
    <p:sldId id="263" r:id="rId41"/>
  </p:sldIdLst>
  <p:sldSz cx="9144000" cy="6858000" type="screen4x3"/>
  <p:notesSz cx="7099300" cy="10234613"/>
  <p:defaultTextStyle>
    <a:defPPr>
      <a:defRPr lang="fa-I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m" initials="H" lastIdx="1" clrIdx="0">
    <p:extLst>
      <p:ext uri="{19B8F6BF-5375-455C-9EA6-DF929625EA0E}">
        <p15:presenceInfo xmlns:p15="http://schemas.microsoft.com/office/powerpoint/2012/main" userId="Hel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5B3D"/>
    <a:srgbClr val="23A989"/>
    <a:srgbClr val="24AE8D"/>
    <a:srgbClr val="24AE79"/>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349" autoAdjust="0"/>
    <p:restoredTop sz="95161" autoAdjust="0"/>
  </p:normalViewPr>
  <p:slideViewPr>
    <p:cSldViewPr>
      <p:cViewPr>
        <p:scale>
          <a:sx n="125" d="100"/>
          <a:sy n="125" d="100"/>
        </p:scale>
        <p:origin x="1344"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904" y="-10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8242023A-3CC9-4060-A9B2-B9F30220D06D}" type="datetime8">
              <a:rPr lang="fa-IR" smtClean="0"/>
              <a:t>03 ژانويه 19</a:t>
            </a:fld>
            <a:endParaRPr lang="en-US"/>
          </a:p>
        </p:txBody>
      </p:sp>
      <p:sp>
        <p:nvSpPr>
          <p:cNvPr id="4" name="Footer Placeholder 3"/>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5" name="Slide Number Placeholder 4"/>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220FB5B1-0547-4993-8E4F-592211A5FFE3}" type="slidenum">
              <a:rPr lang="en-US" smtClean="0"/>
              <a:t>‹#›</a:t>
            </a:fld>
            <a:endParaRPr lang="en-US"/>
          </a:p>
        </p:txBody>
      </p:sp>
    </p:spTree>
    <p:extLst>
      <p:ext uri="{BB962C8B-B14F-4D97-AF65-F5344CB8AC3E}">
        <p14:creationId xmlns:p14="http://schemas.microsoft.com/office/powerpoint/2010/main" val="17112261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2937" y="0"/>
            <a:ext cx="3076363" cy="511731"/>
          </a:xfrm>
          <a:prstGeom prst="rect">
            <a:avLst/>
          </a:prstGeom>
        </p:spPr>
        <p:txBody>
          <a:bodyPr vert="horz" lIns="99048" tIns="49524" rIns="99048" bIns="49524" rtlCol="1"/>
          <a:lstStyle>
            <a:lvl1pPr algn="r" rtl="1" eaLnBrk="1" fontAlgn="auto" hangingPunct="1">
              <a:spcBef>
                <a:spcPts val="0"/>
              </a:spcBef>
              <a:spcAft>
                <a:spcPts val="0"/>
              </a:spcAft>
              <a:defRPr sz="1300">
                <a:latin typeface="+mn-lt"/>
                <a:cs typeface="+mn-cs"/>
              </a:defRPr>
            </a:lvl1pPr>
          </a:lstStyle>
          <a:p>
            <a:pPr>
              <a:defRPr/>
            </a:pPr>
            <a:endParaRPr lang="fa-IR"/>
          </a:p>
        </p:txBody>
      </p:sp>
      <p:sp>
        <p:nvSpPr>
          <p:cNvPr id="3" name="Date Placeholder 2"/>
          <p:cNvSpPr>
            <a:spLocks noGrp="1"/>
          </p:cNvSpPr>
          <p:nvPr>
            <p:ph type="dt" idx="1"/>
          </p:nvPr>
        </p:nvSpPr>
        <p:spPr>
          <a:xfrm>
            <a:off x="1644" y="0"/>
            <a:ext cx="3076363" cy="511731"/>
          </a:xfrm>
          <a:prstGeom prst="rect">
            <a:avLst/>
          </a:prstGeom>
        </p:spPr>
        <p:txBody>
          <a:bodyPr vert="horz" lIns="99048" tIns="49524" rIns="99048" bIns="49524" rtlCol="1"/>
          <a:lstStyle>
            <a:lvl1pPr algn="l" rtl="1" eaLnBrk="1" fontAlgn="auto" hangingPunct="1">
              <a:spcBef>
                <a:spcPts val="0"/>
              </a:spcBef>
              <a:spcAft>
                <a:spcPts val="0"/>
              </a:spcAft>
              <a:defRPr sz="1300" smtClean="0">
                <a:latin typeface="+mn-lt"/>
                <a:cs typeface="+mn-cs"/>
              </a:defRPr>
            </a:lvl1pPr>
          </a:lstStyle>
          <a:p>
            <a:pPr>
              <a:defRPr/>
            </a:pPr>
            <a:fld id="{B804640F-9823-4DD7-9C86-363C0434043E}" type="datetime8">
              <a:rPr lang="fa-IR" smtClean="0"/>
              <a:t>02 ژانويه 19</a:t>
            </a:fld>
            <a:endParaRPr lang="fa-IR"/>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1" anchor="ctr"/>
          <a:lstStyle/>
          <a:p>
            <a:pPr lvl="0"/>
            <a:endParaRPr lang="fa-IR" noProof="0"/>
          </a:p>
        </p:txBody>
      </p:sp>
      <p:sp>
        <p:nvSpPr>
          <p:cNvPr id="5" name="Notes Placeholder 4"/>
          <p:cNvSpPr>
            <a:spLocks noGrp="1"/>
          </p:cNvSpPr>
          <p:nvPr>
            <p:ph type="body" sz="quarter" idx="3"/>
          </p:nvPr>
        </p:nvSpPr>
        <p:spPr>
          <a:xfrm>
            <a:off x="709930" y="4861441"/>
            <a:ext cx="5679440" cy="4605576"/>
          </a:xfrm>
          <a:prstGeom prst="rect">
            <a:avLst/>
          </a:prstGeom>
        </p:spPr>
        <p:txBody>
          <a:bodyPr vert="horz" wrap="square" lIns="99048" tIns="49524" rIns="99048" bIns="49524" numCol="1" anchor="t" anchorCtr="0" compatLnSpc="1">
            <a:prstTxWarp prst="textNoShape">
              <a:avLst/>
            </a:prstTxWarp>
            <a:norm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Footer Placeholder 5"/>
          <p:cNvSpPr>
            <a:spLocks noGrp="1"/>
          </p:cNvSpPr>
          <p:nvPr>
            <p:ph type="ftr" sz="quarter" idx="4"/>
          </p:nvPr>
        </p:nvSpPr>
        <p:spPr>
          <a:xfrm>
            <a:off x="4022937" y="9721106"/>
            <a:ext cx="3076363" cy="511731"/>
          </a:xfrm>
          <a:prstGeom prst="rect">
            <a:avLst/>
          </a:prstGeom>
        </p:spPr>
        <p:txBody>
          <a:bodyPr vert="horz" lIns="99048" tIns="49524" rIns="99048" bIns="49524" rtlCol="1" anchor="b"/>
          <a:lstStyle>
            <a:lvl1pPr algn="r" rtl="1" eaLnBrk="1" fontAlgn="auto" hangingPunct="1">
              <a:spcBef>
                <a:spcPts val="0"/>
              </a:spcBef>
              <a:spcAft>
                <a:spcPts val="0"/>
              </a:spcAft>
              <a:defRPr sz="13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644" y="9721106"/>
            <a:ext cx="3076363" cy="511731"/>
          </a:xfrm>
          <a:prstGeom prst="rect">
            <a:avLst/>
          </a:prstGeom>
        </p:spPr>
        <p:txBody>
          <a:bodyPr vert="horz" lIns="99048" tIns="49524" rIns="99048" bIns="49524" rtlCol="1" anchor="b"/>
          <a:lstStyle>
            <a:lvl1pPr algn="l" rtl="1" eaLnBrk="1" fontAlgn="auto" hangingPunct="1">
              <a:spcBef>
                <a:spcPts val="0"/>
              </a:spcBef>
              <a:spcAft>
                <a:spcPts val="0"/>
              </a:spcAft>
              <a:defRPr sz="1300" smtClean="0">
                <a:latin typeface="+mn-lt"/>
                <a:cs typeface="+mn-cs"/>
              </a:defRPr>
            </a:lvl1pPr>
          </a:lstStyle>
          <a:p>
            <a:pPr>
              <a:defRPr/>
            </a:pPr>
            <a:fld id="{D3785E6A-78C2-417A-A861-8C28CD4B51CB}" type="slidenum">
              <a:rPr lang="fa-IR"/>
              <a:pPr>
                <a:defRPr/>
              </a:pPr>
              <a:t>‹#›</a:t>
            </a:fld>
            <a:endParaRPr lang="fa-IR"/>
          </a:p>
        </p:txBody>
      </p:sp>
    </p:spTree>
    <p:extLst>
      <p:ext uri="{BB962C8B-B14F-4D97-AF65-F5344CB8AC3E}">
        <p14:creationId xmlns:p14="http://schemas.microsoft.com/office/powerpoint/2010/main" val="1795040000"/>
      </p:ext>
    </p:extLst>
  </p:cSld>
  <p:clrMap bg1="lt1" tx1="dk1" bg2="lt2" tx2="dk2" accent1="accent1" accent2="accent2" accent3="accent3" accent4="accent4" accent5="accent5" accent6="accent6" hlink="hlink" folHlink="folHlink"/>
  <p:hf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a:t>
            </a:fld>
            <a:endParaRPr lang="fa-IR" altLang="en-US"/>
          </a:p>
        </p:txBody>
      </p:sp>
    </p:spTree>
    <p:extLst>
      <p:ext uri="{BB962C8B-B14F-4D97-AF65-F5344CB8AC3E}">
        <p14:creationId xmlns:p14="http://schemas.microsoft.com/office/powerpoint/2010/main" val="2703865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11</a:t>
            </a:fld>
            <a:endParaRPr lang="fa-IR" altLang="en-US"/>
          </a:p>
        </p:txBody>
      </p:sp>
    </p:spTree>
    <p:extLst>
      <p:ext uri="{BB962C8B-B14F-4D97-AF65-F5344CB8AC3E}">
        <p14:creationId xmlns:p14="http://schemas.microsoft.com/office/powerpoint/2010/main" val="3342851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12</a:t>
            </a:fld>
            <a:endParaRPr lang="fa-IR" altLang="en-US"/>
          </a:p>
        </p:txBody>
      </p:sp>
    </p:spTree>
    <p:extLst>
      <p:ext uri="{BB962C8B-B14F-4D97-AF65-F5344CB8AC3E}">
        <p14:creationId xmlns:p14="http://schemas.microsoft.com/office/powerpoint/2010/main" val="2814876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13</a:t>
            </a:fld>
            <a:endParaRPr lang="fa-IR" altLang="en-US">
              <a:solidFill>
                <a:prstClr val="black"/>
              </a:solidFill>
            </a:endParaRPr>
          </a:p>
        </p:txBody>
      </p:sp>
    </p:spTree>
    <p:extLst>
      <p:ext uri="{BB962C8B-B14F-4D97-AF65-F5344CB8AC3E}">
        <p14:creationId xmlns:p14="http://schemas.microsoft.com/office/powerpoint/2010/main" val="1621410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14</a:t>
            </a:fld>
            <a:endParaRPr lang="fa-IR" altLang="en-US">
              <a:solidFill>
                <a:prstClr val="black"/>
              </a:solidFill>
            </a:endParaRPr>
          </a:p>
        </p:txBody>
      </p:sp>
    </p:spTree>
    <p:extLst>
      <p:ext uri="{BB962C8B-B14F-4D97-AF65-F5344CB8AC3E}">
        <p14:creationId xmlns:p14="http://schemas.microsoft.com/office/powerpoint/2010/main" val="1455356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15</a:t>
            </a:fld>
            <a:endParaRPr lang="fa-IR" altLang="en-US">
              <a:solidFill>
                <a:prstClr val="black"/>
              </a:solidFill>
            </a:endParaRPr>
          </a:p>
        </p:txBody>
      </p:sp>
    </p:spTree>
    <p:extLst>
      <p:ext uri="{BB962C8B-B14F-4D97-AF65-F5344CB8AC3E}">
        <p14:creationId xmlns:p14="http://schemas.microsoft.com/office/powerpoint/2010/main" val="551143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16</a:t>
            </a:fld>
            <a:endParaRPr lang="fa-IR" altLang="en-US">
              <a:solidFill>
                <a:prstClr val="black"/>
              </a:solidFill>
            </a:endParaRPr>
          </a:p>
        </p:txBody>
      </p:sp>
    </p:spTree>
    <p:extLst>
      <p:ext uri="{BB962C8B-B14F-4D97-AF65-F5344CB8AC3E}">
        <p14:creationId xmlns:p14="http://schemas.microsoft.com/office/powerpoint/2010/main" val="1387750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17</a:t>
            </a:fld>
            <a:endParaRPr lang="fa-IR" altLang="en-US">
              <a:solidFill>
                <a:prstClr val="black"/>
              </a:solidFill>
            </a:endParaRPr>
          </a:p>
        </p:txBody>
      </p:sp>
    </p:spTree>
    <p:extLst>
      <p:ext uri="{BB962C8B-B14F-4D97-AF65-F5344CB8AC3E}">
        <p14:creationId xmlns:p14="http://schemas.microsoft.com/office/powerpoint/2010/main" val="460157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solidFill>
                  <a:prstClr val="black"/>
                </a:solidFill>
              </a:rPr>
              <a:pPr algn="l" fontAlgn="base">
                <a:spcBef>
                  <a:spcPct val="0"/>
                </a:spcBef>
                <a:spcAft>
                  <a:spcPct val="0"/>
                </a:spcAft>
              </a:pPr>
              <a:t>18</a:t>
            </a:fld>
            <a:endParaRPr lang="fa-IR" altLang="en-US">
              <a:solidFill>
                <a:prstClr val="black"/>
              </a:solidFill>
            </a:endParaRPr>
          </a:p>
        </p:txBody>
      </p:sp>
    </p:spTree>
    <p:extLst>
      <p:ext uri="{BB962C8B-B14F-4D97-AF65-F5344CB8AC3E}">
        <p14:creationId xmlns:p14="http://schemas.microsoft.com/office/powerpoint/2010/main" val="54763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19</a:t>
            </a:fld>
            <a:endParaRPr lang="fa-IR" altLang="en-US"/>
          </a:p>
        </p:txBody>
      </p:sp>
    </p:spTree>
    <p:extLst>
      <p:ext uri="{BB962C8B-B14F-4D97-AF65-F5344CB8AC3E}">
        <p14:creationId xmlns:p14="http://schemas.microsoft.com/office/powerpoint/2010/main" val="2403652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20</a:t>
            </a:fld>
            <a:endParaRPr lang="fa-IR" altLang="en-US"/>
          </a:p>
        </p:txBody>
      </p:sp>
    </p:spTree>
    <p:extLst>
      <p:ext uri="{BB962C8B-B14F-4D97-AF65-F5344CB8AC3E}">
        <p14:creationId xmlns:p14="http://schemas.microsoft.com/office/powerpoint/2010/main" val="4077552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a:t>
            </a:fld>
            <a:endParaRPr lang="fa-IR" altLang="en-US"/>
          </a:p>
        </p:txBody>
      </p:sp>
    </p:spTree>
    <p:extLst>
      <p:ext uri="{BB962C8B-B14F-4D97-AF65-F5344CB8AC3E}">
        <p14:creationId xmlns:p14="http://schemas.microsoft.com/office/powerpoint/2010/main" val="1536747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21</a:t>
            </a:fld>
            <a:endParaRPr lang="fa-IR" altLang="en-US"/>
          </a:p>
        </p:txBody>
      </p:sp>
    </p:spTree>
    <p:extLst>
      <p:ext uri="{BB962C8B-B14F-4D97-AF65-F5344CB8AC3E}">
        <p14:creationId xmlns:p14="http://schemas.microsoft.com/office/powerpoint/2010/main" val="2003218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22</a:t>
            </a:fld>
            <a:endParaRPr lang="fa-IR" altLang="en-US"/>
          </a:p>
        </p:txBody>
      </p:sp>
    </p:spTree>
    <p:extLst>
      <p:ext uri="{BB962C8B-B14F-4D97-AF65-F5344CB8AC3E}">
        <p14:creationId xmlns:p14="http://schemas.microsoft.com/office/powerpoint/2010/main" val="3035040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23</a:t>
            </a:fld>
            <a:endParaRPr lang="fa-IR" altLang="en-US"/>
          </a:p>
        </p:txBody>
      </p:sp>
    </p:spTree>
    <p:extLst>
      <p:ext uri="{BB962C8B-B14F-4D97-AF65-F5344CB8AC3E}">
        <p14:creationId xmlns:p14="http://schemas.microsoft.com/office/powerpoint/2010/main" val="2495049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24</a:t>
            </a:fld>
            <a:endParaRPr lang="fa-IR" altLang="en-US"/>
          </a:p>
        </p:txBody>
      </p:sp>
    </p:spTree>
    <p:extLst>
      <p:ext uri="{BB962C8B-B14F-4D97-AF65-F5344CB8AC3E}">
        <p14:creationId xmlns:p14="http://schemas.microsoft.com/office/powerpoint/2010/main" val="618696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25</a:t>
            </a:fld>
            <a:endParaRPr lang="fa-IR" altLang="en-US"/>
          </a:p>
        </p:txBody>
      </p:sp>
    </p:spTree>
    <p:extLst>
      <p:ext uri="{BB962C8B-B14F-4D97-AF65-F5344CB8AC3E}">
        <p14:creationId xmlns:p14="http://schemas.microsoft.com/office/powerpoint/2010/main" val="423189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26</a:t>
            </a:fld>
            <a:endParaRPr lang="fa-IR" altLang="en-US"/>
          </a:p>
        </p:txBody>
      </p:sp>
    </p:spTree>
    <p:extLst>
      <p:ext uri="{BB962C8B-B14F-4D97-AF65-F5344CB8AC3E}">
        <p14:creationId xmlns:p14="http://schemas.microsoft.com/office/powerpoint/2010/main" val="1990583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27</a:t>
            </a:fld>
            <a:endParaRPr lang="fa-IR" altLang="en-US"/>
          </a:p>
        </p:txBody>
      </p:sp>
    </p:spTree>
    <p:extLst>
      <p:ext uri="{BB962C8B-B14F-4D97-AF65-F5344CB8AC3E}">
        <p14:creationId xmlns:p14="http://schemas.microsoft.com/office/powerpoint/2010/main" val="2520738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28</a:t>
            </a:fld>
            <a:endParaRPr lang="fa-IR" altLang="en-US"/>
          </a:p>
        </p:txBody>
      </p:sp>
    </p:spTree>
    <p:extLst>
      <p:ext uri="{BB962C8B-B14F-4D97-AF65-F5344CB8AC3E}">
        <p14:creationId xmlns:p14="http://schemas.microsoft.com/office/powerpoint/2010/main" val="1764148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29</a:t>
            </a:fld>
            <a:endParaRPr lang="fa-IR" altLang="en-US"/>
          </a:p>
        </p:txBody>
      </p:sp>
    </p:spTree>
    <p:extLst>
      <p:ext uri="{BB962C8B-B14F-4D97-AF65-F5344CB8AC3E}">
        <p14:creationId xmlns:p14="http://schemas.microsoft.com/office/powerpoint/2010/main" val="82038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30</a:t>
            </a:fld>
            <a:endParaRPr lang="fa-IR" altLang="en-US"/>
          </a:p>
        </p:txBody>
      </p:sp>
    </p:spTree>
    <p:extLst>
      <p:ext uri="{BB962C8B-B14F-4D97-AF65-F5344CB8AC3E}">
        <p14:creationId xmlns:p14="http://schemas.microsoft.com/office/powerpoint/2010/main" val="463181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4</a:t>
            </a:fld>
            <a:endParaRPr lang="fa-IR" altLang="en-US"/>
          </a:p>
        </p:txBody>
      </p:sp>
    </p:spTree>
    <p:extLst>
      <p:ext uri="{BB962C8B-B14F-4D97-AF65-F5344CB8AC3E}">
        <p14:creationId xmlns:p14="http://schemas.microsoft.com/office/powerpoint/2010/main" val="28024596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31</a:t>
            </a:fld>
            <a:endParaRPr lang="fa-IR" altLang="en-US"/>
          </a:p>
        </p:txBody>
      </p:sp>
    </p:spTree>
    <p:extLst>
      <p:ext uri="{BB962C8B-B14F-4D97-AF65-F5344CB8AC3E}">
        <p14:creationId xmlns:p14="http://schemas.microsoft.com/office/powerpoint/2010/main" val="2781493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32</a:t>
            </a:fld>
            <a:endParaRPr lang="fa-IR" altLang="en-US"/>
          </a:p>
        </p:txBody>
      </p:sp>
    </p:spTree>
    <p:extLst>
      <p:ext uri="{BB962C8B-B14F-4D97-AF65-F5344CB8AC3E}">
        <p14:creationId xmlns:p14="http://schemas.microsoft.com/office/powerpoint/2010/main" val="27322624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33</a:t>
            </a:fld>
            <a:endParaRPr lang="fa-IR" altLang="en-US"/>
          </a:p>
        </p:txBody>
      </p:sp>
    </p:spTree>
    <p:extLst>
      <p:ext uri="{BB962C8B-B14F-4D97-AF65-F5344CB8AC3E}">
        <p14:creationId xmlns:p14="http://schemas.microsoft.com/office/powerpoint/2010/main" val="680995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34</a:t>
            </a:fld>
            <a:endParaRPr lang="fa-IR" altLang="en-US"/>
          </a:p>
        </p:txBody>
      </p:sp>
    </p:spTree>
    <p:extLst>
      <p:ext uri="{BB962C8B-B14F-4D97-AF65-F5344CB8AC3E}">
        <p14:creationId xmlns:p14="http://schemas.microsoft.com/office/powerpoint/2010/main" val="1355456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35</a:t>
            </a:fld>
            <a:endParaRPr lang="fa-IR" altLang="en-US"/>
          </a:p>
        </p:txBody>
      </p:sp>
    </p:spTree>
    <p:extLst>
      <p:ext uri="{BB962C8B-B14F-4D97-AF65-F5344CB8AC3E}">
        <p14:creationId xmlns:p14="http://schemas.microsoft.com/office/powerpoint/2010/main" val="7885254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36</a:t>
            </a:fld>
            <a:endParaRPr lang="fa-IR" altLang="en-US"/>
          </a:p>
        </p:txBody>
      </p:sp>
    </p:spTree>
    <p:extLst>
      <p:ext uri="{BB962C8B-B14F-4D97-AF65-F5344CB8AC3E}">
        <p14:creationId xmlns:p14="http://schemas.microsoft.com/office/powerpoint/2010/main" val="765195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37</a:t>
            </a:fld>
            <a:endParaRPr lang="fa-IR" altLang="en-US"/>
          </a:p>
        </p:txBody>
      </p:sp>
    </p:spTree>
    <p:extLst>
      <p:ext uri="{BB962C8B-B14F-4D97-AF65-F5344CB8AC3E}">
        <p14:creationId xmlns:p14="http://schemas.microsoft.com/office/powerpoint/2010/main" val="21432390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38</a:t>
            </a:fld>
            <a:endParaRPr lang="fa-IR" altLang="en-US"/>
          </a:p>
        </p:txBody>
      </p:sp>
    </p:spTree>
    <p:extLst>
      <p:ext uri="{BB962C8B-B14F-4D97-AF65-F5344CB8AC3E}">
        <p14:creationId xmlns:p14="http://schemas.microsoft.com/office/powerpoint/2010/main" val="276381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39</a:t>
            </a:fld>
            <a:endParaRPr lang="fa-IR" altLang="en-US"/>
          </a:p>
        </p:txBody>
      </p:sp>
    </p:spTree>
    <p:extLst>
      <p:ext uri="{BB962C8B-B14F-4D97-AF65-F5344CB8AC3E}">
        <p14:creationId xmlns:p14="http://schemas.microsoft.com/office/powerpoint/2010/main" val="26214214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E8C3DC40-8B01-4794-B838-DD52E6C3030A}" type="slidenum">
              <a:rPr lang="fa-IR" altLang="en-US"/>
              <a:pPr algn="l" fontAlgn="base">
                <a:spcBef>
                  <a:spcPct val="0"/>
                </a:spcBef>
                <a:spcAft>
                  <a:spcPct val="0"/>
                </a:spcAft>
              </a:pPr>
              <a:t>40</a:t>
            </a:fld>
            <a:endParaRPr lang="fa-IR" altLang="en-US"/>
          </a:p>
        </p:txBody>
      </p:sp>
    </p:spTree>
    <p:extLst>
      <p:ext uri="{BB962C8B-B14F-4D97-AF65-F5344CB8AC3E}">
        <p14:creationId xmlns:p14="http://schemas.microsoft.com/office/powerpoint/2010/main" val="3590236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5</a:t>
            </a:fld>
            <a:endParaRPr lang="fa-IR" altLang="en-US"/>
          </a:p>
        </p:txBody>
      </p:sp>
    </p:spTree>
    <p:extLst>
      <p:ext uri="{BB962C8B-B14F-4D97-AF65-F5344CB8AC3E}">
        <p14:creationId xmlns:p14="http://schemas.microsoft.com/office/powerpoint/2010/main" val="2002003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6</a:t>
            </a:fld>
            <a:endParaRPr lang="fa-IR" altLang="en-US"/>
          </a:p>
        </p:txBody>
      </p:sp>
    </p:spTree>
    <p:extLst>
      <p:ext uri="{BB962C8B-B14F-4D97-AF65-F5344CB8AC3E}">
        <p14:creationId xmlns:p14="http://schemas.microsoft.com/office/powerpoint/2010/main" val="33694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7</a:t>
            </a:fld>
            <a:endParaRPr lang="fa-IR" altLang="en-US"/>
          </a:p>
        </p:txBody>
      </p:sp>
    </p:spTree>
    <p:extLst>
      <p:ext uri="{BB962C8B-B14F-4D97-AF65-F5344CB8AC3E}">
        <p14:creationId xmlns:p14="http://schemas.microsoft.com/office/powerpoint/2010/main" val="1865930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8</a:t>
            </a:fld>
            <a:endParaRPr lang="fa-IR" altLang="en-US"/>
          </a:p>
        </p:txBody>
      </p:sp>
    </p:spTree>
    <p:extLst>
      <p:ext uri="{BB962C8B-B14F-4D97-AF65-F5344CB8AC3E}">
        <p14:creationId xmlns:p14="http://schemas.microsoft.com/office/powerpoint/2010/main" val="2400728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9</a:t>
            </a:fld>
            <a:endParaRPr lang="fa-IR" altLang="en-US"/>
          </a:p>
        </p:txBody>
      </p:sp>
    </p:spTree>
    <p:extLst>
      <p:ext uri="{BB962C8B-B14F-4D97-AF65-F5344CB8AC3E}">
        <p14:creationId xmlns:p14="http://schemas.microsoft.com/office/powerpoint/2010/main" val="1178757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defRPr>
                <a:solidFill>
                  <a:schemeClr val="tx1"/>
                </a:solidFill>
                <a:latin typeface="Calibri" panose="020F0502020204030204" pitchFamily="34" charset="0"/>
                <a:cs typeface="Arial" panose="020B0604020202020204" pitchFamily="34" charset="0"/>
              </a:defRPr>
            </a:lvl1pPr>
            <a:lvl2pPr marL="804763" indent="-309524" algn="r" rtl="1">
              <a:defRPr>
                <a:solidFill>
                  <a:schemeClr val="tx1"/>
                </a:solidFill>
                <a:latin typeface="Calibri" panose="020F0502020204030204" pitchFamily="34" charset="0"/>
                <a:cs typeface="Arial" panose="020B0604020202020204" pitchFamily="34" charset="0"/>
              </a:defRPr>
            </a:lvl2pPr>
            <a:lvl3pPr marL="1238098" indent="-247620" algn="r" rtl="1">
              <a:defRPr>
                <a:solidFill>
                  <a:schemeClr val="tx1"/>
                </a:solidFill>
                <a:latin typeface="Calibri" panose="020F0502020204030204" pitchFamily="34" charset="0"/>
                <a:cs typeface="Arial" panose="020B0604020202020204" pitchFamily="34" charset="0"/>
              </a:defRPr>
            </a:lvl3pPr>
            <a:lvl4pPr marL="1733337" indent="-247620" algn="r" rtl="1">
              <a:defRPr>
                <a:solidFill>
                  <a:schemeClr val="tx1"/>
                </a:solidFill>
                <a:latin typeface="Calibri" panose="020F0502020204030204" pitchFamily="34" charset="0"/>
                <a:cs typeface="Arial" panose="020B0604020202020204" pitchFamily="34" charset="0"/>
              </a:defRPr>
            </a:lvl4pPr>
            <a:lvl5pPr marL="2228576" indent="-247620" algn="r" rtl="1">
              <a:defRPr>
                <a:solidFill>
                  <a:schemeClr val="tx1"/>
                </a:solidFill>
                <a:latin typeface="Calibri" panose="020F0502020204030204" pitchFamily="34" charset="0"/>
                <a:cs typeface="Arial" panose="020B0604020202020204" pitchFamily="34" charset="0"/>
              </a:defRPr>
            </a:lvl5pPr>
            <a:lvl6pPr marL="2723815"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19054"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14293"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532" indent="-24762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97BF9D3-E15D-4733-B955-B4F41CE7CD10}" type="slidenum">
              <a:rPr lang="fa-IR" altLang="en-US"/>
              <a:pPr algn="l" fontAlgn="base">
                <a:spcBef>
                  <a:spcPct val="0"/>
                </a:spcBef>
                <a:spcAft>
                  <a:spcPct val="0"/>
                </a:spcAft>
              </a:pPr>
              <a:t>10</a:t>
            </a:fld>
            <a:endParaRPr lang="fa-IR" altLang="en-US"/>
          </a:p>
        </p:txBody>
      </p:sp>
    </p:spTree>
    <p:extLst>
      <p:ext uri="{BB962C8B-B14F-4D97-AF65-F5344CB8AC3E}">
        <p14:creationId xmlns:p14="http://schemas.microsoft.com/office/powerpoint/2010/main" val="3942716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D60E10B7-DE68-493E-BCE4-18873F8EF8FE}"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6919CDBD-E4AD-4BB0-8159-DB7C35B562E3}" type="slidenum">
              <a:rPr lang="fa-IR" smtClean="0"/>
              <a:pPr>
                <a:defRPr/>
              </a:pPr>
              <a:t>‹#›</a:t>
            </a:fld>
            <a:endParaRPr lang="fa-IR"/>
          </a:p>
        </p:txBody>
      </p:sp>
    </p:spTree>
    <p:extLst>
      <p:ext uri="{BB962C8B-B14F-4D97-AF65-F5344CB8AC3E}">
        <p14:creationId xmlns:p14="http://schemas.microsoft.com/office/powerpoint/2010/main" val="61705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6" name="Footer Placeholder 5"/>
          <p:cNvSpPr>
            <a:spLocks noGrp="1"/>
          </p:cNvSpPr>
          <p:nvPr>
            <p:ph type="ftr" sz="quarter" idx="11"/>
          </p:nvPr>
        </p:nvSpPr>
        <p:spPr/>
        <p:txBody>
          <a:bodyPr/>
          <a:lstStyle/>
          <a:p>
            <a:pPr>
              <a:defRPr/>
            </a:pPr>
            <a:r>
              <a:rPr lang="fa-IR" smtClean="0"/>
              <a:t>1</a:t>
            </a:r>
            <a:endParaRPr lang="fa-IR"/>
          </a:p>
        </p:txBody>
      </p:sp>
      <p:sp>
        <p:nvSpPr>
          <p:cNvPr id="7" name="Slide Number Placeholder 6"/>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28942455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22502396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76511126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82392241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4"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263398936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fld id="{037A887D-BFF6-42E5-93FA-8FBF9714CFB8}" type="datetime8">
              <a:rPr lang="fa-IR" smtClean="0"/>
              <a:t>02 ژانويه 19</a:t>
            </a:fld>
            <a:endParaRPr lang="fa-IR"/>
          </a:p>
        </p:txBody>
      </p:sp>
      <p:sp>
        <p:nvSpPr>
          <p:cNvPr id="4"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238860071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8D33C81-7A06-48FE-9652-A1E677426879}"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AAC38F16-1BE0-4F7E-988A-D0884EA346E2}" type="slidenum">
              <a:rPr lang="fa-IR" smtClean="0"/>
              <a:pPr>
                <a:defRPr/>
              </a:pPr>
              <a:t>‹#›</a:t>
            </a:fld>
            <a:endParaRPr lang="fa-IR"/>
          </a:p>
        </p:txBody>
      </p:sp>
    </p:spTree>
    <p:extLst>
      <p:ext uri="{BB962C8B-B14F-4D97-AF65-F5344CB8AC3E}">
        <p14:creationId xmlns:p14="http://schemas.microsoft.com/office/powerpoint/2010/main" val="256414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C074EDC-8E94-4BD7-ABB5-65524A5B971B}"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728FA07C-CC4C-4F89-AFDD-B533BB0AC443}" type="slidenum">
              <a:rPr lang="fa-IR" smtClean="0"/>
              <a:pPr>
                <a:defRPr/>
              </a:pPr>
              <a:t>‹#›</a:t>
            </a:fld>
            <a:endParaRPr lang="fa-IR"/>
          </a:p>
        </p:txBody>
      </p:sp>
    </p:spTree>
    <p:extLst>
      <p:ext uri="{BB962C8B-B14F-4D97-AF65-F5344CB8AC3E}">
        <p14:creationId xmlns:p14="http://schemas.microsoft.com/office/powerpoint/2010/main" val="3858850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A1BD460C-7C70-48E8-A558-8240A16A47CD}" type="slidenum">
              <a:rPr lang="ar-SA"/>
              <a:pPr>
                <a:defRPr/>
              </a:pPr>
              <a:t>‹#›</a:t>
            </a:fld>
            <a:endParaRPr lang="en-US"/>
          </a:p>
        </p:txBody>
      </p:sp>
    </p:spTree>
    <p:extLst>
      <p:ext uri="{BB962C8B-B14F-4D97-AF65-F5344CB8AC3E}">
        <p14:creationId xmlns:p14="http://schemas.microsoft.com/office/powerpoint/2010/main" val="1497955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pPr>
              <a:defRPr/>
            </a:pPr>
            <a:fld id="{7B395872-9E44-4C55-B821-6A09A78E785B}"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E406759B-C11D-4C96-B5FF-F9C8E37FB9CF}" type="slidenum">
              <a:rPr lang="fa-IR" smtClean="0"/>
              <a:pPr>
                <a:defRPr/>
              </a:pPr>
              <a:t>‹#›</a:t>
            </a:fld>
            <a:endParaRPr lang="fa-IR"/>
          </a:p>
        </p:txBody>
      </p:sp>
    </p:spTree>
    <p:extLst>
      <p:ext uri="{BB962C8B-B14F-4D97-AF65-F5344CB8AC3E}">
        <p14:creationId xmlns:p14="http://schemas.microsoft.com/office/powerpoint/2010/main" val="2145904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C255449F-3E72-4341-A017-DCE0B1C2AA82}" type="datetime8">
              <a:rPr lang="fa-IR" smtClean="0"/>
              <a:t>02 ژانويه 19</a:t>
            </a:fld>
            <a:endParaRPr lang="fa-IR"/>
          </a:p>
        </p:txBody>
      </p:sp>
      <p:sp>
        <p:nvSpPr>
          <p:cNvPr id="5" name="Footer Placeholder 4"/>
          <p:cNvSpPr>
            <a:spLocks noGrp="1"/>
          </p:cNvSpPr>
          <p:nvPr>
            <p:ph type="ftr" sz="quarter" idx="11"/>
          </p:nvPr>
        </p:nvSpPr>
        <p:spPr/>
        <p:txBody>
          <a:bodyPr/>
          <a:lstStyle/>
          <a:p>
            <a:pPr>
              <a:defRPr/>
            </a:pPr>
            <a:r>
              <a:rPr lang="fa-IR" smtClean="0"/>
              <a:t>1</a:t>
            </a:r>
            <a:endParaRPr lang="fa-IR"/>
          </a:p>
        </p:txBody>
      </p:sp>
      <p:sp>
        <p:nvSpPr>
          <p:cNvPr id="6" name="Slide Number Placeholder 5"/>
          <p:cNvSpPr>
            <a:spLocks noGrp="1"/>
          </p:cNvSpPr>
          <p:nvPr>
            <p:ph type="sldNum" sz="quarter" idx="12"/>
          </p:nvPr>
        </p:nvSpPr>
        <p:spPr/>
        <p:txBody>
          <a:bodyPr/>
          <a:lstStyle/>
          <a:p>
            <a:pPr>
              <a:defRPr/>
            </a:pPr>
            <a:fld id="{F42F0C84-B4A1-480D-9707-4D3ECCC952E0}" type="slidenum">
              <a:rPr lang="fa-IR" smtClean="0"/>
              <a:pPr>
                <a:defRPr/>
              </a:pPr>
              <a:t>‹#›</a:t>
            </a:fld>
            <a:endParaRPr lang="fa-IR"/>
          </a:p>
        </p:txBody>
      </p:sp>
    </p:spTree>
    <p:extLst>
      <p:ext uri="{BB962C8B-B14F-4D97-AF65-F5344CB8AC3E}">
        <p14:creationId xmlns:p14="http://schemas.microsoft.com/office/powerpoint/2010/main" val="3857592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38BEF03E-A93C-420B-A057-47164843C28C}" type="datetime8">
              <a:rPr lang="fa-IR" smtClean="0"/>
              <a:t>02 ژانويه 19</a:t>
            </a:fld>
            <a:endParaRPr lang="fa-IR"/>
          </a:p>
        </p:txBody>
      </p:sp>
      <p:sp>
        <p:nvSpPr>
          <p:cNvPr id="6" name="Footer Placeholder 5"/>
          <p:cNvSpPr>
            <a:spLocks noGrp="1"/>
          </p:cNvSpPr>
          <p:nvPr>
            <p:ph type="ftr" sz="quarter" idx="11"/>
          </p:nvPr>
        </p:nvSpPr>
        <p:spPr/>
        <p:txBody>
          <a:bodyPr/>
          <a:lstStyle/>
          <a:p>
            <a:pPr>
              <a:defRPr/>
            </a:pPr>
            <a:r>
              <a:rPr lang="fa-IR" smtClean="0"/>
              <a:t>1</a:t>
            </a:r>
            <a:endParaRPr lang="fa-IR"/>
          </a:p>
        </p:txBody>
      </p:sp>
      <p:sp>
        <p:nvSpPr>
          <p:cNvPr id="7" name="Slide Number Placeholder 6"/>
          <p:cNvSpPr>
            <a:spLocks noGrp="1"/>
          </p:cNvSpPr>
          <p:nvPr>
            <p:ph type="sldNum" sz="quarter" idx="12"/>
          </p:nvPr>
        </p:nvSpPr>
        <p:spPr/>
        <p:txBody>
          <a:bodyPr/>
          <a:lstStyle/>
          <a:p>
            <a:pPr>
              <a:defRPr/>
            </a:pPr>
            <a:fld id="{1E07855A-B42A-4A89-97FB-325187B8D26C}" type="slidenum">
              <a:rPr lang="fa-IR" smtClean="0"/>
              <a:pPr>
                <a:defRPr/>
              </a:pPr>
              <a:t>‹#›</a:t>
            </a:fld>
            <a:endParaRPr lang="fa-IR"/>
          </a:p>
        </p:txBody>
      </p:sp>
    </p:spTree>
    <p:extLst>
      <p:ext uri="{BB962C8B-B14F-4D97-AF65-F5344CB8AC3E}">
        <p14:creationId xmlns:p14="http://schemas.microsoft.com/office/powerpoint/2010/main" val="3603177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A634EFAE-37E9-47B7-A50C-71F9B7446977}" type="datetime8">
              <a:rPr lang="fa-IR" smtClean="0"/>
              <a:t>02 ژانويه 19</a:t>
            </a:fld>
            <a:endParaRPr lang="fa-IR"/>
          </a:p>
        </p:txBody>
      </p:sp>
      <p:sp>
        <p:nvSpPr>
          <p:cNvPr id="8" name="Footer Placeholder 7"/>
          <p:cNvSpPr>
            <a:spLocks noGrp="1"/>
          </p:cNvSpPr>
          <p:nvPr>
            <p:ph type="ftr" sz="quarter" idx="11"/>
          </p:nvPr>
        </p:nvSpPr>
        <p:spPr/>
        <p:txBody>
          <a:bodyPr/>
          <a:lstStyle/>
          <a:p>
            <a:pPr>
              <a:defRPr/>
            </a:pPr>
            <a:r>
              <a:rPr lang="fa-IR" smtClean="0"/>
              <a:t>1</a:t>
            </a:r>
            <a:endParaRPr lang="fa-IR"/>
          </a:p>
        </p:txBody>
      </p:sp>
      <p:sp>
        <p:nvSpPr>
          <p:cNvPr id="9" name="Slide Number Placeholder 8"/>
          <p:cNvSpPr>
            <a:spLocks noGrp="1"/>
          </p:cNvSpPr>
          <p:nvPr>
            <p:ph type="sldNum" sz="quarter" idx="12"/>
          </p:nvPr>
        </p:nvSpPr>
        <p:spPr/>
        <p:txBody>
          <a:bodyPr/>
          <a:lstStyle/>
          <a:p>
            <a:pPr>
              <a:defRPr/>
            </a:pPr>
            <a:fld id="{4B880C5D-97FB-425D-925F-D6F0B1F5E5DE}" type="slidenum">
              <a:rPr lang="fa-IR" smtClean="0"/>
              <a:pPr>
                <a:defRPr/>
              </a:pPr>
              <a:t>‹#›</a:t>
            </a:fld>
            <a:endParaRPr lang="fa-IR"/>
          </a:p>
        </p:txBody>
      </p:sp>
    </p:spTree>
    <p:extLst>
      <p:ext uri="{BB962C8B-B14F-4D97-AF65-F5344CB8AC3E}">
        <p14:creationId xmlns:p14="http://schemas.microsoft.com/office/powerpoint/2010/main" val="4134480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pPr>
              <a:defRPr/>
            </a:pPr>
            <a:fld id="{13BBDEC5-E747-4BED-BFD6-AA76BC62C53C}" type="datetime8">
              <a:rPr lang="fa-IR" smtClean="0"/>
              <a:t>02 ژانويه 19</a:t>
            </a:fld>
            <a:endParaRPr lang="fa-IR"/>
          </a:p>
        </p:txBody>
      </p:sp>
      <p:sp>
        <p:nvSpPr>
          <p:cNvPr id="5" name="Footer Placeholder 3"/>
          <p:cNvSpPr>
            <a:spLocks noGrp="1"/>
          </p:cNvSpPr>
          <p:nvPr>
            <p:ph type="ftr" sz="quarter" idx="11"/>
          </p:nvPr>
        </p:nvSpPr>
        <p:spPr/>
        <p:txBody>
          <a:bodyPr/>
          <a:lstStyle/>
          <a:p>
            <a:pPr>
              <a:defRPr/>
            </a:pPr>
            <a:r>
              <a:rPr lang="fa-IR" smtClean="0"/>
              <a:t>1</a:t>
            </a:r>
            <a:endParaRPr lang="fa-IR"/>
          </a:p>
        </p:txBody>
      </p:sp>
      <p:sp>
        <p:nvSpPr>
          <p:cNvPr id="6" name="Slide Number Placeholder 4"/>
          <p:cNvSpPr>
            <a:spLocks noGrp="1"/>
          </p:cNvSpPr>
          <p:nvPr>
            <p:ph type="sldNum" sz="quarter" idx="12"/>
          </p:nvPr>
        </p:nvSpPr>
        <p:spPr/>
        <p:txBody>
          <a:bodyPr/>
          <a:lstStyle/>
          <a:p>
            <a:pPr>
              <a:defRPr/>
            </a:pPr>
            <a:fld id="{243DC6C6-D701-4AE8-8169-27BA6506188C}" type="slidenum">
              <a:rPr lang="fa-IR" smtClean="0"/>
              <a:pPr>
                <a:defRPr/>
              </a:pPr>
              <a:t>‹#›</a:t>
            </a:fld>
            <a:endParaRPr lang="fa-IR"/>
          </a:p>
        </p:txBody>
      </p:sp>
    </p:spTree>
    <p:extLst>
      <p:ext uri="{BB962C8B-B14F-4D97-AF65-F5344CB8AC3E}">
        <p14:creationId xmlns:p14="http://schemas.microsoft.com/office/powerpoint/2010/main" val="2199656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fld id="{02C3207F-735A-421E-9A30-85DCC23835EB}" type="datetime8">
              <a:rPr lang="fa-IR" smtClean="0"/>
              <a:t>02 ژانويه 19</a:t>
            </a:fld>
            <a:endParaRPr lang="fa-IR"/>
          </a:p>
        </p:txBody>
      </p:sp>
      <p:sp>
        <p:nvSpPr>
          <p:cNvPr id="5" name="Footer Placeholder 2"/>
          <p:cNvSpPr>
            <a:spLocks noGrp="1"/>
          </p:cNvSpPr>
          <p:nvPr>
            <p:ph type="ftr" sz="quarter" idx="11"/>
          </p:nvPr>
        </p:nvSpPr>
        <p:spPr/>
        <p:txBody>
          <a:bodyPr/>
          <a:lstStyle/>
          <a:p>
            <a:pPr>
              <a:defRPr/>
            </a:pPr>
            <a:r>
              <a:rPr lang="fa-IR" smtClean="0"/>
              <a:t>1</a:t>
            </a:r>
            <a:endParaRPr lang="fa-IR"/>
          </a:p>
        </p:txBody>
      </p:sp>
      <p:sp>
        <p:nvSpPr>
          <p:cNvPr id="6" name="Slide Number Placeholder 3"/>
          <p:cNvSpPr>
            <a:spLocks noGrp="1"/>
          </p:cNvSpPr>
          <p:nvPr>
            <p:ph type="sldNum" sz="quarter" idx="12"/>
          </p:nvPr>
        </p:nvSpPr>
        <p:spPr/>
        <p:txBody>
          <a:bodyPr/>
          <a:lstStyle/>
          <a:p>
            <a:pPr>
              <a:defRPr/>
            </a:pPr>
            <a:fld id="{6061F534-A0CE-437E-9C0A-ED50830F9843}" type="slidenum">
              <a:rPr lang="fa-IR" smtClean="0"/>
              <a:pPr>
                <a:defRPr/>
              </a:pPr>
              <a:t>‹#›</a:t>
            </a:fld>
            <a:endParaRPr lang="fa-IR"/>
          </a:p>
        </p:txBody>
      </p:sp>
    </p:spTree>
    <p:extLst>
      <p:ext uri="{BB962C8B-B14F-4D97-AF65-F5344CB8AC3E}">
        <p14:creationId xmlns:p14="http://schemas.microsoft.com/office/powerpoint/2010/main" val="3449873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pPr>
              <a:defRPr/>
            </a:pPr>
            <a:fld id="{3B874670-72BB-4A6F-B27A-4672B42F4951}" type="datetime8">
              <a:rPr lang="fa-IR" smtClean="0"/>
              <a:t>02 ژانويه 19</a:t>
            </a:fld>
            <a:endParaRPr lang="fa-IR"/>
          </a:p>
        </p:txBody>
      </p:sp>
      <p:sp>
        <p:nvSpPr>
          <p:cNvPr id="5" name="Footer Placeholder 5"/>
          <p:cNvSpPr>
            <a:spLocks noGrp="1"/>
          </p:cNvSpPr>
          <p:nvPr>
            <p:ph type="ftr" sz="quarter" idx="11"/>
          </p:nvPr>
        </p:nvSpPr>
        <p:spPr/>
        <p:txBody>
          <a:bodyPr/>
          <a:lstStyle/>
          <a:p>
            <a:pPr>
              <a:defRPr/>
            </a:pPr>
            <a:r>
              <a:rPr lang="fa-IR" smtClean="0"/>
              <a:t>1</a:t>
            </a:r>
            <a:endParaRPr lang="fa-IR"/>
          </a:p>
        </p:txBody>
      </p:sp>
      <p:sp>
        <p:nvSpPr>
          <p:cNvPr id="6" name="Slide Number Placeholder 6"/>
          <p:cNvSpPr>
            <a:spLocks noGrp="1"/>
          </p:cNvSpPr>
          <p:nvPr>
            <p:ph type="sldNum" sz="quarter" idx="12"/>
          </p:nvPr>
        </p:nvSpPr>
        <p:spPr/>
        <p:txBody>
          <a:bodyPr/>
          <a:lstStyle/>
          <a:p>
            <a:pPr>
              <a:defRPr/>
            </a:pPr>
            <a:fld id="{8D32843B-A242-49B4-B8A2-537C4DFA60A5}" type="slidenum">
              <a:rPr lang="fa-IR" smtClean="0"/>
              <a:pPr>
                <a:defRPr/>
              </a:pPr>
              <a:t>‹#›</a:t>
            </a:fld>
            <a:endParaRPr lang="fa-IR"/>
          </a:p>
        </p:txBody>
      </p:sp>
    </p:spTree>
    <p:extLst>
      <p:ext uri="{BB962C8B-B14F-4D97-AF65-F5344CB8AC3E}">
        <p14:creationId xmlns:p14="http://schemas.microsoft.com/office/powerpoint/2010/main" val="223915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B9EBEBC-5122-4B29-9624-C0398DE2B48D}" type="datetime8">
              <a:rPr lang="fa-IR" smtClean="0"/>
              <a:t>02 ژانويه 19</a:t>
            </a:fld>
            <a:endParaRPr lang="fa-IR"/>
          </a:p>
        </p:txBody>
      </p:sp>
      <p:sp>
        <p:nvSpPr>
          <p:cNvPr id="6" name="Footer Placeholder 5"/>
          <p:cNvSpPr>
            <a:spLocks noGrp="1"/>
          </p:cNvSpPr>
          <p:nvPr>
            <p:ph type="ftr" sz="quarter" idx="11"/>
          </p:nvPr>
        </p:nvSpPr>
        <p:spPr/>
        <p:txBody>
          <a:bodyPr/>
          <a:lstStyle/>
          <a:p>
            <a:pPr>
              <a:defRPr/>
            </a:pPr>
            <a:r>
              <a:rPr lang="fa-IR" smtClean="0"/>
              <a:t>1</a:t>
            </a:r>
            <a:endParaRPr lang="fa-IR"/>
          </a:p>
        </p:txBody>
      </p:sp>
      <p:sp>
        <p:nvSpPr>
          <p:cNvPr id="7" name="Slide Number Placeholder 6"/>
          <p:cNvSpPr>
            <a:spLocks noGrp="1"/>
          </p:cNvSpPr>
          <p:nvPr>
            <p:ph type="sldNum" sz="quarter" idx="12"/>
          </p:nvPr>
        </p:nvSpPr>
        <p:spPr/>
        <p:txBody>
          <a:bodyPr/>
          <a:lstStyle/>
          <a:p>
            <a:pPr>
              <a:defRPr/>
            </a:pPr>
            <a:fld id="{2BD75FFC-A4BA-4BD0-9299-DFA55436FA32}" type="slidenum">
              <a:rPr lang="fa-IR" smtClean="0"/>
              <a:pPr>
                <a:defRPr/>
              </a:pPr>
              <a:t>‹#›</a:t>
            </a:fld>
            <a:endParaRPr lang="fa-IR"/>
          </a:p>
        </p:txBody>
      </p:sp>
    </p:spTree>
    <p:extLst>
      <p:ext uri="{BB962C8B-B14F-4D97-AF65-F5344CB8AC3E}">
        <p14:creationId xmlns:p14="http://schemas.microsoft.com/office/powerpoint/2010/main" val="1503993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fld id="{037A887D-BFF6-42E5-93FA-8FBF9714CFB8}" type="datetime8">
              <a:rPr lang="fa-IR" smtClean="0"/>
              <a:t>02 ژانويه 19</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r>
              <a:rPr lang="fa-IR" smtClean="0"/>
              <a:t>1</a:t>
            </a:r>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a:defRPr/>
            </a:pPr>
            <a:fld id="{70BB44DF-CF71-4CB6-8A64-336C5A59B8EF}" type="slidenum">
              <a:rPr lang="fa-IR" smtClean="0"/>
              <a:pPr>
                <a:defRPr/>
              </a:pPr>
              <a:t>‹#›</a:t>
            </a:fld>
            <a:endParaRPr lang="fa-IR"/>
          </a:p>
        </p:txBody>
      </p:sp>
    </p:spTree>
    <p:extLst>
      <p:ext uri="{BB962C8B-B14F-4D97-AF65-F5344CB8AC3E}">
        <p14:creationId xmlns:p14="http://schemas.microsoft.com/office/powerpoint/2010/main" val="51669968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hdr="0" ftr="0" dt="0"/>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slide" Target="slide1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2.png"/><Relationship Id="rId7"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slide" Target="slide1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slide" Target="slide1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2.png"/><Relationship Id="rId7"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slide" Target="slide17.xml"/><Relationship Id="rId4" Type="http://schemas.openxmlformats.org/officeDocument/2006/relationships/image" Target="../media/image3.png"/><Relationship Id="rId9" Type="http://schemas.openxmlformats.org/officeDocument/2006/relationships/image" Target="../media/image15.jpg"/></Relationships>
</file>

<file path=ppt/slides/_rels/slide14.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2.png"/><Relationship Id="rId7"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slide" Target="slide1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slide" Target="slide1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pn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slide" Target="slide1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slide" Target="slide1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png"/><Relationship Id="rId7"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slide" Target="slide1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1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slide" Target="slide1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1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slide" Target="slide1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slide" Target="slide1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slide" Target="slide1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slide" Target="slide17.xml"/><Relationship Id="rId10" Type="http://schemas.openxmlformats.org/officeDocument/2006/relationships/image" Target="../media/image43.png"/><Relationship Id="rId4" Type="http://schemas.openxmlformats.org/officeDocument/2006/relationships/image" Target="../media/image3.png"/><Relationship Id="rId9"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slide" Target="slide1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slide" Target="slide1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slide" Target="slide1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slide" Target="slide17.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png"/><Relationship Id="rId7"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slide" Target="slide17.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slide" Target="slide17.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53.jpeg"/><Relationship Id="rId5" Type="http://schemas.openxmlformats.org/officeDocument/2006/relationships/slide" Target="slide1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png"/><Relationship Id="rId7"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55.jpg"/><Relationship Id="rId5" Type="http://schemas.openxmlformats.org/officeDocument/2006/relationships/slide" Target="slide17.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9.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58.jpg"/><Relationship Id="rId5" Type="http://schemas.openxmlformats.org/officeDocument/2006/relationships/slide" Target="slide17.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0.jpeg"/><Relationship Id="rId5" Type="http://schemas.openxmlformats.org/officeDocument/2006/relationships/slide" Target="slide17.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slide" Target="slide17.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Freeform 2"/>
          <p:cNvSpPr>
            <a:spLocks/>
          </p:cNvSpPr>
          <p:nvPr/>
        </p:nvSpPr>
        <p:spPr bwMode="ltGray">
          <a:xfrm>
            <a:off x="4414838" y="1485900"/>
            <a:ext cx="3630612" cy="3289300"/>
          </a:xfrm>
          <a:custGeom>
            <a:avLst/>
            <a:gdLst>
              <a:gd name="T0" fmla="*/ 2147483647 w 2287"/>
              <a:gd name="T1" fmla="*/ 2147483647 h 2072"/>
              <a:gd name="T2" fmla="*/ 2147483647 w 2287"/>
              <a:gd name="T3" fmla="*/ 2147483647 h 2072"/>
              <a:gd name="T4" fmla="*/ 2147483647 w 2287"/>
              <a:gd name="T5" fmla="*/ 2147483647 h 2072"/>
              <a:gd name="T6" fmla="*/ 2147483647 w 2287"/>
              <a:gd name="T7" fmla="*/ 2147483647 h 2072"/>
              <a:gd name="T8" fmla="*/ 2147483647 w 2287"/>
              <a:gd name="T9" fmla="*/ 2147483647 h 2072"/>
              <a:gd name="T10" fmla="*/ 2147483647 w 2287"/>
              <a:gd name="T11" fmla="*/ 2147483647 h 2072"/>
              <a:gd name="T12" fmla="*/ 2147483647 w 2287"/>
              <a:gd name="T13" fmla="*/ 2147483647 h 2072"/>
              <a:gd name="T14" fmla="*/ 2147483647 w 2287"/>
              <a:gd name="T15" fmla="*/ 2147483647 h 2072"/>
              <a:gd name="T16" fmla="*/ 2147483647 w 2287"/>
              <a:gd name="T17" fmla="*/ 2147483647 h 2072"/>
              <a:gd name="T18" fmla="*/ 2147483647 w 2287"/>
              <a:gd name="T19" fmla="*/ 2147483647 h 2072"/>
              <a:gd name="T20" fmla="*/ 2147483647 w 2287"/>
              <a:gd name="T21" fmla="*/ 2147483647 h 2072"/>
              <a:gd name="T22" fmla="*/ 2147483647 w 2287"/>
              <a:gd name="T23" fmla="*/ 2147483647 h 2072"/>
              <a:gd name="T24" fmla="*/ 2147483647 w 2287"/>
              <a:gd name="T25" fmla="*/ 2147483647 h 2072"/>
              <a:gd name="T26" fmla="*/ 2147483647 w 2287"/>
              <a:gd name="T27" fmla="*/ 2147483647 h 2072"/>
              <a:gd name="T28" fmla="*/ 2147483647 w 2287"/>
              <a:gd name="T29" fmla="*/ 2147483647 h 2072"/>
              <a:gd name="T30" fmla="*/ 2147483647 w 2287"/>
              <a:gd name="T31" fmla="*/ 2147483647 h 2072"/>
              <a:gd name="T32" fmla="*/ 2147483647 w 2287"/>
              <a:gd name="T33" fmla="*/ 2147483647 h 2072"/>
              <a:gd name="T34" fmla="*/ 2147483647 w 2287"/>
              <a:gd name="T35" fmla="*/ 2147483647 h 2072"/>
              <a:gd name="T36" fmla="*/ 2147483647 w 2287"/>
              <a:gd name="T37" fmla="*/ 2147483647 h 2072"/>
              <a:gd name="T38" fmla="*/ 2147483647 w 2287"/>
              <a:gd name="T39" fmla="*/ 2147483647 h 2072"/>
              <a:gd name="T40" fmla="*/ 2147483647 w 2287"/>
              <a:gd name="T41" fmla="*/ 2147483647 h 2072"/>
              <a:gd name="T42" fmla="*/ 2147483647 w 2287"/>
              <a:gd name="T43" fmla="*/ 2147483647 h 2072"/>
              <a:gd name="T44" fmla="*/ 2147483647 w 2287"/>
              <a:gd name="T45" fmla="*/ 2147483647 h 2072"/>
              <a:gd name="T46" fmla="*/ 2147483647 w 2287"/>
              <a:gd name="T47" fmla="*/ 2147483647 h 2072"/>
              <a:gd name="T48" fmla="*/ 2147483647 w 2287"/>
              <a:gd name="T49" fmla="*/ 2147483647 h 2072"/>
              <a:gd name="T50" fmla="*/ 2147483647 w 2287"/>
              <a:gd name="T51" fmla="*/ 2147483647 h 2072"/>
              <a:gd name="T52" fmla="*/ 2147483647 w 2287"/>
              <a:gd name="T53" fmla="*/ 2147483647 h 2072"/>
              <a:gd name="T54" fmla="*/ 2147483647 w 2287"/>
              <a:gd name="T55" fmla="*/ 2147483647 h 2072"/>
              <a:gd name="T56" fmla="*/ 2147483647 w 2287"/>
              <a:gd name="T57" fmla="*/ 2147483647 h 2072"/>
              <a:gd name="T58" fmla="*/ 2147483647 w 2287"/>
              <a:gd name="T59" fmla="*/ 2147483647 h 2072"/>
              <a:gd name="T60" fmla="*/ 2147483647 w 2287"/>
              <a:gd name="T61" fmla="*/ 2147483647 h 20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87"/>
              <a:gd name="T94" fmla="*/ 0 h 2072"/>
              <a:gd name="T95" fmla="*/ 2287 w 2287"/>
              <a:gd name="T96" fmla="*/ 2072 h 20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87" h="2072">
                <a:moveTo>
                  <a:pt x="2282" y="5"/>
                </a:moveTo>
                <a:cubicBezTo>
                  <a:pt x="2277" y="0"/>
                  <a:pt x="2239" y="132"/>
                  <a:pt x="2197" y="203"/>
                </a:cubicBezTo>
                <a:cubicBezTo>
                  <a:pt x="2155" y="274"/>
                  <a:pt x="2126" y="345"/>
                  <a:pt x="2027" y="430"/>
                </a:cubicBezTo>
                <a:cubicBezTo>
                  <a:pt x="1928" y="515"/>
                  <a:pt x="1762" y="643"/>
                  <a:pt x="1602" y="714"/>
                </a:cubicBezTo>
                <a:cubicBezTo>
                  <a:pt x="1442" y="785"/>
                  <a:pt x="1224" y="827"/>
                  <a:pt x="1063" y="855"/>
                </a:cubicBezTo>
                <a:cubicBezTo>
                  <a:pt x="902" y="883"/>
                  <a:pt x="751" y="884"/>
                  <a:pt x="638" y="884"/>
                </a:cubicBezTo>
                <a:cubicBezTo>
                  <a:pt x="525" y="884"/>
                  <a:pt x="434" y="869"/>
                  <a:pt x="382" y="855"/>
                </a:cubicBezTo>
                <a:cubicBezTo>
                  <a:pt x="330" y="841"/>
                  <a:pt x="345" y="799"/>
                  <a:pt x="326" y="799"/>
                </a:cubicBezTo>
                <a:cubicBezTo>
                  <a:pt x="307" y="799"/>
                  <a:pt x="297" y="831"/>
                  <a:pt x="269" y="855"/>
                </a:cubicBezTo>
                <a:cubicBezTo>
                  <a:pt x="241" y="879"/>
                  <a:pt x="189" y="903"/>
                  <a:pt x="156" y="941"/>
                </a:cubicBezTo>
                <a:cubicBezTo>
                  <a:pt x="123" y="979"/>
                  <a:pt x="95" y="1025"/>
                  <a:pt x="71" y="1082"/>
                </a:cubicBezTo>
                <a:cubicBezTo>
                  <a:pt x="47" y="1139"/>
                  <a:pt x="25" y="1209"/>
                  <a:pt x="14" y="1281"/>
                </a:cubicBezTo>
                <a:cubicBezTo>
                  <a:pt x="3" y="1353"/>
                  <a:pt x="4" y="1386"/>
                  <a:pt x="3" y="1516"/>
                </a:cubicBezTo>
                <a:cubicBezTo>
                  <a:pt x="2" y="1646"/>
                  <a:pt x="0" y="2056"/>
                  <a:pt x="7" y="2064"/>
                </a:cubicBezTo>
                <a:cubicBezTo>
                  <a:pt x="14" y="2072"/>
                  <a:pt x="31" y="1694"/>
                  <a:pt x="42" y="1564"/>
                </a:cubicBezTo>
                <a:cubicBezTo>
                  <a:pt x="53" y="1434"/>
                  <a:pt x="62" y="1356"/>
                  <a:pt x="71" y="1281"/>
                </a:cubicBezTo>
                <a:cubicBezTo>
                  <a:pt x="80" y="1206"/>
                  <a:pt x="85" y="1149"/>
                  <a:pt x="99" y="1111"/>
                </a:cubicBezTo>
                <a:cubicBezTo>
                  <a:pt x="113" y="1073"/>
                  <a:pt x="132" y="1068"/>
                  <a:pt x="156" y="1054"/>
                </a:cubicBezTo>
                <a:cubicBezTo>
                  <a:pt x="180" y="1040"/>
                  <a:pt x="213" y="1026"/>
                  <a:pt x="241" y="1026"/>
                </a:cubicBezTo>
                <a:cubicBezTo>
                  <a:pt x="269" y="1026"/>
                  <a:pt x="307" y="1045"/>
                  <a:pt x="326" y="1054"/>
                </a:cubicBezTo>
                <a:cubicBezTo>
                  <a:pt x="345" y="1063"/>
                  <a:pt x="340" y="1087"/>
                  <a:pt x="354" y="1082"/>
                </a:cubicBezTo>
                <a:cubicBezTo>
                  <a:pt x="368" y="1077"/>
                  <a:pt x="383" y="1031"/>
                  <a:pt x="411" y="1026"/>
                </a:cubicBezTo>
                <a:cubicBezTo>
                  <a:pt x="439" y="1021"/>
                  <a:pt x="449" y="1049"/>
                  <a:pt x="524" y="1054"/>
                </a:cubicBezTo>
                <a:cubicBezTo>
                  <a:pt x="599" y="1059"/>
                  <a:pt x="755" y="1064"/>
                  <a:pt x="864" y="1054"/>
                </a:cubicBezTo>
                <a:cubicBezTo>
                  <a:pt x="973" y="1044"/>
                  <a:pt x="1048" y="1035"/>
                  <a:pt x="1176" y="997"/>
                </a:cubicBezTo>
                <a:cubicBezTo>
                  <a:pt x="1304" y="959"/>
                  <a:pt x="1516" y="880"/>
                  <a:pt x="1630" y="827"/>
                </a:cubicBezTo>
                <a:cubicBezTo>
                  <a:pt x="1744" y="774"/>
                  <a:pt x="1795" y="724"/>
                  <a:pt x="1861" y="677"/>
                </a:cubicBezTo>
                <a:cubicBezTo>
                  <a:pt x="1927" y="630"/>
                  <a:pt x="1981" y="590"/>
                  <a:pt x="2027" y="544"/>
                </a:cubicBezTo>
                <a:cubicBezTo>
                  <a:pt x="2073" y="498"/>
                  <a:pt x="2107" y="454"/>
                  <a:pt x="2140" y="402"/>
                </a:cubicBezTo>
                <a:cubicBezTo>
                  <a:pt x="2173" y="350"/>
                  <a:pt x="2201" y="298"/>
                  <a:pt x="2225" y="232"/>
                </a:cubicBezTo>
                <a:cubicBezTo>
                  <a:pt x="2249" y="166"/>
                  <a:pt x="2287" y="10"/>
                  <a:pt x="2282" y="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23" name="Freeform 3"/>
          <p:cNvSpPr>
            <a:spLocks/>
          </p:cNvSpPr>
          <p:nvPr/>
        </p:nvSpPr>
        <p:spPr bwMode="ltGray">
          <a:xfrm>
            <a:off x="7227888" y="2776538"/>
            <a:ext cx="284162" cy="352425"/>
          </a:xfrm>
          <a:custGeom>
            <a:avLst/>
            <a:gdLst>
              <a:gd name="T0" fmla="*/ 2147483646 w 179"/>
              <a:gd name="T1" fmla="*/ 2147483646 h 222"/>
              <a:gd name="T2" fmla="*/ 0 w 179"/>
              <a:gd name="T3" fmla="*/ 2147483646 h 222"/>
              <a:gd name="T4" fmla="*/ 2147483646 w 179"/>
              <a:gd name="T5" fmla="*/ 2147483646 h 222"/>
              <a:gd name="T6" fmla="*/ 2147483646 w 179"/>
              <a:gd name="T7" fmla="*/ 2147483646 h 222"/>
              <a:gd name="T8" fmla="*/ 2147483646 w 179"/>
              <a:gd name="T9" fmla="*/ 2147483646 h 222"/>
              <a:gd name="T10" fmla="*/ 2147483646 w 179"/>
              <a:gd name="T11" fmla="*/ 2147483646 h 222"/>
              <a:gd name="T12" fmla="*/ 2147483646 w 179"/>
              <a:gd name="T13" fmla="*/ 2147483646 h 222"/>
              <a:gd name="T14" fmla="*/ 0 60000 65536"/>
              <a:gd name="T15" fmla="*/ 0 60000 65536"/>
              <a:gd name="T16" fmla="*/ 0 60000 65536"/>
              <a:gd name="T17" fmla="*/ 0 60000 65536"/>
              <a:gd name="T18" fmla="*/ 0 60000 65536"/>
              <a:gd name="T19" fmla="*/ 0 60000 65536"/>
              <a:gd name="T20" fmla="*/ 0 60000 65536"/>
              <a:gd name="T21" fmla="*/ 0 w 179"/>
              <a:gd name="T22" fmla="*/ 0 h 222"/>
              <a:gd name="T23" fmla="*/ 179 w 179"/>
              <a:gd name="T24" fmla="*/ 222 h 2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222">
                <a:moveTo>
                  <a:pt x="56" y="14"/>
                </a:moveTo>
                <a:cubicBezTo>
                  <a:pt x="33" y="28"/>
                  <a:pt x="0" y="128"/>
                  <a:pt x="0" y="156"/>
                </a:cubicBezTo>
                <a:cubicBezTo>
                  <a:pt x="0" y="184"/>
                  <a:pt x="42" y="175"/>
                  <a:pt x="56" y="184"/>
                </a:cubicBezTo>
                <a:cubicBezTo>
                  <a:pt x="70" y="193"/>
                  <a:pt x="66" y="222"/>
                  <a:pt x="85" y="213"/>
                </a:cubicBezTo>
                <a:cubicBezTo>
                  <a:pt x="104" y="204"/>
                  <a:pt x="161" y="152"/>
                  <a:pt x="170" y="128"/>
                </a:cubicBezTo>
                <a:cubicBezTo>
                  <a:pt x="179" y="104"/>
                  <a:pt x="155" y="90"/>
                  <a:pt x="141" y="71"/>
                </a:cubicBezTo>
                <a:cubicBezTo>
                  <a:pt x="127" y="52"/>
                  <a:pt x="79" y="0"/>
                  <a:pt x="56" y="14"/>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24" name="Freeform 4"/>
          <p:cNvSpPr>
            <a:spLocks/>
          </p:cNvSpPr>
          <p:nvPr/>
        </p:nvSpPr>
        <p:spPr bwMode="ltGray">
          <a:xfrm>
            <a:off x="2898775" y="969963"/>
            <a:ext cx="3162300" cy="2762250"/>
          </a:xfrm>
          <a:custGeom>
            <a:avLst/>
            <a:gdLst>
              <a:gd name="T0" fmla="*/ 2147483647 w 1992"/>
              <a:gd name="T1" fmla="*/ 2147483647 h 1740"/>
              <a:gd name="T2" fmla="*/ 2147483647 w 1992"/>
              <a:gd name="T3" fmla="*/ 2147483647 h 1740"/>
              <a:gd name="T4" fmla="*/ 2147483647 w 1992"/>
              <a:gd name="T5" fmla="*/ 2147483647 h 1740"/>
              <a:gd name="T6" fmla="*/ 2147483647 w 1992"/>
              <a:gd name="T7" fmla="*/ 2147483647 h 1740"/>
              <a:gd name="T8" fmla="*/ 2147483647 w 1992"/>
              <a:gd name="T9" fmla="*/ 2147483647 h 1740"/>
              <a:gd name="T10" fmla="*/ 2147483647 w 1992"/>
              <a:gd name="T11" fmla="*/ 2147483647 h 1740"/>
              <a:gd name="T12" fmla="*/ 2147483647 w 1992"/>
              <a:gd name="T13" fmla="*/ 2147483647 h 1740"/>
              <a:gd name="T14" fmla="*/ 2147483647 w 1992"/>
              <a:gd name="T15" fmla="*/ 2147483647 h 1740"/>
              <a:gd name="T16" fmla="*/ 2147483647 w 1992"/>
              <a:gd name="T17" fmla="*/ 2147483647 h 1740"/>
              <a:gd name="T18" fmla="*/ 2147483647 w 1992"/>
              <a:gd name="T19" fmla="*/ 2147483647 h 1740"/>
              <a:gd name="T20" fmla="*/ 2147483647 w 1992"/>
              <a:gd name="T21" fmla="*/ 2147483647 h 1740"/>
              <a:gd name="T22" fmla="*/ 2147483647 w 1992"/>
              <a:gd name="T23" fmla="*/ 2147483647 h 1740"/>
              <a:gd name="T24" fmla="*/ 2147483647 w 1992"/>
              <a:gd name="T25" fmla="*/ 2147483647 h 1740"/>
              <a:gd name="T26" fmla="*/ 2147483647 w 1992"/>
              <a:gd name="T27" fmla="*/ 2147483647 h 1740"/>
              <a:gd name="T28" fmla="*/ 2147483647 w 1992"/>
              <a:gd name="T29" fmla="*/ 2147483647 h 1740"/>
              <a:gd name="T30" fmla="*/ 2147483647 w 1992"/>
              <a:gd name="T31" fmla="*/ 2147483647 h 1740"/>
              <a:gd name="T32" fmla="*/ 2147483647 w 1992"/>
              <a:gd name="T33" fmla="*/ 2147483647 h 1740"/>
              <a:gd name="T34" fmla="*/ 2147483647 w 1992"/>
              <a:gd name="T35" fmla="*/ 2147483647 h 1740"/>
              <a:gd name="T36" fmla="*/ 2147483647 w 1992"/>
              <a:gd name="T37" fmla="*/ 2147483647 h 1740"/>
              <a:gd name="T38" fmla="*/ 2147483647 w 1992"/>
              <a:gd name="T39" fmla="*/ 2147483647 h 1740"/>
              <a:gd name="T40" fmla="*/ 2147483647 w 1992"/>
              <a:gd name="T41" fmla="*/ 2147483647 h 1740"/>
              <a:gd name="T42" fmla="*/ 2147483647 w 1992"/>
              <a:gd name="T43" fmla="*/ 2147483647 h 1740"/>
              <a:gd name="T44" fmla="*/ 2147483647 w 1992"/>
              <a:gd name="T45" fmla="*/ 2147483647 h 1740"/>
              <a:gd name="T46" fmla="*/ 2147483647 w 1992"/>
              <a:gd name="T47" fmla="*/ 2147483647 h 1740"/>
              <a:gd name="T48" fmla="*/ 2147483647 w 1992"/>
              <a:gd name="T49" fmla="*/ 2147483647 h 1740"/>
              <a:gd name="T50" fmla="*/ 2147483647 w 1992"/>
              <a:gd name="T51" fmla="*/ 2147483647 h 1740"/>
              <a:gd name="T52" fmla="*/ 2147483647 w 1992"/>
              <a:gd name="T53" fmla="*/ 2147483647 h 1740"/>
              <a:gd name="T54" fmla="*/ 2147483647 w 1992"/>
              <a:gd name="T55" fmla="*/ 2147483647 h 1740"/>
              <a:gd name="T56" fmla="*/ 2147483647 w 1992"/>
              <a:gd name="T57" fmla="*/ 2147483647 h 1740"/>
              <a:gd name="T58" fmla="*/ 2147483647 w 1992"/>
              <a:gd name="T59" fmla="*/ 2147483647 h 1740"/>
              <a:gd name="T60" fmla="*/ 2147483647 w 1992"/>
              <a:gd name="T61" fmla="*/ 2147483647 h 1740"/>
              <a:gd name="T62" fmla="*/ 2147483647 w 1992"/>
              <a:gd name="T63" fmla="*/ 2147483647 h 1740"/>
              <a:gd name="T64" fmla="*/ 2147483647 w 1992"/>
              <a:gd name="T65" fmla="*/ 2147483647 h 1740"/>
              <a:gd name="T66" fmla="*/ 2147483647 w 1992"/>
              <a:gd name="T67" fmla="*/ 2147483647 h 1740"/>
              <a:gd name="T68" fmla="*/ 2147483647 w 1992"/>
              <a:gd name="T69" fmla="*/ 2147483647 h 1740"/>
              <a:gd name="T70" fmla="*/ 2147483647 w 1992"/>
              <a:gd name="T71" fmla="*/ 2147483647 h 1740"/>
              <a:gd name="T72" fmla="*/ 2147483647 w 1992"/>
              <a:gd name="T73" fmla="*/ 2147483647 h 1740"/>
              <a:gd name="T74" fmla="*/ 2147483647 w 1992"/>
              <a:gd name="T75" fmla="*/ 2147483647 h 1740"/>
              <a:gd name="T76" fmla="*/ 2147483647 w 1992"/>
              <a:gd name="T77" fmla="*/ 2147483647 h 1740"/>
              <a:gd name="T78" fmla="*/ 2147483647 w 1992"/>
              <a:gd name="T79" fmla="*/ 2147483647 h 1740"/>
              <a:gd name="T80" fmla="*/ 2147483647 w 1992"/>
              <a:gd name="T81" fmla="*/ 2147483647 h 1740"/>
              <a:gd name="T82" fmla="*/ 2147483647 w 1992"/>
              <a:gd name="T83" fmla="*/ 2147483647 h 1740"/>
              <a:gd name="T84" fmla="*/ 2147483647 w 1992"/>
              <a:gd name="T85" fmla="*/ 2147483647 h 1740"/>
              <a:gd name="T86" fmla="*/ 2147483647 w 1992"/>
              <a:gd name="T87" fmla="*/ 2147483647 h 17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92"/>
              <a:gd name="T133" fmla="*/ 0 h 1740"/>
              <a:gd name="T134" fmla="*/ 1992 w 1992"/>
              <a:gd name="T135" fmla="*/ 1740 h 17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92" h="1740">
                <a:moveTo>
                  <a:pt x="1763" y="358"/>
                </a:moveTo>
                <a:cubicBezTo>
                  <a:pt x="1782" y="337"/>
                  <a:pt x="1873" y="252"/>
                  <a:pt x="1906" y="205"/>
                </a:cubicBezTo>
                <a:cubicBezTo>
                  <a:pt x="1939" y="158"/>
                  <a:pt x="1947" y="106"/>
                  <a:pt x="1961" y="75"/>
                </a:cubicBezTo>
                <a:cubicBezTo>
                  <a:pt x="1975" y="44"/>
                  <a:pt x="1988" y="0"/>
                  <a:pt x="1990" y="18"/>
                </a:cubicBezTo>
                <a:cubicBezTo>
                  <a:pt x="1992" y="36"/>
                  <a:pt x="1973" y="125"/>
                  <a:pt x="1970" y="181"/>
                </a:cubicBezTo>
                <a:cubicBezTo>
                  <a:pt x="1967" y="237"/>
                  <a:pt x="1971" y="300"/>
                  <a:pt x="1970" y="357"/>
                </a:cubicBezTo>
                <a:cubicBezTo>
                  <a:pt x="1969" y="414"/>
                  <a:pt x="1966" y="455"/>
                  <a:pt x="1962" y="521"/>
                </a:cubicBezTo>
                <a:cubicBezTo>
                  <a:pt x="1958" y="587"/>
                  <a:pt x="1958" y="688"/>
                  <a:pt x="1948" y="751"/>
                </a:cubicBezTo>
                <a:cubicBezTo>
                  <a:pt x="1938" y="814"/>
                  <a:pt x="1919" y="862"/>
                  <a:pt x="1904" y="897"/>
                </a:cubicBezTo>
                <a:cubicBezTo>
                  <a:pt x="1889" y="932"/>
                  <a:pt x="1874" y="942"/>
                  <a:pt x="1860" y="961"/>
                </a:cubicBezTo>
                <a:cubicBezTo>
                  <a:pt x="1846" y="980"/>
                  <a:pt x="1840" y="988"/>
                  <a:pt x="1819" y="1010"/>
                </a:cubicBezTo>
                <a:cubicBezTo>
                  <a:pt x="1798" y="1032"/>
                  <a:pt x="1767" y="1081"/>
                  <a:pt x="1734" y="1095"/>
                </a:cubicBezTo>
                <a:cubicBezTo>
                  <a:pt x="1701" y="1109"/>
                  <a:pt x="1648" y="1101"/>
                  <a:pt x="1621" y="1095"/>
                </a:cubicBezTo>
                <a:cubicBezTo>
                  <a:pt x="1594" y="1089"/>
                  <a:pt x="1585" y="1071"/>
                  <a:pt x="1570" y="1057"/>
                </a:cubicBezTo>
                <a:cubicBezTo>
                  <a:pt x="1555" y="1043"/>
                  <a:pt x="1542" y="1033"/>
                  <a:pt x="1530" y="1013"/>
                </a:cubicBezTo>
                <a:cubicBezTo>
                  <a:pt x="1518" y="993"/>
                  <a:pt x="1503" y="960"/>
                  <a:pt x="1498" y="934"/>
                </a:cubicBezTo>
                <a:cubicBezTo>
                  <a:pt x="1493" y="908"/>
                  <a:pt x="1489" y="905"/>
                  <a:pt x="1501" y="859"/>
                </a:cubicBezTo>
                <a:cubicBezTo>
                  <a:pt x="1513" y="813"/>
                  <a:pt x="1540" y="714"/>
                  <a:pt x="1569" y="656"/>
                </a:cubicBezTo>
                <a:cubicBezTo>
                  <a:pt x="1598" y="598"/>
                  <a:pt x="1641" y="545"/>
                  <a:pt x="1678" y="509"/>
                </a:cubicBezTo>
                <a:cubicBezTo>
                  <a:pt x="1715" y="473"/>
                  <a:pt x="1763" y="459"/>
                  <a:pt x="1791" y="443"/>
                </a:cubicBezTo>
                <a:cubicBezTo>
                  <a:pt x="1819" y="427"/>
                  <a:pt x="1839" y="398"/>
                  <a:pt x="1848" y="415"/>
                </a:cubicBezTo>
                <a:cubicBezTo>
                  <a:pt x="1857" y="432"/>
                  <a:pt x="1847" y="515"/>
                  <a:pt x="1847" y="548"/>
                </a:cubicBezTo>
                <a:cubicBezTo>
                  <a:pt x="1847" y="581"/>
                  <a:pt x="1853" y="574"/>
                  <a:pt x="1848" y="613"/>
                </a:cubicBezTo>
                <a:cubicBezTo>
                  <a:pt x="1843" y="652"/>
                  <a:pt x="1833" y="727"/>
                  <a:pt x="1819" y="784"/>
                </a:cubicBezTo>
                <a:cubicBezTo>
                  <a:pt x="1805" y="841"/>
                  <a:pt x="1783" y="918"/>
                  <a:pt x="1763" y="954"/>
                </a:cubicBezTo>
                <a:cubicBezTo>
                  <a:pt x="1743" y="990"/>
                  <a:pt x="1718" y="992"/>
                  <a:pt x="1698" y="1001"/>
                </a:cubicBezTo>
                <a:cubicBezTo>
                  <a:pt x="1678" y="1010"/>
                  <a:pt x="1659" y="1012"/>
                  <a:pt x="1642" y="1009"/>
                </a:cubicBezTo>
                <a:cubicBezTo>
                  <a:pt x="1625" y="1006"/>
                  <a:pt x="1611" y="972"/>
                  <a:pt x="1593" y="982"/>
                </a:cubicBezTo>
                <a:cubicBezTo>
                  <a:pt x="1575" y="992"/>
                  <a:pt x="1555" y="1048"/>
                  <a:pt x="1536" y="1067"/>
                </a:cubicBezTo>
                <a:cubicBezTo>
                  <a:pt x="1517" y="1086"/>
                  <a:pt x="1498" y="1090"/>
                  <a:pt x="1479" y="1095"/>
                </a:cubicBezTo>
                <a:cubicBezTo>
                  <a:pt x="1460" y="1100"/>
                  <a:pt x="1442" y="1100"/>
                  <a:pt x="1423" y="1095"/>
                </a:cubicBezTo>
                <a:cubicBezTo>
                  <a:pt x="1404" y="1090"/>
                  <a:pt x="1387" y="1075"/>
                  <a:pt x="1366" y="1067"/>
                </a:cubicBezTo>
                <a:cubicBezTo>
                  <a:pt x="1345" y="1059"/>
                  <a:pt x="1329" y="1046"/>
                  <a:pt x="1298" y="1049"/>
                </a:cubicBezTo>
                <a:cubicBezTo>
                  <a:pt x="1267" y="1052"/>
                  <a:pt x="1213" y="1068"/>
                  <a:pt x="1182" y="1085"/>
                </a:cubicBezTo>
                <a:cubicBezTo>
                  <a:pt x="1151" y="1102"/>
                  <a:pt x="1136" y="1130"/>
                  <a:pt x="1111" y="1152"/>
                </a:cubicBezTo>
                <a:cubicBezTo>
                  <a:pt x="1086" y="1174"/>
                  <a:pt x="1062" y="1189"/>
                  <a:pt x="1034" y="1217"/>
                </a:cubicBezTo>
                <a:cubicBezTo>
                  <a:pt x="1006" y="1245"/>
                  <a:pt x="976" y="1280"/>
                  <a:pt x="941" y="1322"/>
                </a:cubicBezTo>
                <a:cubicBezTo>
                  <a:pt x="906" y="1364"/>
                  <a:pt x="862" y="1427"/>
                  <a:pt x="824" y="1469"/>
                </a:cubicBezTo>
                <a:cubicBezTo>
                  <a:pt x="786" y="1511"/>
                  <a:pt x="761" y="1540"/>
                  <a:pt x="714" y="1577"/>
                </a:cubicBezTo>
                <a:cubicBezTo>
                  <a:pt x="667" y="1614"/>
                  <a:pt x="609" y="1664"/>
                  <a:pt x="544" y="1691"/>
                </a:cubicBezTo>
                <a:cubicBezTo>
                  <a:pt x="479" y="1718"/>
                  <a:pt x="393" y="1740"/>
                  <a:pt x="322" y="1740"/>
                </a:cubicBezTo>
                <a:cubicBezTo>
                  <a:pt x="251" y="1740"/>
                  <a:pt x="166" y="1718"/>
                  <a:pt x="118" y="1691"/>
                </a:cubicBezTo>
                <a:cubicBezTo>
                  <a:pt x="70" y="1664"/>
                  <a:pt x="52" y="1624"/>
                  <a:pt x="33" y="1577"/>
                </a:cubicBezTo>
                <a:cubicBezTo>
                  <a:pt x="14" y="1530"/>
                  <a:pt x="0" y="1454"/>
                  <a:pt x="5" y="1407"/>
                </a:cubicBezTo>
                <a:cubicBezTo>
                  <a:pt x="10" y="1360"/>
                  <a:pt x="48" y="1322"/>
                  <a:pt x="62" y="1294"/>
                </a:cubicBezTo>
                <a:cubicBezTo>
                  <a:pt x="76" y="1266"/>
                  <a:pt x="95" y="1227"/>
                  <a:pt x="90" y="1237"/>
                </a:cubicBezTo>
                <a:cubicBezTo>
                  <a:pt x="85" y="1247"/>
                  <a:pt x="43" y="1315"/>
                  <a:pt x="34" y="1353"/>
                </a:cubicBezTo>
                <a:cubicBezTo>
                  <a:pt x="25" y="1391"/>
                  <a:pt x="24" y="1422"/>
                  <a:pt x="33" y="1464"/>
                </a:cubicBezTo>
                <a:cubicBezTo>
                  <a:pt x="42" y="1506"/>
                  <a:pt x="60" y="1571"/>
                  <a:pt x="90" y="1606"/>
                </a:cubicBezTo>
                <a:cubicBezTo>
                  <a:pt x="120" y="1641"/>
                  <a:pt x="176" y="1659"/>
                  <a:pt x="214" y="1673"/>
                </a:cubicBezTo>
                <a:cubicBezTo>
                  <a:pt x="252" y="1687"/>
                  <a:pt x="286" y="1687"/>
                  <a:pt x="316" y="1690"/>
                </a:cubicBezTo>
                <a:cubicBezTo>
                  <a:pt x="346" y="1693"/>
                  <a:pt x="371" y="1695"/>
                  <a:pt x="394" y="1693"/>
                </a:cubicBezTo>
                <a:cubicBezTo>
                  <a:pt x="417" y="1691"/>
                  <a:pt x="421" y="1695"/>
                  <a:pt x="454" y="1681"/>
                </a:cubicBezTo>
                <a:cubicBezTo>
                  <a:pt x="487" y="1667"/>
                  <a:pt x="550" y="1637"/>
                  <a:pt x="595" y="1609"/>
                </a:cubicBezTo>
                <a:cubicBezTo>
                  <a:pt x="640" y="1581"/>
                  <a:pt x="690" y="1539"/>
                  <a:pt x="722" y="1510"/>
                </a:cubicBezTo>
                <a:cubicBezTo>
                  <a:pt x="754" y="1481"/>
                  <a:pt x="754" y="1480"/>
                  <a:pt x="790" y="1435"/>
                </a:cubicBezTo>
                <a:cubicBezTo>
                  <a:pt x="826" y="1390"/>
                  <a:pt x="897" y="1294"/>
                  <a:pt x="941" y="1237"/>
                </a:cubicBezTo>
                <a:cubicBezTo>
                  <a:pt x="985" y="1180"/>
                  <a:pt x="1022" y="1134"/>
                  <a:pt x="1054" y="1095"/>
                </a:cubicBezTo>
                <a:cubicBezTo>
                  <a:pt x="1086" y="1056"/>
                  <a:pt x="1104" y="1026"/>
                  <a:pt x="1134" y="1001"/>
                </a:cubicBezTo>
                <a:cubicBezTo>
                  <a:pt x="1164" y="976"/>
                  <a:pt x="1210" y="958"/>
                  <a:pt x="1234" y="945"/>
                </a:cubicBezTo>
                <a:cubicBezTo>
                  <a:pt x="1258" y="932"/>
                  <a:pt x="1254" y="930"/>
                  <a:pt x="1281" y="925"/>
                </a:cubicBezTo>
                <a:cubicBezTo>
                  <a:pt x="1308" y="920"/>
                  <a:pt x="1356" y="908"/>
                  <a:pt x="1394" y="913"/>
                </a:cubicBezTo>
                <a:cubicBezTo>
                  <a:pt x="1432" y="918"/>
                  <a:pt x="1480" y="947"/>
                  <a:pt x="1508" y="954"/>
                </a:cubicBezTo>
                <a:cubicBezTo>
                  <a:pt x="1536" y="961"/>
                  <a:pt x="1550" y="963"/>
                  <a:pt x="1564" y="954"/>
                </a:cubicBezTo>
                <a:cubicBezTo>
                  <a:pt x="1578" y="945"/>
                  <a:pt x="1584" y="916"/>
                  <a:pt x="1593" y="897"/>
                </a:cubicBezTo>
                <a:cubicBezTo>
                  <a:pt x="1602" y="878"/>
                  <a:pt x="1612" y="854"/>
                  <a:pt x="1621" y="840"/>
                </a:cubicBezTo>
                <a:cubicBezTo>
                  <a:pt x="1630" y="826"/>
                  <a:pt x="1640" y="812"/>
                  <a:pt x="1649" y="812"/>
                </a:cubicBezTo>
                <a:cubicBezTo>
                  <a:pt x="1658" y="812"/>
                  <a:pt x="1664" y="831"/>
                  <a:pt x="1678" y="840"/>
                </a:cubicBezTo>
                <a:cubicBezTo>
                  <a:pt x="1692" y="849"/>
                  <a:pt x="1717" y="875"/>
                  <a:pt x="1734" y="869"/>
                </a:cubicBezTo>
                <a:cubicBezTo>
                  <a:pt x="1751" y="863"/>
                  <a:pt x="1772" y="837"/>
                  <a:pt x="1779" y="805"/>
                </a:cubicBezTo>
                <a:cubicBezTo>
                  <a:pt x="1786" y="773"/>
                  <a:pt x="1776" y="716"/>
                  <a:pt x="1779" y="677"/>
                </a:cubicBezTo>
                <a:cubicBezTo>
                  <a:pt x="1782" y="638"/>
                  <a:pt x="1787" y="607"/>
                  <a:pt x="1794" y="573"/>
                </a:cubicBezTo>
                <a:cubicBezTo>
                  <a:pt x="1801" y="539"/>
                  <a:pt x="1827" y="483"/>
                  <a:pt x="1819" y="472"/>
                </a:cubicBezTo>
                <a:cubicBezTo>
                  <a:pt x="1811" y="461"/>
                  <a:pt x="1779" y="478"/>
                  <a:pt x="1746" y="505"/>
                </a:cubicBezTo>
                <a:cubicBezTo>
                  <a:pt x="1713" y="532"/>
                  <a:pt x="1658" y="580"/>
                  <a:pt x="1623" y="636"/>
                </a:cubicBezTo>
                <a:cubicBezTo>
                  <a:pt x="1588" y="692"/>
                  <a:pt x="1548" y="780"/>
                  <a:pt x="1536" y="840"/>
                </a:cubicBezTo>
                <a:cubicBezTo>
                  <a:pt x="1524" y="900"/>
                  <a:pt x="1531" y="959"/>
                  <a:pt x="1550" y="997"/>
                </a:cubicBezTo>
                <a:cubicBezTo>
                  <a:pt x="1569" y="1035"/>
                  <a:pt x="1609" y="1069"/>
                  <a:pt x="1649" y="1067"/>
                </a:cubicBezTo>
                <a:cubicBezTo>
                  <a:pt x="1689" y="1065"/>
                  <a:pt x="1751" y="1023"/>
                  <a:pt x="1791" y="982"/>
                </a:cubicBezTo>
                <a:cubicBezTo>
                  <a:pt x="1831" y="941"/>
                  <a:pt x="1866" y="891"/>
                  <a:pt x="1888" y="819"/>
                </a:cubicBezTo>
                <a:cubicBezTo>
                  <a:pt x="1910" y="747"/>
                  <a:pt x="1915" y="621"/>
                  <a:pt x="1921" y="548"/>
                </a:cubicBezTo>
                <a:cubicBezTo>
                  <a:pt x="1927" y="475"/>
                  <a:pt x="1920" y="422"/>
                  <a:pt x="1922" y="381"/>
                </a:cubicBezTo>
                <a:cubicBezTo>
                  <a:pt x="1924" y="340"/>
                  <a:pt x="1930" y="330"/>
                  <a:pt x="1933" y="302"/>
                </a:cubicBezTo>
                <a:cubicBezTo>
                  <a:pt x="1936" y="274"/>
                  <a:pt x="1947" y="208"/>
                  <a:pt x="1938" y="213"/>
                </a:cubicBezTo>
                <a:cubicBezTo>
                  <a:pt x="1929" y="218"/>
                  <a:pt x="1891" y="306"/>
                  <a:pt x="1876" y="330"/>
                </a:cubicBezTo>
                <a:cubicBezTo>
                  <a:pt x="1861" y="354"/>
                  <a:pt x="1861" y="355"/>
                  <a:pt x="1848" y="358"/>
                </a:cubicBezTo>
                <a:cubicBezTo>
                  <a:pt x="1835" y="361"/>
                  <a:pt x="1811" y="346"/>
                  <a:pt x="1797" y="346"/>
                </a:cubicBezTo>
                <a:cubicBezTo>
                  <a:pt x="1783" y="346"/>
                  <a:pt x="1770" y="356"/>
                  <a:pt x="1763" y="358"/>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25" name="Freeform 5"/>
          <p:cNvSpPr>
            <a:spLocks/>
          </p:cNvSpPr>
          <p:nvPr/>
        </p:nvSpPr>
        <p:spPr bwMode="ltGray">
          <a:xfrm>
            <a:off x="5380038" y="1254125"/>
            <a:ext cx="100012" cy="295275"/>
          </a:xfrm>
          <a:custGeom>
            <a:avLst/>
            <a:gdLst>
              <a:gd name="T0" fmla="*/ 2147483646 w 63"/>
              <a:gd name="T1" fmla="*/ 2147483646 h 186"/>
              <a:gd name="T2" fmla="*/ 2147483646 w 63"/>
              <a:gd name="T3" fmla="*/ 2147483646 h 186"/>
              <a:gd name="T4" fmla="*/ 2147483646 w 63"/>
              <a:gd name="T5" fmla="*/ 2147483646 h 186"/>
              <a:gd name="T6" fmla="*/ 2147483646 w 63"/>
              <a:gd name="T7" fmla="*/ 2147483646 h 186"/>
              <a:gd name="T8" fmla="*/ 2147483646 w 63"/>
              <a:gd name="T9" fmla="*/ 2147483646 h 186"/>
              <a:gd name="T10" fmla="*/ 2147483646 w 63"/>
              <a:gd name="T11" fmla="*/ 2147483646 h 186"/>
              <a:gd name="T12" fmla="*/ 2147483646 w 63"/>
              <a:gd name="T13" fmla="*/ 2147483646 h 186"/>
              <a:gd name="T14" fmla="*/ 0 60000 65536"/>
              <a:gd name="T15" fmla="*/ 0 60000 65536"/>
              <a:gd name="T16" fmla="*/ 0 60000 65536"/>
              <a:gd name="T17" fmla="*/ 0 60000 65536"/>
              <a:gd name="T18" fmla="*/ 0 60000 65536"/>
              <a:gd name="T19" fmla="*/ 0 60000 65536"/>
              <a:gd name="T20" fmla="*/ 0 60000 65536"/>
              <a:gd name="T21" fmla="*/ 0 w 63"/>
              <a:gd name="T22" fmla="*/ 0 h 186"/>
              <a:gd name="T23" fmla="*/ 63 w 63"/>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86">
                <a:moveTo>
                  <a:pt x="58" y="9"/>
                </a:moveTo>
                <a:cubicBezTo>
                  <a:pt x="53" y="0"/>
                  <a:pt x="37" y="18"/>
                  <a:pt x="30" y="38"/>
                </a:cubicBezTo>
                <a:cubicBezTo>
                  <a:pt x="23" y="58"/>
                  <a:pt x="23" y="107"/>
                  <a:pt x="19" y="131"/>
                </a:cubicBezTo>
                <a:cubicBezTo>
                  <a:pt x="15" y="155"/>
                  <a:pt x="0" y="182"/>
                  <a:pt x="3" y="184"/>
                </a:cubicBezTo>
                <a:cubicBezTo>
                  <a:pt x="6" y="186"/>
                  <a:pt x="27" y="161"/>
                  <a:pt x="36" y="146"/>
                </a:cubicBezTo>
                <a:cubicBezTo>
                  <a:pt x="45" y="131"/>
                  <a:pt x="54" y="117"/>
                  <a:pt x="58" y="94"/>
                </a:cubicBezTo>
                <a:cubicBezTo>
                  <a:pt x="62" y="71"/>
                  <a:pt x="63" y="18"/>
                  <a:pt x="58" y="9"/>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26" name="Freeform 6"/>
          <p:cNvSpPr>
            <a:spLocks/>
          </p:cNvSpPr>
          <p:nvPr/>
        </p:nvSpPr>
        <p:spPr bwMode="ltGray">
          <a:xfrm>
            <a:off x="5334000" y="1581150"/>
            <a:ext cx="182563" cy="22860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27" name="Freeform 7"/>
          <p:cNvSpPr>
            <a:spLocks/>
          </p:cNvSpPr>
          <p:nvPr/>
        </p:nvSpPr>
        <p:spPr bwMode="ltGray">
          <a:xfrm>
            <a:off x="3824288" y="925513"/>
            <a:ext cx="1377950" cy="1974850"/>
          </a:xfrm>
          <a:custGeom>
            <a:avLst/>
            <a:gdLst>
              <a:gd name="T0" fmla="*/ 2147483647 w 868"/>
              <a:gd name="T1" fmla="*/ 2147483647 h 1244"/>
              <a:gd name="T2" fmla="*/ 2147483647 w 868"/>
              <a:gd name="T3" fmla="*/ 2147483647 h 1244"/>
              <a:gd name="T4" fmla="*/ 2147483647 w 868"/>
              <a:gd name="T5" fmla="*/ 2147483647 h 1244"/>
              <a:gd name="T6" fmla="*/ 2147483647 w 868"/>
              <a:gd name="T7" fmla="*/ 2147483647 h 1244"/>
              <a:gd name="T8" fmla="*/ 2147483647 w 868"/>
              <a:gd name="T9" fmla="*/ 2147483647 h 1244"/>
              <a:gd name="T10" fmla="*/ 2147483647 w 868"/>
              <a:gd name="T11" fmla="*/ 2147483647 h 1244"/>
              <a:gd name="T12" fmla="*/ 2147483647 w 868"/>
              <a:gd name="T13" fmla="*/ 2147483647 h 1244"/>
              <a:gd name="T14" fmla="*/ 2147483647 w 868"/>
              <a:gd name="T15" fmla="*/ 2147483647 h 1244"/>
              <a:gd name="T16" fmla="*/ 2147483647 w 868"/>
              <a:gd name="T17" fmla="*/ 2147483647 h 1244"/>
              <a:gd name="T18" fmla="*/ 2147483647 w 868"/>
              <a:gd name="T19" fmla="*/ 2147483647 h 1244"/>
              <a:gd name="T20" fmla="*/ 2147483647 w 868"/>
              <a:gd name="T21" fmla="*/ 2147483647 h 1244"/>
              <a:gd name="T22" fmla="*/ 2147483647 w 868"/>
              <a:gd name="T23" fmla="*/ 2147483647 h 1244"/>
              <a:gd name="T24" fmla="*/ 2147483647 w 868"/>
              <a:gd name="T25" fmla="*/ 2147483647 h 1244"/>
              <a:gd name="T26" fmla="*/ 2147483647 w 868"/>
              <a:gd name="T27" fmla="*/ 2147483647 h 1244"/>
              <a:gd name="T28" fmla="*/ 2147483647 w 868"/>
              <a:gd name="T29" fmla="*/ 2147483647 h 1244"/>
              <a:gd name="T30" fmla="*/ 2147483647 w 868"/>
              <a:gd name="T31" fmla="*/ 2147483647 h 1244"/>
              <a:gd name="T32" fmla="*/ 2147483647 w 868"/>
              <a:gd name="T33" fmla="*/ 2147483647 h 1244"/>
              <a:gd name="T34" fmla="*/ 2147483647 w 868"/>
              <a:gd name="T35" fmla="*/ 2147483647 h 1244"/>
              <a:gd name="T36" fmla="*/ 2147483647 w 868"/>
              <a:gd name="T37" fmla="*/ 2147483647 h 1244"/>
              <a:gd name="T38" fmla="*/ 2147483647 w 868"/>
              <a:gd name="T39" fmla="*/ 2147483647 h 1244"/>
              <a:gd name="T40" fmla="*/ 2147483647 w 868"/>
              <a:gd name="T41" fmla="*/ 2147483647 h 1244"/>
              <a:gd name="T42" fmla="*/ 2147483647 w 868"/>
              <a:gd name="T43" fmla="*/ 2147483647 h 1244"/>
              <a:gd name="T44" fmla="*/ 2147483647 w 868"/>
              <a:gd name="T45" fmla="*/ 2147483647 h 1244"/>
              <a:gd name="T46" fmla="*/ 2147483647 w 868"/>
              <a:gd name="T47" fmla="*/ 2147483647 h 1244"/>
              <a:gd name="T48" fmla="*/ 2147483647 w 868"/>
              <a:gd name="T49" fmla="*/ 2147483647 h 1244"/>
              <a:gd name="T50" fmla="*/ 2147483647 w 868"/>
              <a:gd name="T51" fmla="*/ 2147483647 h 1244"/>
              <a:gd name="T52" fmla="*/ 2147483647 w 868"/>
              <a:gd name="T53" fmla="*/ 2147483647 h 1244"/>
              <a:gd name="T54" fmla="*/ 2147483647 w 868"/>
              <a:gd name="T55" fmla="*/ 2147483647 h 1244"/>
              <a:gd name="T56" fmla="*/ 2147483647 w 868"/>
              <a:gd name="T57" fmla="*/ 2147483647 h 1244"/>
              <a:gd name="T58" fmla="*/ 2147483647 w 868"/>
              <a:gd name="T59" fmla="*/ 2147483647 h 1244"/>
              <a:gd name="T60" fmla="*/ 2147483647 w 868"/>
              <a:gd name="T61" fmla="*/ 2147483647 h 1244"/>
              <a:gd name="T62" fmla="*/ 2147483647 w 868"/>
              <a:gd name="T63" fmla="*/ 2147483647 h 1244"/>
              <a:gd name="T64" fmla="*/ 2147483647 w 868"/>
              <a:gd name="T65" fmla="*/ 2147483647 h 1244"/>
              <a:gd name="T66" fmla="*/ 2147483647 w 868"/>
              <a:gd name="T67" fmla="*/ 2147483647 h 1244"/>
              <a:gd name="T68" fmla="*/ 2147483647 w 868"/>
              <a:gd name="T69" fmla="*/ 2147483647 h 1244"/>
              <a:gd name="T70" fmla="*/ 2147483647 w 868"/>
              <a:gd name="T71" fmla="*/ 2147483647 h 1244"/>
              <a:gd name="T72" fmla="*/ 2147483647 w 868"/>
              <a:gd name="T73" fmla="*/ 2147483647 h 1244"/>
              <a:gd name="T74" fmla="*/ 2147483647 w 868"/>
              <a:gd name="T75" fmla="*/ 2147483647 h 1244"/>
              <a:gd name="T76" fmla="*/ 2147483647 w 868"/>
              <a:gd name="T77" fmla="*/ 2147483647 h 1244"/>
              <a:gd name="T78" fmla="*/ 2147483647 w 868"/>
              <a:gd name="T79" fmla="*/ 2147483647 h 1244"/>
              <a:gd name="T80" fmla="*/ 2147483647 w 868"/>
              <a:gd name="T81" fmla="*/ 2147483647 h 1244"/>
              <a:gd name="T82" fmla="*/ 2147483647 w 868"/>
              <a:gd name="T83" fmla="*/ 2147483647 h 1244"/>
              <a:gd name="T84" fmla="*/ 2147483647 w 868"/>
              <a:gd name="T85" fmla="*/ 2147483647 h 1244"/>
              <a:gd name="T86" fmla="*/ 2147483647 w 868"/>
              <a:gd name="T87" fmla="*/ 2147483647 h 1244"/>
              <a:gd name="T88" fmla="*/ 2147483647 w 868"/>
              <a:gd name="T89" fmla="*/ 2147483647 h 1244"/>
              <a:gd name="T90" fmla="*/ 2147483647 w 868"/>
              <a:gd name="T91" fmla="*/ 2147483647 h 1244"/>
              <a:gd name="T92" fmla="*/ 2147483647 w 868"/>
              <a:gd name="T93" fmla="*/ 2147483647 h 1244"/>
              <a:gd name="T94" fmla="*/ 2147483647 w 868"/>
              <a:gd name="T95" fmla="*/ 2147483647 h 1244"/>
              <a:gd name="T96" fmla="*/ 2147483647 w 868"/>
              <a:gd name="T97" fmla="*/ 2147483647 h 1244"/>
              <a:gd name="T98" fmla="*/ 2147483647 w 868"/>
              <a:gd name="T99" fmla="*/ 2147483647 h 1244"/>
              <a:gd name="T100" fmla="*/ 2147483647 w 868"/>
              <a:gd name="T101" fmla="*/ 2147483647 h 1244"/>
              <a:gd name="T102" fmla="*/ 2147483647 w 868"/>
              <a:gd name="T103" fmla="*/ 2147483647 h 1244"/>
              <a:gd name="T104" fmla="*/ 2147483647 w 868"/>
              <a:gd name="T105" fmla="*/ 2147483647 h 1244"/>
              <a:gd name="T106" fmla="*/ 2147483647 w 868"/>
              <a:gd name="T107" fmla="*/ 2147483647 h 1244"/>
              <a:gd name="T108" fmla="*/ 2147483647 w 868"/>
              <a:gd name="T109" fmla="*/ 2147483647 h 1244"/>
              <a:gd name="T110" fmla="*/ 2147483647 w 868"/>
              <a:gd name="T111" fmla="*/ 2147483647 h 1244"/>
              <a:gd name="T112" fmla="*/ 2147483647 w 868"/>
              <a:gd name="T113" fmla="*/ 2147483647 h 1244"/>
              <a:gd name="T114" fmla="*/ 2147483647 w 868"/>
              <a:gd name="T115" fmla="*/ 2147483647 h 12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68"/>
              <a:gd name="T175" fmla="*/ 0 h 1244"/>
              <a:gd name="T176" fmla="*/ 868 w 868"/>
              <a:gd name="T177" fmla="*/ 1244 h 12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68" h="1244">
                <a:moveTo>
                  <a:pt x="556" y="415"/>
                </a:moveTo>
                <a:cubicBezTo>
                  <a:pt x="551" y="410"/>
                  <a:pt x="637" y="357"/>
                  <a:pt x="669" y="330"/>
                </a:cubicBezTo>
                <a:cubicBezTo>
                  <a:pt x="701" y="303"/>
                  <a:pt x="727" y="286"/>
                  <a:pt x="751" y="253"/>
                </a:cubicBezTo>
                <a:cubicBezTo>
                  <a:pt x="775" y="220"/>
                  <a:pt x="796" y="165"/>
                  <a:pt x="811" y="131"/>
                </a:cubicBezTo>
                <a:cubicBezTo>
                  <a:pt x="826" y="97"/>
                  <a:pt x="831" y="65"/>
                  <a:pt x="840" y="46"/>
                </a:cubicBezTo>
                <a:cubicBezTo>
                  <a:pt x="849" y="27"/>
                  <a:pt x="868" y="0"/>
                  <a:pt x="868" y="18"/>
                </a:cubicBezTo>
                <a:cubicBezTo>
                  <a:pt x="868" y="36"/>
                  <a:pt x="848" y="100"/>
                  <a:pt x="843" y="157"/>
                </a:cubicBezTo>
                <a:cubicBezTo>
                  <a:pt x="838" y="214"/>
                  <a:pt x="845" y="292"/>
                  <a:pt x="840" y="358"/>
                </a:cubicBezTo>
                <a:cubicBezTo>
                  <a:pt x="835" y="424"/>
                  <a:pt x="830" y="485"/>
                  <a:pt x="811" y="556"/>
                </a:cubicBezTo>
                <a:cubicBezTo>
                  <a:pt x="792" y="627"/>
                  <a:pt x="758" y="726"/>
                  <a:pt x="726" y="783"/>
                </a:cubicBezTo>
                <a:cubicBezTo>
                  <a:pt x="694" y="840"/>
                  <a:pt x="641" y="877"/>
                  <a:pt x="621" y="898"/>
                </a:cubicBezTo>
                <a:cubicBezTo>
                  <a:pt x="601" y="919"/>
                  <a:pt x="611" y="905"/>
                  <a:pt x="605" y="907"/>
                </a:cubicBezTo>
                <a:cubicBezTo>
                  <a:pt x="599" y="909"/>
                  <a:pt x="598" y="912"/>
                  <a:pt x="587" y="909"/>
                </a:cubicBezTo>
                <a:cubicBezTo>
                  <a:pt x="576" y="906"/>
                  <a:pt x="555" y="899"/>
                  <a:pt x="540" y="890"/>
                </a:cubicBezTo>
                <a:cubicBezTo>
                  <a:pt x="525" y="881"/>
                  <a:pt x="511" y="872"/>
                  <a:pt x="495" y="856"/>
                </a:cubicBezTo>
                <a:cubicBezTo>
                  <a:pt x="479" y="840"/>
                  <a:pt x="457" y="807"/>
                  <a:pt x="447" y="793"/>
                </a:cubicBezTo>
                <a:cubicBezTo>
                  <a:pt x="437" y="779"/>
                  <a:pt x="440" y="781"/>
                  <a:pt x="437" y="772"/>
                </a:cubicBezTo>
                <a:cubicBezTo>
                  <a:pt x="434" y="763"/>
                  <a:pt x="429" y="775"/>
                  <a:pt x="430" y="738"/>
                </a:cubicBezTo>
                <a:cubicBezTo>
                  <a:pt x="431" y="701"/>
                  <a:pt x="428" y="612"/>
                  <a:pt x="444" y="549"/>
                </a:cubicBezTo>
                <a:cubicBezTo>
                  <a:pt x="460" y="486"/>
                  <a:pt x="505" y="409"/>
                  <a:pt x="528" y="358"/>
                </a:cubicBezTo>
                <a:cubicBezTo>
                  <a:pt x="551" y="307"/>
                  <a:pt x="556" y="283"/>
                  <a:pt x="584" y="245"/>
                </a:cubicBezTo>
                <a:cubicBezTo>
                  <a:pt x="612" y="207"/>
                  <a:pt x="683" y="102"/>
                  <a:pt x="698" y="131"/>
                </a:cubicBezTo>
                <a:cubicBezTo>
                  <a:pt x="713" y="160"/>
                  <a:pt x="680" y="345"/>
                  <a:pt x="675" y="421"/>
                </a:cubicBezTo>
                <a:cubicBezTo>
                  <a:pt x="670" y="497"/>
                  <a:pt x="679" y="529"/>
                  <a:pt x="669" y="585"/>
                </a:cubicBezTo>
                <a:cubicBezTo>
                  <a:pt x="659" y="641"/>
                  <a:pt x="627" y="721"/>
                  <a:pt x="613" y="759"/>
                </a:cubicBezTo>
                <a:cubicBezTo>
                  <a:pt x="599" y="797"/>
                  <a:pt x="592" y="799"/>
                  <a:pt x="584" y="812"/>
                </a:cubicBezTo>
                <a:cubicBezTo>
                  <a:pt x="576" y="825"/>
                  <a:pt x="589" y="819"/>
                  <a:pt x="566" y="840"/>
                </a:cubicBezTo>
                <a:cubicBezTo>
                  <a:pt x="543" y="861"/>
                  <a:pt x="480" y="913"/>
                  <a:pt x="447" y="937"/>
                </a:cubicBezTo>
                <a:cubicBezTo>
                  <a:pt x="414" y="961"/>
                  <a:pt x="391" y="955"/>
                  <a:pt x="367" y="981"/>
                </a:cubicBezTo>
                <a:cubicBezTo>
                  <a:pt x="343" y="1007"/>
                  <a:pt x="326" y="1060"/>
                  <a:pt x="301" y="1095"/>
                </a:cubicBezTo>
                <a:cubicBezTo>
                  <a:pt x="276" y="1130"/>
                  <a:pt x="247" y="1165"/>
                  <a:pt x="219" y="1189"/>
                </a:cubicBezTo>
                <a:cubicBezTo>
                  <a:pt x="191" y="1213"/>
                  <a:pt x="166" y="1230"/>
                  <a:pt x="131" y="1237"/>
                </a:cubicBezTo>
                <a:cubicBezTo>
                  <a:pt x="96" y="1244"/>
                  <a:pt x="22" y="1235"/>
                  <a:pt x="11" y="1229"/>
                </a:cubicBezTo>
                <a:cubicBezTo>
                  <a:pt x="0" y="1223"/>
                  <a:pt x="39" y="1214"/>
                  <a:pt x="64" y="1199"/>
                </a:cubicBezTo>
                <a:cubicBezTo>
                  <a:pt x="89" y="1184"/>
                  <a:pt x="124" y="1172"/>
                  <a:pt x="159" y="1141"/>
                </a:cubicBezTo>
                <a:cubicBezTo>
                  <a:pt x="194" y="1110"/>
                  <a:pt x="237" y="1051"/>
                  <a:pt x="273" y="1010"/>
                </a:cubicBezTo>
                <a:cubicBezTo>
                  <a:pt x="309" y="969"/>
                  <a:pt x="341" y="924"/>
                  <a:pt x="375" y="893"/>
                </a:cubicBezTo>
                <a:cubicBezTo>
                  <a:pt x="409" y="862"/>
                  <a:pt x="449" y="840"/>
                  <a:pt x="475" y="825"/>
                </a:cubicBezTo>
                <a:cubicBezTo>
                  <a:pt x="501" y="810"/>
                  <a:pt x="510" y="825"/>
                  <a:pt x="531" y="805"/>
                </a:cubicBezTo>
                <a:cubicBezTo>
                  <a:pt x="552" y="785"/>
                  <a:pt x="583" y="756"/>
                  <a:pt x="600" y="705"/>
                </a:cubicBezTo>
                <a:cubicBezTo>
                  <a:pt x="617" y="654"/>
                  <a:pt x="624" y="559"/>
                  <a:pt x="631" y="501"/>
                </a:cubicBezTo>
                <a:cubicBezTo>
                  <a:pt x="638" y="443"/>
                  <a:pt x="636" y="402"/>
                  <a:pt x="641" y="358"/>
                </a:cubicBezTo>
                <a:cubicBezTo>
                  <a:pt x="646" y="314"/>
                  <a:pt x="663" y="254"/>
                  <a:pt x="659" y="237"/>
                </a:cubicBezTo>
                <a:cubicBezTo>
                  <a:pt x="655" y="220"/>
                  <a:pt x="643" y="219"/>
                  <a:pt x="619" y="257"/>
                </a:cubicBezTo>
                <a:cubicBezTo>
                  <a:pt x="595" y="295"/>
                  <a:pt x="537" y="403"/>
                  <a:pt x="512" y="467"/>
                </a:cubicBezTo>
                <a:cubicBezTo>
                  <a:pt x="487" y="531"/>
                  <a:pt x="477" y="589"/>
                  <a:pt x="471" y="641"/>
                </a:cubicBezTo>
                <a:cubicBezTo>
                  <a:pt x="465" y="693"/>
                  <a:pt x="473" y="743"/>
                  <a:pt x="479" y="777"/>
                </a:cubicBezTo>
                <a:cubicBezTo>
                  <a:pt x="485" y="811"/>
                  <a:pt x="501" y="835"/>
                  <a:pt x="507" y="848"/>
                </a:cubicBezTo>
                <a:cubicBezTo>
                  <a:pt x="513" y="861"/>
                  <a:pt x="514" y="855"/>
                  <a:pt x="518" y="856"/>
                </a:cubicBezTo>
                <a:cubicBezTo>
                  <a:pt x="522" y="857"/>
                  <a:pt x="512" y="861"/>
                  <a:pt x="532" y="854"/>
                </a:cubicBezTo>
                <a:cubicBezTo>
                  <a:pt x="552" y="847"/>
                  <a:pt x="609" y="843"/>
                  <a:pt x="641" y="812"/>
                </a:cubicBezTo>
                <a:cubicBezTo>
                  <a:pt x="673" y="781"/>
                  <a:pt x="702" y="722"/>
                  <a:pt x="726" y="670"/>
                </a:cubicBezTo>
                <a:cubicBezTo>
                  <a:pt x="750" y="618"/>
                  <a:pt x="772" y="557"/>
                  <a:pt x="783" y="500"/>
                </a:cubicBezTo>
                <a:cubicBezTo>
                  <a:pt x="794" y="443"/>
                  <a:pt x="790" y="367"/>
                  <a:pt x="791" y="325"/>
                </a:cubicBezTo>
                <a:cubicBezTo>
                  <a:pt x="792" y="283"/>
                  <a:pt x="794" y="249"/>
                  <a:pt x="787" y="249"/>
                </a:cubicBezTo>
                <a:cubicBezTo>
                  <a:pt x="780" y="249"/>
                  <a:pt x="761" y="307"/>
                  <a:pt x="747" y="325"/>
                </a:cubicBezTo>
                <a:cubicBezTo>
                  <a:pt x="733" y="343"/>
                  <a:pt x="735" y="342"/>
                  <a:pt x="703" y="357"/>
                </a:cubicBezTo>
                <a:cubicBezTo>
                  <a:pt x="671" y="372"/>
                  <a:pt x="587" y="403"/>
                  <a:pt x="556" y="41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28" name="Freeform 8"/>
          <p:cNvSpPr>
            <a:spLocks/>
          </p:cNvSpPr>
          <p:nvPr/>
        </p:nvSpPr>
        <p:spPr bwMode="ltGray">
          <a:xfrm>
            <a:off x="1289050" y="1755775"/>
            <a:ext cx="3252788" cy="4760913"/>
          </a:xfrm>
          <a:custGeom>
            <a:avLst/>
            <a:gdLst>
              <a:gd name="T0" fmla="*/ 2147483647 w 2049"/>
              <a:gd name="T1" fmla="*/ 2147483647 h 2999"/>
              <a:gd name="T2" fmla="*/ 2147483647 w 2049"/>
              <a:gd name="T3" fmla="*/ 2147483647 h 2999"/>
              <a:gd name="T4" fmla="*/ 2147483647 w 2049"/>
              <a:gd name="T5" fmla="*/ 2147483647 h 2999"/>
              <a:gd name="T6" fmla="*/ 2147483647 w 2049"/>
              <a:gd name="T7" fmla="*/ 2147483647 h 2999"/>
              <a:gd name="T8" fmla="*/ 2147483647 w 2049"/>
              <a:gd name="T9" fmla="*/ 2147483647 h 2999"/>
              <a:gd name="T10" fmla="*/ 2147483647 w 2049"/>
              <a:gd name="T11" fmla="*/ 2147483647 h 2999"/>
              <a:gd name="T12" fmla="*/ 2147483647 w 2049"/>
              <a:gd name="T13" fmla="*/ 2147483647 h 2999"/>
              <a:gd name="T14" fmla="*/ 2147483647 w 2049"/>
              <a:gd name="T15" fmla="*/ 2147483647 h 2999"/>
              <a:gd name="T16" fmla="*/ 2147483647 w 2049"/>
              <a:gd name="T17" fmla="*/ 2147483647 h 2999"/>
              <a:gd name="T18" fmla="*/ 2147483647 w 2049"/>
              <a:gd name="T19" fmla="*/ 2147483647 h 2999"/>
              <a:gd name="T20" fmla="*/ 2147483647 w 2049"/>
              <a:gd name="T21" fmla="*/ 2147483647 h 2999"/>
              <a:gd name="T22" fmla="*/ 2147483647 w 2049"/>
              <a:gd name="T23" fmla="*/ 2147483647 h 2999"/>
              <a:gd name="T24" fmla="*/ 2147483647 w 2049"/>
              <a:gd name="T25" fmla="*/ 2147483647 h 2999"/>
              <a:gd name="T26" fmla="*/ 2147483647 w 2049"/>
              <a:gd name="T27" fmla="*/ 2147483647 h 2999"/>
              <a:gd name="T28" fmla="*/ 2147483647 w 2049"/>
              <a:gd name="T29" fmla="*/ 2147483647 h 2999"/>
              <a:gd name="T30" fmla="*/ 2147483647 w 2049"/>
              <a:gd name="T31" fmla="*/ 2147483647 h 2999"/>
              <a:gd name="T32" fmla="*/ 2147483647 w 2049"/>
              <a:gd name="T33" fmla="*/ 2147483647 h 2999"/>
              <a:gd name="T34" fmla="*/ 2147483647 w 2049"/>
              <a:gd name="T35" fmla="*/ 2147483647 h 2999"/>
              <a:gd name="T36" fmla="*/ 2147483647 w 2049"/>
              <a:gd name="T37" fmla="*/ 2147483647 h 2999"/>
              <a:gd name="T38" fmla="*/ 2147483647 w 2049"/>
              <a:gd name="T39" fmla="*/ 2147483647 h 2999"/>
              <a:gd name="T40" fmla="*/ 2147483647 w 2049"/>
              <a:gd name="T41" fmla="*/ 2147483647 h 2999"/>
              <a:gd name="T42" fmla="*/ 2147483647 w 2049"/>
              <a:gd name="T43" fmla="*/ 2147483647 h 2999"/>
              <a:gd name="T44" fmla="*/ 2147483647 w 2049"/>
              <a:gd name="T45" fmla="*/ 2147483647 h 2999"/>
              <a:gd name="T46" fmla="*/ 2147483647 w 2049"/>
              <a:gd name="T47" fmla="*/ 2147483647 h 2999"/>
              <a:gd name="T48" fmla="*/ 2147483647 w 2049"/>
              <a:gd name="T49" fmla="*/ 2147483647 h 2999"/>
              <a:gd name="T50" fmla="*/ 2147483647 w 2049"/>
              <a:gd name="T51" fmla="*/ 2147483647 h 2999"/>
              <a:gd name="T52" fmla="*/ 2147483647 w 2049"/>
              <a:gd name="T53" fmla="*/ 2147483647 h 2999"/>
              <a:gd name="T54" fmla="*/ 2147483647 w 2049"/>
              <a:gd name="T55" fmla="*/ 2147483647 h 2999"/>
              <a:gd name="T56" fmla="*/ 2147483647 w 2049"/>
              <a:gd name="T57" fmla="*/ 2147483647 h 2999"/>
              <a:gd name="T58" fmla="*/ 2147483647 w 2049"/>
              <a:gd name="T59" fmla="*/ 2147483647 h 2999"/>
              <a:gd name="T60" fmla="*/ 2147483647 w 2049"/>
              <a:gd name="T61" fmla="*/ 2147483647 h 2999"/>
              <a:gd name="T62" fmla="*/ 2147483647 w 2049"/>
              <a:gd name="T63" fmla="*/ 2147483647 h 2999"/>
              <a:gd name="T64" fmla="*/ 2147483647 w 2049"/>
              <a:gd name="T65" fmla="*/ 2147483647 h 2999"/>
              <a:gd name="T66" fmla="*/ 2147483647 w 2049"/>
              <a:gd name="T67" fmla="*/ 2147483647 h 2999"/>
              <a:gd name="T68" fmla="*/ 2147483647 w 2049"/>
              <a:gd name="T69" fmla="*/ 2147483647 h 2999"/>
              <a:gd name="T70" fmla="*/ 2147483647 w 2049"/>
              <a:gd name="T71" fmla="*/ 2147483647 h 2999"/>
              <a:gd name="T72" fmla="*/ 2147483647 w 2049"/>
              <a:gd name="T73" fmla="*/ 2147483647 h 2999"/>
              <a:gd name="T74" fmla="*/ 2147483647 w 2049"/>
              <a:gd name="T75" fmla="*/ 2147483647 h 2999"/>
              <a:gd name="T76" fmla="*/ 2147483647 w 2049"/>
              <a:gd name="T77" fmla="*/ 2147483647 h 2999"/>
              <a:gd name="T78" fmla="*/ 2147483647 w 2049"/>
              <a:gd name="T79" fmla="*/ 2147483647 h 2999"/>
              <a:gd name="T80" fmla="*/ 2147483647 w 2049"/>
              <a:gd name="T81" fmla="*/ 2147483647 h 2999"/>
              <a:gd name="T82" fmla="*/ 2147483647 w 2049"/>
              <a:gd name="T83" fmla="*/ 2147483647 h 2999"/>
              <a:gd name="T84" fmla="*/ 2147483647 w 2049"/>
              <a:gd name="T85" fmla="*/ 2147483647 h 2999"/>
              <a:gd name="T86" fmla="*/ 2147483647 w 2049"/>
              <a:gd name="T87" fmla="*/ 2147483647 h 2999"/>
              <a:gd name="T88" fmla="*/ 2147483647 w 2049"/>
              <a:gd name="T89" fmla="*/ 2147483647 h 2999"/>
              <a:gd name="T90" fmla="*/ 2147483647 w 2049"/>
              <a:gd name="T91" fmla="*/ 2147483647 h 2999"/>
              <a:gd name="T92" fmla="*/ 2147483647 w 2049"/>
              <a:gd name="T93" fmla="*/ 2147483647 h 2999"/>
              <a:gd name="T94" fmla="*/ 2147483647 w 2049"/>
              <a:gd name="T95" fmla="*/ 2147483647 h 2999"/>
              <a:gd name="T96" fmla="*/ 2147483647 w 2049"/>
              <a:gd name="T97" fmla="*/ 2147483647 h 2999"/>
              <a:gd name="T98" fmla="*/ 2147483647 w 2049"/>
              <a:gd name="T99" fmla="*/ 2147483647 h 29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49"/>
              <a:gd name="T151" fmla="*/ 0 h 2999"/>
              <a:gd name="T152" fmla="*/ 2049 w 2049"/>
              <a:gd name="T153" fmla="*/ 2999 h 29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49" h="2999">
                <a:moveTo>
                  <a:pt x="1643" y="147"/>
                </a:moveTo>
                <a:cubicBezTo>
                  <a:pt x="1638" y="142"/>
                  <a:pt x="1657" y="109"/>
                  <a:pt x="1671" y="90"/>
                </a:cubicBezTo>
                <a:cubicBezTo>
                  <a:pt x="1685" y="71"/>
                  <a:pt x="1704" y="47"/>
                  <a:pt x="1728" y="33"/>
                </a:cubicBezTo>
                <a:cubicBezTo>
                  <a:pt x="1752" y="19"/>
                  <a:pt x="1775" y="10"/>
                  <a:pt x="1813" y="5"/>
                </a:cubicBezTo>
                <a:cubicBezTo>
                  <a:pt x="1851" y="0"/>
                  <a:pt x="1917" y="0"/>
                  <a:pt x="1955" y="5"/>
                </a:cubicBezTo>
                <a:cubicBezTo>
                  <a:pt x="1993" y="10"/>
                  <a:pt x="2031" y="19"/>
                  <a:pt x="2040" y="33"/>
                </a:cubicBezTo>
                <a:cubicBezTo>
                  <a:pt x="2049" y="47"/>
                  <a:pt x="2025" y="71"/>
                  <a:pt x="2011" y="90"/>
                </a:cubicBezTo>
                <a:cubicBezTo>
                  <a:pt x="1997" y="109"/>
                  <a:pt x="1983" y="128"/>
                  <a:pt x="1955" y="147"/>
                </a:cubicBezTo>
                <a:cubicBezTo>
                  <a:pt x="1927" y="166"/>
                  <a:pt x="1874" y="190"/>
                  <a:pt x="1841" y="204"/>
                </a:cubicBezTo>
                <a:cubicBezTo>
                  <a:pt x="1808" y="218"/>
                  <a:pt x="1775" y="218"/>
                  <a:pt x="1756" y="232"/>
                </a:cubicBezTo>
                <a:cubicBezTo>
                  <a:pt x="1737" y="246"/>
                  <a:pt x="1723" y="280"/>
                  <a:pt x="1728" y="289"/>
                </a:cubicBezTo>
                <a:cubicBezTo>
                  <a:pt x="1733" y="298"/>
                  <a:pt x="1771" y="280"/>
                  <a:pt x="1785" y="289"/>
                </a:cubicBezTo>
                <a:cubicBezTo>
                  <a:pt x="1799" y="298"/>
                  <a:pt x="1813" y="325"/>
                  <a:pt x="1813" y="345"/>
                </a:cubicBezTo>
                <a:cubicBezTo>
                  <a:pt x="1813" y="365"/>
                  <a:pt x="1794" y="391"/>
                  <a:pt x="1784" y="410"/>
                </a:cubicBezTo>
                <a:cubicBezTo>
                  <a:pt x="1774" y="429"/>
                  <a:pt x="1770" y="446"/>
                  <a:pt x="1756" y="459"/>
                </a:cubicBezTo>
                <a:cubicBezTo>
                  <a:pt x="1742" y="472"/>
                  <a:pt x="1746" y="468"/>
                  <a:pt x="1699" y="487"/>
                </a:cubicBezTo>
                <a:cubicBezTo>
                  <a:pt x="1652" y="506"/>
                  <a:pt x="1544" y="539"/>
                  <a:pt x="1473" y="572"/>
                </a:cubicBezTo>
                <a:cubicBezTo>
                  <a:pt x="1402" y="605"/>
                  <a:pt x="1350" y="642"/>
                  <a:pt x="1274" y="685"/>
                </a:cubicBezTo>
                <a:cubicBezTo>
                  <a:pt x="1198" y="728"/>
                  <a:pt x="1085" y="789"/>
                  <a:pt x="1019" y="827"/>
                </a:cubicBezTo>
                <a:cubicBezTo>
                  <a:pt x="953" y="865"/>
                  <a:pt x="948" y="870"/>
                  <a:pt x="877" y="912"/>
                </a:cubicBezTo>
                <a:cubicBezTo>
                  <a:pt x="806" y="954"/>
                  <a:pt x="687" y="1008"/>
                  <a:pt x="594" y="1082"/>
                </a:cubicBezTo>
                <a:cubicBezTo>
                  <a:pt x="501" y="1156"/>
                  <a:pt x="401" y="1253"/>
                  <a:pt x="320" y="1354"/>
                </a:cubicBezTo>
                <a:cubicBezTo>
                  <a:pt x="239" y="1455"/>
                  <a:pt x="149" y="1613"/>
                  <a:pt x="108" y="1690"/>
                </a:cubicBezTo>
                <a:cubicBezTo>
                  <a:pt x="67" y="1767"/>
                  <a:pt x="81" y="1777"/>
                  <a:pt x="72" y="1814"/>
                </a:cubicBezTo>
                <a:cubicBezTo>
                  <a:pt x="63" y="1851"/>
                  <a:pt x="59" y="1871"/>
                  <a:pt x="56" y="1914"/>
                </a:cubicBezTo>
                <a:cubicBezTo>
                  <a:pt x="53" y="1957"/>
                  <a:pt x="37" y="1986"/>
                  <a:pt x="55" y="2075"/>
                </a:cubicBezTo>
                <a:cubicBezTo>
                  <a:pt x="73" y="2164"/>
                  <a:pt x="107" y="2340"/>
                  <a:pt x="164" y="2450"/>
                </a:cubicBezTo>
                <a:cubicBezTo>
                  <a:pt x="221" y="2560"/>
                  <a:pt x="337" y="2675"/>
                  <a:pt x="396" y="2738"/>
                </a:cubicBezTo>
                <a:cubicBezTo>
                  <a:pt x="455" y="2801"/>
                  <a:pt x="497" y="2795"/>
                  <a:pt x="520" y="2826"/>
                </a:cubicBezTo>
                <a:cubicBezTo>
                  <a:pt x="543" y="2857"/>
                  <a:pt x="535" y="2901"/>
                  <a:pt x="536" y="2926"/>
                </a:cubicBezTo>
                <a:cubicBezTo>
                  <a:pt x="537" y="2951"/>
                  <a:pt x="573" y="2999"/>
                  <a:pt x="524" y="2974"/>
                </a:cubicBezTo>
                <a:cubicBezTo>
                  <a:pt x="475" y="2949"/>
                  <a:pt x="317" y="2853"/>
                  <a:pt x="240" y="2774"/>
                </a:cubicBezTo>
                <a:cubicBezTo>
                  <a:pt x="163" y="2695"/>
                  <a:pt x="103" y="2609"/>
                  <a:pt x="64" y="2502"/>
                </a:cubicBezTo>
                <a:cubicBezTo>
                  <a:pt x="25" y="2395"/>
                  <a:pt x="16" y="2238"/>
                  <a:pt x="8" y="2134"/>
                </a:cubicBezTo>
                <a:cubicBezTo>
                  <a:pt x="0" y="2030"/>
                  <a:pt x="5" y="1959"/>
                  <a:pt x="16" y="1878"/>
                </a:cubicBezTo>
                <a:cubicBezTo>
                  <a:pt x="27" y="1797"/>
                  <a:pt x="18" y="1764"/>
                  <a:pt x="72" y="1650"/>
                </a:cubicBezTo>
                <a:cubicBezTo>
                  <a:pt x="126" y="1536"/>
                  <a:pt x="214" y="1333"/>
                  <a:pt x="339" y="1196"/>
                </a:cubicBezTo>
                <a:cubicBezTo>
                  <a:pt x="464" y="1059"/>
                  <a:pt x="656" y="936"/>
                  <a:pt x="821" y="827"/>
                </a:cubicBezTo>
                <a:cubicBezTo>
                  <a:pt x="986" y="718"/>
                  <a:pt x="1209" y="609"/>
                  <a:pt x="1331" y="544"/>
                </a:cubicBezTo>
                <a:cubicBezTo>
                  <a:pt x="1453" y="479"/>
                  <a:pt x="1516" y="462"/>
                  <a:pt x="1556" y="438"/>
                </a:cubicBezTo>
                <a:cubicBezTo>
                  <a:pt x="1596" y="414"/>
                  <a:pt x="1558" y="427"/>
                  <a:pt x="1568" y="402"/>
                </a:cubicBezTo>
                <a:cubicBezTo>
                  <a:pt x="1578" y="377"/>
                  <a:pt x="1592" y="322"/>
                  <a:pt x="1614" y="289"/>
                </a:cubicBezTo>
                <a:cubicBezTo>
                  <a:pt x="1636" y="256"/>
                  <a:pt x="1652" y="232"/>
                  <a:pt x="1699" y="204"/>
                </a:cubicBezTo>
                <a:cubicBezTo>
                  <a:pt x="1746" y="176"/>
                  <a:pt x="1860" y="137"/>
                  <a:pt x="1898" y="118"/>
                </a:cubicBezTo>
                <a:cubicBezTo>
                  <a:pt x="1936" y="99"/>
                  <a:pt x="1931" y="95"/>
                  <a:pt x="1926" y="90"/>
                </a:cubicBezTo>
                <a:cubicBezTo>
                  <a:pt x="1921" y="85"/>
                  <a:pt x="1893" y="95"/>
                  <a:pt x="1870" y="90"/>
                </a:cubicBezTo>
                <a:cubicBezTo>
                  <a:pt x="1847" y="85"/>
                  <a:pt x="1809" y="62"/>
                  <a:pt x="1785" y="62"/>
                </a:cubicBezTo>
                <a:cubicBezTo>
                  <a:pt x="1761" y="62"/>
                  <a:pt x="1742" y="81"/>
                  <a:pt x="1728" y="90"/>
                </a:cubicBezTo>
                <a:cubicBezTo>
                  <a:pt x="1714" y="99"/>
                  <a:pt x="1713" y="108"/>
                  <a:pt x="1699" y="118"/>
                </a:cubicBezTo>
                <a:cubicBezTo>
                  <a:pt x="1685" y="128"/>
                  <a:pt x="1648" y="152"/>
                  <a:pt x="1643" y="147"/>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29" name="Freeform 9"/>
          <p:cNvSpPr>
            <a:spLocks/>
          </p:cNvSpPr>
          <p:nvPr/>
        </p:nvSpPr>
        <p:spPr bwMode="ltGray">
          <a:xfrm>
            <a:off x="3311525" y="2168525"/>
            <a:ext cx="269875" cy="314325"/>
          </a:xfrm>
          <a:custGeom>
            <a:avLst/>
            <a:gdLst>
              <a:gd name="T0" fmla="*/ 2147483646 w 179"/>
              <a:gd name="T1" fmla="*/ 2147483646 h 222"/>
              <a:gd name="T2" fmla="*/ 0 w 179"/>
              <a:gd name="T3" fmla="*/ 2147483646 h 222"/>
              <a:gd name="T4" fmla="*/ 2147483646 w 179"/>
              <a:gd name="T5" fmla="*/ 2147483646 h 222"/>
              <a:gd name="T6" fmla="*/ 2147483646 w 179"/>
              <a:gd name="T7" fmla="*/ 2147483646 h 222"/>
              <a:gd name="T8" fmla="*/ 2147483646 w 179"/>
              <a:gd name="T9" fmla="*/ 2147483646 h 222"/>
              <a:gd name="T10" fmla="*/ 2147483646 w 179"/>
              <a:gd name="T11" fmla="*/ 2147483646 h 222"/>
              <a:gd name="T12" fmla="*/ 2147483646 w 179"/>
              <a:gd name="T13" fmla="*/ 2147483646 h 222"/>
              <a:gd name="T14" fmla="*/ 0 60000 65536"/>
              <a:gd name="T15" fmla="*/ 0 60000 65536"/>
              <a:gd name="T16" fmla="*/ 0 60000 65536"/>
              <a:gd name="T17" fmla="*/ 0 60000 65536"/>
              <a:gd name="T18" fmla="*/ 0 60000 65536"/>
              <a:gd name="T19" fmla="*/ 0 60000 65536"/>
              <a:gd name="T20" fmla="*/ 0 60000 65536"/>
              <a:gd name="T21" fmla="*/ 0 w 179"/>
              <a:gd name="T22" fmla="*/ 0 h 222"/>
              <a:gd name="T23" fmla="*/ 179 w 179"/>
              <a:gd name="T24" fmla="*/ 222 h 2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222">
                <a:moveTo>
                  <a:pt x="56" y="14"/>
                </a:moveTo>
                <a:cubicBezTo>
                  <a:pt x="33" y="28"/>
                  <a:pt x="0" y="128"/>
                  <a:pt x="0" y="156"/>
                </a:cubicBezTo>
                <a:cubicBezTo>
                  <a:pt x="0" y="184"/>
                  <a:pt x="42" y="175"/>
                  <a:pt x="56" y="184"/>
                </a:cubicBezTo>
                <a:cubicBezTo>
                  <a:pt x="70" y="193"/>
                  <a:pt x="66" y="222"/>
                  <a:pt x="85" y="213"/>
                </a:cubicBezTo>
                <a:cubicBezTo>
                  <a:pt x="104" y="204"/>
                  <a:pt x="161" y="152"/>
                  <a:pt x="170" y="128"/>
                </a:cubicBezTo>
                <a:cubicBezTo>
                  <a:pt x="179" y="104"/>
                  <a:pt x="155" y="90"/>
                  <a:pt x="141" y="71"/>
                </a:cubicBezTo>
                <a:cubicBezTo>
                  <a:pt x="127" y="52"/>
                  <a:pt x="79" y="0"/>
                  <a:pt x="56" y="14"/>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30" name="Freeform 10"/>
          <p:cNvSpPr>
            <a:spLocks/>
          </p:cNvSpPr>
          <p:nvPr/>
        </p:nvSpPr>
        <p:spPr bwMode="ltGray">
          <a:xfrm>
            <a:off x="1376363" y="571500"/>
            <a:ext cx="4000500" cy="3217863"/>
          </a:xfrm>
          <a:custGeom>
            <a:avLst/>
            <a:gdLst>
              <a:gd name="T0" fmla="*/ 2147483647 w 2520"/>
              <a:gd name="T1" fmla="*/ 2147483647 h 2027"/>
              <a:gd name="T2" fmla="*/ 2147483647 w 2520"/>
              <a:gd name="T3" fmla="*/ 2147483647 h 2027"/>
              <a:gd name="T4" fmla="*/ 2147483647 w 2520"/>
              <a:gd name="T5" fmla="*/ 2147483647 h 2027"/>
              <a:gd name="T6" fmla="*/ 2147483647 w 2520"/>
              <a:gd name="T7" fmla="*/ 2147483647 h 2027"/>
              <a:gd name="T8" fmla="*/ 2147483647 w 2520"/>
              <a:gd name="T9" fmla="*/ 2147483647 h 2027"/>
              <a:gd name="T10" fmla="*/ 2147483647 w 2520"/>
              <a:gd name="T11" fmla="*/ 2147483647 h 2027"/>
              <a:gd name="T12" fmla="*/ 2147483647 w 2520"/>
              <a:gd name="T13" fmla="*/ 2147483647 h 2027"/>
              <a:gd name="T14" fmla="*/ 2147483647 w 2520"/>
              <a:gd name="T15" fmla="*/ 2147483647 h 2027"/>
              <a:gd name="T16" fmla="*/ 2147483647 w 2520"/>
              <a:gd name="T17" fmla="*/ 2147483647 h 2027"/>
              <a:gd name="T18" fmla="*/ 2147483647 w 2520"/>
              <a:gd name="T19" fmla="*/ 2147483647 h 2027"/>
              <a:gd name="T20" fmla="*/ 2147483647 w 2520"/>
              <a:gd name="T21" fmla="*/ 2147483647 h 2027"/>
              <a:gd name="T22" fmla="*/ 2147483647 w 2520"/>
              <a:gd name="T23" fmla="*/ 2147483647 h 2027"/>
              <a:gd name="T24" fmla="*/ 2147483647 w 2520"/>
              <a:gd name="T25" fmla="*/ 2147483647 h 2027"/>
              <a:gd name="T26" fmla="*/ 2147483647 w 2520"/>
              <a:gd name="T27" fmla="*/ 2147483647 h 2027"/>
              <a:gd name="T28" fmla="*/ 2147483647 w 2520"/>
              <a:gd name="T29" fmla="*/ 2147483647 h 2027"/>
              <a:gd name="T30" fmla="*/ 2147483647 w 2520"/>
              <a:gd name="T31" fmla="*/ 2147483647 h 2027"/>
              <a:gd name="T32" fmla="*/ 2147483647 w 2520"/>
              <a:gd name="T33" fmla="*/ 2147483647 h 2027"/>
              <a:gd name="T34" fmla="*/ 2147483647 w 2520"/>
              <a:gd name="T35" fmla="*/ 2147483647 h 2027"/>
              <a:gd name="T36" fmla="*/ 2147483647 w 2520"/>
              <a:gd name="T37" fmla="*/ 2147483647 h 2027"/>
              <a:gd name="T38" fmla="*/ 2147483647 w 2520"/>
              <a:gd name="T39" fmla="*/ 2147483647 h 2027"/>
              <a:gd name="T40" fmla="*/ 2147483647 w 2520"/>
              <a:gd name="T41" fmla="*/ 2147483647 h 2027"/>
              <a:gd name="T42" fmla="*/ 2147483647 w 2520"/>
              <a:gd name="T43" fmla="*/ 2147483647 h 2027"/>
              <a:gd name="T44" fmla="*/ 2147483647 w 2520"/>
              <a:gd name="T45" fmla="*/ 2147483647 h 2027"/>
              <a:gd name="T46" fmla="*/ 2147483647 w 2520"/>
              <a:gd name="T47" fmla="*/ 2147483647 h 2027"/>
              <a:gd name="T48" fmla="*/ 2147483647 w 2520"/>
              <a:gd name="T49" fmla="*/ 2147483647 h 2027"/>
              <a:gd name="T50" fmla="*/ 2147483647 w 2520"/>
              <a:gd name="T51" fmla="*/ 2147483647 h 2027"/>
              <a:gd name="T52" fmla="*/ 2147483647 w 2520"/>
              <a:gd name="T53" fmla="*/ 2147483647 h 2027"/>
              <a:gd name="T54" fmla="*/ 2147483647 w 2520"/>
              <a:gd name="T55" fmla="*/ 2147483647 h 2027"/>
              <a:gd name="T56" fmla="*/ 2147483647 w 2520"/>
              <a:gd name="T57" fmla="*/ 2147483647 h 2027"/>
              <a:gd name="T58" fmla="*/ 2147483647 w 2520"/>
              <a:gd name="T59" fmla="*/ 2147483647 h 2027"/>
              <a:gd name="T60" fmla="*/ 2147483647 w 2520"/>
              <a:gd name="T61" fmla="*/ 2147483647 h 2027"/>
              <a:gd name="T62" fmla="*/ 2147483647 w 2520"/>
              <a:gd name="T63" fmla="*/ 2147483647 h 2027"/>
              <a:gd name="T64" fmla="*/ 2147483647 w 2520"/>
              <a:gd name="T65" fmla="*/ 2147483647 h 2027"/>
              <a:gd name="T66" fmla="*/ 2147483647 w 2520"/>
              <a:gd name="T67" fmla="*/ 2147483647 h 2027"/>
              <a:gd name="T68" fmla="*/ 2147483647 w 2520"/>
              <a:gd name="T69" fmla="*/ 2147483647 h 2027"/>
              <a:gd name="T70" fmla="*/ 2147483647 w 2520"/>
              <a:gd name="T71" fmla="*/ 2147483647 h 2027"/>
              <a:gd name="T72" fmla="*/ 0 w 2520"/>
              <a:gd name="T73" fmla="*/ 2147483647 h 2027"/>
              <a:gd name="T74" fmla="*/ 2147483647 w 2520"/>
              <a:gd name="T75" fmla="*/ 2147483647 h 2027"/>
              <a:gd name="T76" fmla="*/ 2147483647 w 2520"/>
              <a:gd name="T77" fmla="*/ 2147483647 h 2027"/>
              <a:gd name="T78" fmla="*/ 2147483647 w 2520"/>
              <a:gd name="T79" fmla="*/ 2147483647 h 2027"/>
              <a:gd name="T80" fmla="*/ 2147483647 w 2520"/>
              <a:gd name="T81" fmla="*/ 2147483647 h 2027"/>
              <a:gd name="T82" fmla="*/ 2147483647 w 2520"/>
              <a:gd name="T83" fmla="*/ 2147483647 h 2027"/>
              <a:gd name="T84" fmla="*/ 2147483647 w 2520"/>
              <a:gd name="T85" fmla="*/ 2147483647 h 2027"/>
              <a:gd name="T86" fmla="*/ 2147483647 w 2520"/>
              <a:gd name="T87" fmla="*/ 2147483647 h 2027"/>
              <a:gd name="T88" fmla="*/ 2147483647 w 2520"/>
              <a:gd name="T89" fmla="*/ 2147483647 h 2027"/>
              <a:gd name="T90" fmla="*/ 2147483647 w 2520"/>
              <a:gd name="T91" fmla="*/ 2147483647 h 2027"/>
              <a:gd name="T92" fmla="*/ 2147483647 w 2520"/>
              <a:gd name="T93" fmla="*/ 2147483647 h 2027"/>
              <a:gd name="T94" fmla="*/ 2147483647 w 2520"/>
              <a:gd name="T95" fmla="*/ 2147483647 h 2027"/>
              <a:gd name="T96" fmla="*/ 2147483647 w 2520"/>
              <a:gd name="T97" fmla="*/ 2147483647 h 2027"/>
              <a:gd name="T98" fmla="*/ 2147483647 w 2520"/>
              <a:gd name="T99" fmla="*/ 2147483647 h 2027"/>
              <a:gd name="T100" fmla="*/ 2147483647 w 2520"/>
              <a:gd name="T101" fmla="*/ 2147483647 h 2027"/>
              <a:gd name="T102" fmla="*/ 2147483647 w 2520"/>
              <a:gd name="T103" fmla="*/ 2147483647 h 2027"/>
              <a:gd name="T104" fmla="*/ 2147483647 w 2520"/>
              <a:gd name="T105" fmla="*/ 2147483647 h 2027"/>
              <a:gd name="T106" fmla="*/ 2147483647 w 2520"/>
              <a:gd name="T107" fmla="*/ 2147483647 h 2027"/>
              <a:gd name="T108" fmla="*/ 2147483647 w 2520"/>
              <a:gd name="T109" fmla="*/ 2147483647 h 2027"/>
              <a:gd name="T110" fmla="*/ 2147483647 w 2520"/>
              <a:gd name="T111" fmla="*/ 2147483647 h 2027"/>
              <a:gd name="T112" fmla="*/ 2147483647 w 2520"/>
              <a:gd name="T113" fmla="*/ 2147483647 h 2027"/>
              <a:gd name="T114" fmla="*/ 2147483647 w 2520"/>
              <a:gd name="T115" fmla="*/ 2147483647 h 2027"/>
              <a:gd name="T116" fmla="*/ 2147483647 w 2520"/>
              <a:gd name="T117" fmla="*/ 2147483647 h 2027"/>
              <a:gd name="T118" fmla="*/ 2147483647 w 2520"/>
              <a:gd name="T119" fmla="*/ 2147483647 h 2027"/>
              <a:gd name="T120" fmla="*/ 2147483647 w 2520"/>
              <a:gd name="T121" fmla="*/ 2147483647 h 20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20"/>
              <a:gd name="T184" fmla="*/ 0 h 2027"/>
              <a:gd name="T185" fmla="*/ 2520 w 2520"/>
              <a:gd name="T186" fmla="*/ 2027 h 20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20" h="2027">
                <a:moveTo>
                  <a:pt x="2077" y="90"/>
                </a:moveTo>
                <a:cubicBezTo>
                  <a:pt x="2082" y="81"/>
                  <a:pt x="2096" y="71"/>
                  <a:pt x="2105" y="62"/>
                </a:cubicBezTo>
                <a:cubicBezTo>
                  <a:pt x="2114" y="53"/>
                  <a:pt x="2124" y="42"/>
                  <a:pt x="2133" y="33"/>
                </a:cubicBezTo>
                <a:cubicBezTo>
                  <a:pt x="2142" y="24"/>
                  <a:pt x="2143" y="10"/>
                  <a:pt x="2162" y="5"/>
                </a:cubicBezTo>
                <a:cubicBezTo>
                  <a:pt x="2181" y="0"/>
                  <a:pt x="2214" y="0"/>
                  <a:pt x="2247" y="5"/>
                </a:cubicBezTo>
                <a:cubicBezTo>
                  <a:pt x="2280" y="10"/>
                  <a:pt x="2331" y="26"/>
                  <a:pt x="2358" y="35"/>
                </a:cubicBezTo>
                <a:cubicBezTo>
                  <a:pt x="2385" y="44"/>
                  <a:pt x="2392" y="53"/>
                  <a:pt x="2412" y="60"/>
                </a:cubicBezTo>
                <a:cubicBezTo>
                  <a:pt x="2432" y="67"/>
                  <a:pt x="2463" y="78"/>
                  <a:pt x="2480" y="79"/>
                </a:cubicBezTo>
                <a:cubicBezTo>
                  <a:pt x="2497" y="80"/>
                  <a:pt x="2512" y="60"/>
                  <a:pt x="2516" y="67"/>
                </a:cubicBezTo>
                <a:cubicBezTo>
                  <a:pt x="2520" y="74"/>
                  <a:pt x="2516" y="105"/>
                  <a:pt x="2504" y="123"/>
                </a:cubicBezTo>
                <a:cubicBezTo>
                  <a:pt x="2492" y="141"/>
                  <a:pt x="2464" y="162"/>
                  <a:pt x="2445" y="175"/>
                </a:cubicBezTo>
                <a:cubicBezTo>
                  <a:pt x="2426" y="188"/>
                  <a:pt x="2435" y="174"/>
                  <a:pt x="2389" y="203"/>
                </a:cubicBezTo>
                <a:cubicBezTo>
                  <a:pt x="2343" y="232"/>
                  <a:pt x="2216" y="314"/>
                  <a:pt x="2168" y="347"/>
                </a:cubicBezTo>
                <a:cubicBezTo>
                  <a:pt x="2120" y="380"/>
                  <a:pt x="2123" y="382"/>
                  <a:pt x="2100" y="399"/>
                </a:cubicBezTo>
                <a:cubicBezTo>
                  <a:pt x="2077" y="416"/>
                  <a:pt x="2074" y="418"/>
                  <a:pt x="2028" y="447"/>
                </a:cubicBezTo>
                <a:cubicBezTo>
                  <a:pt x="1982" y="476"/>
                  <a:pt x="1908" y="528"/>
                  <a:pt x="1822" y="572"/>
                </a:cubicBezTo>
                <a:cubicBezTo>
                  <a:pt x="1736" y="616"/>
                  <a:pt x="1642" y="676"/>
                  <a:pt x="1510" y="714"/>
                </a:cubicBezTo>
                <a:cubicBezTo>
                  <a:pt x="1378" y="752"/>
                  <a:pt x="1156" y="790"/>
                  <a:pt x="1028" y="799"/>
                </a:cubicBezTo>
                <a:cubicBezTo>
                  <a:pt x="900" y="808"/>
                  <a:pt x="811" y="788"/>
                  <a:pt x="744" y="770"/>
                </a:cubicBezTo>
                <a:cubicBezTo>
                  <a:pt x="677" y="752"/>
                  <a:pt x="648" y="712"/>
                  <a:pt x="624" y="692"/>
                </a:cubicBezTo>
                <a:cubicBezTo>
                  <a:pt x="600" y="672"/>
                  <a:pt x="615" y="657"/>
                  <a:pt x="600" y="651"/>
                </a:cubicBezTo>
                <a:cubicBezTo>
                  <a:pt x="585" y="645"/>
                  <a:pt x="555" y="655"/>
                  <a:pt x="536" y="659"/>
                </a:cubicBezTo>
                <a:cubicBezTo>
                  <a:pt x="517" y="663"/>
                  <a:pt x="496" y="666"/>
                  <a:pt x="484" y="675"/>
                </a:cubicBezTo>
                <a:cubicBezTo>
                  <a:pt x="472" y="684"/>
                  <a:pt x="460" y="703"/>
                  <a:pt x="461" y="714"/>
                </a:cubicBezTo>
                <a:cubicBezTo>
                  <a:pt x="462" y="725"/>
                  <a:pt x="475" y="733"/>
                  <a:pt x="489" y="742"/>
                </a:cubicBezTo>
                <a:cubicBezTo>
                  <a:pt x="503" y="751"/>
                  <a:pt x="532" y="761"/>
                  <a:pt x="546" y="770"/>
                </a:cubicBezTo>
                <a:cubicBezTo>
                  <a:pt x="560" y="779"/>
                  <a:pt x="579" y="780"/>
                  <a:pt x="574" y="799"/>
                </a:cubicBezTo>
                <a:cubicBezTo>
                  <a:pt x="569" y="818"/>
                  <a:pt x="534" y="861"/>
                  <a:pt x="517" y="884"/>
                </a:cubicBezTo>
                <a:cubicBezTo>
                  <a:pt x="500" y="907"/>
                  <a:pt x="492" y="926"/>
                  <a:pt x="472" y="939"/>
                </a:cubicBezTo>
                <a:cubicBezTo>
                  <a:pt x="452" y="952"/>
                  <a:pt x="435" y="956"/>
                  <a:pt x="400" y="963"/>
                </a:cubicBezTo>
                <a:cubicBezTo>
                  <a:pt x="365" y="970"/>
                  <a:pt x="306" y="968"/>
                  <a:pt x="264" y="983"/>
                </a:cubicBezTo>
                <a:cubicBezTo>
                  <a:pt x="222" y="998"/>
                  <a:pt x="182" y="1017"/>
                  <a:pt x="149" y="1054"/>
                </a:cubicBezTo>
                <a:cubicBezTo>
                  <a:pt x="116" y="1091"/>
                  <a:pt x="83" y="1136"/>
                  <a:pt x="64" y="1207"/>
                </a:cubicBezTo>
                <a:cubicBezTo>
                  <a:pt x="45" y="1278"/>
                  <a:pt x="43" y="1351"/>
                  <a:pt x="36" y="1479"/>
                </a:cubicBezTo>
                <a:cubicBezTo>
                  <a:pt x="29" y="1607"/>
                  <a:pt x="25" y="1923"/>
                  <a:pt x="20" y="1975"/>
                </a:cubicBezTo>
                <a:cubicBezTo>
                  <a:pt x="15" y="2027"/>
                  <a:pt x="10" y="1874"/>
                  <a:pt x="7" y="1791"/>
                </a:cubicBezTo>
                <a:cubicBezTo>
                  <a:pt x="4" y="1708"/>
                  <a:pt x="0" y="1551"/>
                  <a:pt x="0" y="1475"/>
                </a:cubicBezTo>
                <a:cubicBezTo>
                  <a:pt x="0" y="1399"/>
                  <a:pt x="2" y="1379"/>
                  <a:pt x="7" y="1337"/>
                </a:cubicBezTo>
                <a:cubicBezTo>
                  <a:pt x="12" y="1295"/>
                  <a:pt x="19" y="1258"/>
                  <a:pt x="28" y="1220"/>
                </a:cubicBezTo>
                <a:cubicBezTo>
                  <a:pt x="37" y="1182"/>
                  <a:pt x="44" y="1149"/>
                  <a:pt x="64" y="1107"/>
                </a:cubicBezTo>
                <a:cubicBezTo>
                  <a:pt x="84" y="1065"/>
                  <a:pt x="116" y="1006"/>
                  <a:pt x="149" y="969"/>
                </a:cubicBezTo>
                <a:cubicBezTo>
                  <a:pt x="182" y="932"/>
                  <a:pt x="230" y="903"/>
                  <a:pt x="262" y="884"/>
                </a:cubicBezTo>
                <a:cubicBezTo>
                  <a:pt x="294" y="865"/>
                  <a:pt x="322" y="869"/>
                  <a:pt x="340" y="855"/>
                </a:cubicBezTo>
                <a:cubicBezTo>
                  <a:pt x="358" y="841"/>
                  <a:pt x="361" y="822"/>
                  <a:pt x="372" y="799"/>
                </a:cubicBezTo>
                <a:cubicBezTo>
                  <a:pt x="383" y="776"/>
                  <a:pt x="386" y="743"/>
                  <a:pt x="404" y="714"/>
                </a:cubicBezTo>
                <a:cubicBezTo>
                  <a:pt x="422" y="685"/>
                  <a:pt x="461" y="643"/>
                  <a:pt x="480" y="623"/>
                </a:cubicBezTo>
                <a:cubicBezTo>
                  <a:pt x="499" y="603"/>
                  <a:pt x="491" y="608"/>
                  <a:pt x="516" y="595"/>
                </a:cubicBezTo>
                <a:cubicBezTo>
                  <a:pt x="541" y="582"/>
                  <a:pt x="606" y="549"/>
                  <a:pt x="631" y="544"/>
                </a:cubicBezTo>
                <a:cubicBezTo>
                  <a:pt x="656" y="539"/>
                  <a:pt x="612" y="549"/>
                  <a:pt x="664" y="563"/>
                </a:cubicBezTo>
                <a:cubicBezTo>
                  <a:pt x="716" y="577"/>
                  <a:pt x="816" y="623"/>
                  <a:pt x="943" y="629"/>
                </a:cubicBezTo>
                <a:cubicBezTo>
                  <a:pt x="1070" y="635"/>
                  <a:pt x="1267" y="634"/>
                  <a:pt x="1425" y="600"/>
                </a:cubicBezTo>
                <a:cubicBezTo>
                  <a:pt x="1583" y="566"/>
                  <a:pt x="1783" y="474"/>
                  <a:pt x="1892" y="427"/>
                </a:cubicBezTo>
                <a:cubicBezTo>
                  <a:pt x="2001" y="380"/>
                  <a:pt x="2027" y="350"/>
                  <a:pt x="2077" y="318"/>
                </a:cubicBezTo>
                <a:cubicBezTo>
                  <a:pt x="2127" y="286"/>
                  <a:pt x="2148" y="260"/>
                  <a:pt x="2190" y="232"/>
                </a:cubicBezTo>
                <a:cubicBezTo>
                  <a:pt x="2232" y="204"/>
                  <a:pt x="2313" y="166"/>
                  <a:pt x="2332" y="147"/>
                </a:cubicBezTo>
                <a:cubicBezTo>
                  <a:pt x="2351" y="128"/>
                  <a:pt x="2327" y="132"/>
                  <a:pt x="2303" y="118"/>
                </a:cubicBezTo>
                <a:cubicBezTo>
                  <a:pt x="2279" y="104"/>
                  <a:pt x="2213" y="71"/>
                  <a:pt x="2190" y="62"/>
                </a:cubicBezTo>
                <a:cubicBezTo>
                  <a:pt x="2167" y="53"/>
                  <a:pt x="2176" y="57"/>
                  <a:pt x="2162" y="62"/>
                </a:cubicBezTo>
                <a:cubicBezTo>
                  <a:pt x="2148" y="67"/>
                  <a:pt x="2121" y="83"/>
                  <a:pt x="2107" y="92"/>
                </a:cubicBezTo>
                <a:cubicBezTo>
                  <a:pt x="2093" y="101"/>
                  <a:pt x="2082" y="118"/>
                  <a:pt x="2077" y="118"/>
                </a:cubicBezTo>
                <a:cubicBezTo>
                  <a:pt x="2072" y="118"/>
                  <a:pt x="2072" y="99"/>
                  <a:pt x="2077" y="90"/>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31" name="Freeform 11"/>
          <p:cNvSpPr>
            <a:spLocks/>
          </p:cNvSpPr>
          <p:nvPr/>
        </p:nvSpPr>
        <p:spPr bwMode="ltGray">
          <a:xfrm>
            <a:off x="2262188" y="2071688"/>
            <a:ext cx="531812" cy="323850"/>
          </a:xfrm>
          <a:custGeom>
            <a:avLst/>
            <a:gdLst>
              <a:gd name="T0" fmla="*/ 2147483646 w 335"/>
              <a:gd name="T1" fmla="*/ 2147483646 h 204"/>
              <a:gd name="T2" fmla="*/ 2147483646 w 335"/>
              <a:gd name="T3" fmla="*/ 2147483646 h 204"/>
              <a:gd name="T4" fmla="*/ 2147483646 w 335"/>
              <a:gd name="T5" fmla="*/ 2147483646 h 204"/>
              <a:gd name="T6" fmla="*/ 2147483646 w 335"/>
              <a:gd name="T7" fmla="*/ 2147483646 h 204"/>
              <a:gd name="T8" fmla="*/ 2147483646 w 335"/>
              <a:gd name="T9" fmla="*/ 2147483646 h 204"/>
              <a:gd name="T10" fmla="*/ 2147483646 w 335"/>
              <a:gd name="T11" fmla="*/ 2147483646 h 204"/>
              <a:gd name="T12" fmla="*/ 2147483646 w 335"/>
              <a:gd name="T13" fmla="*/ 2147483646 h 204"/>
              <a:gd name="T14" fmla="*/ 2147483646 w 335"/>
              <a:gd name="T15" fmla="*/ 2147483646 h 204"/>
              <a:gd name="T16" fmla="*/ 2147483646 w 335"/>
              <a:gd name="T17" fmla="*/ 2147483646 h 204"/>
              <a:gd name="T18" fmla="*/ 2147483646 w 335"/>
              <a:gd name="T19" fmla="*/ 2147483646 h 204"/>
              <a:gd name="T20" fmla="*/ 2147483646 w 335"/>
              <a:gd name="T21" fmla="*/ 2147483646 h 204"/>
              <a:gd name="T22" fmla="*/ 2147483646 w 335"/>
              <a:gd name="T23" fmla="*/ 2147483646 h 204"/>
              <a:gd name="T24" fmla="*/ 2147483646 w 335"/>
              <a:gd name="T25" fmla="*/ 2147483646 h 2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5"/>
              <a:gd name="T40" fmla="*/ 0 h 204"/>
              <a:gd name="T41" fmla="*/ 335 w 335"/>
              <a:gd name="T42" fmla="*/ 204 h 2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5" h="204">
                <a:moveTo>
                  <a:pt x="9" y="175"/>
                </a:moveTo>
                <a:cubicBezTo>
                  <a:pt x="28" y="189"/>
                  <a:pt x="50" y="202"/>
                  <a:pt x="66" y="203"/>
                </a:cubicBezTo>
                <a:cubicBezTo>
                  <a:pt x="82" y="204"/>
                  <a:pt x="91" y="188"/>
                  <a:pt x="103" y="179"/>
                </a:cubicBezTo>
                <a:cubicBezTo>
                  <a:pt x="115" y="170"/>
                  <a:pt x="128" y="154"/>
                  <a:pt x="139" y="147"/>
                </a:cubicBezTo>
                <a:cubicBezTo>
                  <a:pt x="150" y="140"/>
                  <a:pt x="155" y="134"/>
                  <a:pt x="171" y="139"/>
                </a:cubicBezTo>
                <a:cubicBezTo>
                  <a:pt x="187" y="144"/>
                  <a:pt x="211" y="188"/>
                  <a:pt x="236" y="175"/>
                </a:cubicBezTo>
                <a:cubicBezTo>
                  <a:pt x="261" y="162"/>
                  <a:pt x="307" y="85"/>
                  <a:pt x="321" y="61"/>
                </a:cubicBezTo>
                <a:cubicBezTo>
                  <a:pt x="335" y="37"/>
                  <a:pt x="335" y="42"/>
                  <a:pt x="321" y="33"/>
                </a:cubicBezTo>
                <a:cubicBezTo>
                  <a:pt x="307" y="24"/>
                  <a:pt x="260" y="0"/>
                  <a:pt x="236" y="5"/>
                </a:cubicBezTo>
                <a:cubicBezTo>
                  <a:pt x="212" y="10"/>
                  <a:pt x="203" y="56"/>
                  <a:pt x="179" y="61"/>
                </a:cubicBezTo>
                <a:cubicBezTo>
                  <a:pt x="155" y="66"/>
                  <a:pt x="122" y="19"/>
                  <a:pt x="94" y="33"/>
                </a:cubicBezTo>
                <a:cubicBezTo>
                  <a:pt x="66" y="47"/>
                  <a:pt x="18" y="118"/>
                  <a:pt x="9" y="146"/>
                </a:cubicBezTo>
                <a:cubicBezTo>
                  <a:pt x="0" y="174"/>
                  <a:pt x="19" y="188"/>
                  <a:pt x="38" y="203"/>
                </a:cubicBezTo>
              </a:path>
            </a:pathLst>
          </a:custGeom>
          <a:gradFill rotWithShape="1">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32" name="Freeform 12"/>
          <p:cNvSpPr>
            <a:spLocks/>
          </p:cNvSpPr>
          <p:nvPr/>
        </p:nvSpPr>
        <p:spPr bwMode="ltGray">
          <a:xfrm>
            <a:off x="2636838" y="549275"/>
            <a:ext cx="1377950" cy="1974850"/>
          </a:xfrm>
          <a:custGeom>
            <a:avLst/>
            <a:gdLst>
              <a:gd name="T0" fmla="*/ 2147483647 w 868"/>
              <a:gd name="T1" fmla="*/ 2147483647 h 1244"/>
              <a:gd name="T2" fmla="*/ 2147483647 w 868"/>
              <a:gd name="T3" fmla="*/ 2147483647 h 1244"/>
              <a:gd name="T4" fmla="*/ 2147483647 w 868"/>
              <a:gd name="T5" fmla="*/ 2147483647 h 1244"/>
              <a:gd name="T6" fmla="*/ 2147483647 w 868"/>
              <a:gd name="T7" fmla="*/ 2147483647 h 1244"/>
              <a:gd name="T8" fmla="*/ 2147483647 w 868"/>
              <a:gd name="T9" fmla="*/ 2147483647 h 1244"/>
              <a:gd name="T10" fmla="*/ 2147483647 w 868"/>
              <a:gd name="T11" fmla="*/ 2147483647 h 1244"/>
              <a:gd name="T12" fmla="*/ 2147483647 w 868"/>
              <a:gd name="T13" fmla="*/ 2147483647 h 1244"/>
              <a:gd name="T14" fmla="*/ 2147483647 w 868"/>
              <a:gd name="T15" fmla="*/ 2147483647 h 1244"/>
              <a:gd name="T16" fmla="*/ 2147483647 w 868"/>
              <a:gd name="T17" fmla="*/ 2147483647 h 1244"/>
              <a:gd name="T18" fmla="*/ 2147483647 w 868"/>
              <a:gd name="T19" fmla="*/ 2147483647 h 1244"/>
              <a:gd name="T20" fmla="*/ 2147483647 w 868"/>
              <a:gd name="T21" fmla="*/ 2147483647 h 1244"/>
              <a:gd name="T22" fmla="*/ 2147483647 w 868"/>
              <a:gd name="T23" fmla="*/ 2147483647 h 1244"/>
              <a:gd name="T24" fmla="*/ 2147483647 w 868"/>
              <a:gd name="T25" fmla="*/ 2147483647 h 1244"/>
              <a:gd name="T26" fmla="*/ 2147483647 w 868"/>
              <a:gd name="T27" fmla="*/ 2147483647 h 1244"/>
              <a:gd name="T28" fmla="*/ 2147483647 w 868"/>
              <a:gd name="T29" fmla="*/ 2147483647 h 1244"/>
              <a:gd name="T30" fmla="*/ 2147483647 w 868"/>
              <a:gd name="T31" fmla="*/ 2147483647 h 1244"/>
              <a:gd name="T32" fmla="*/ 2147483647 w 868"/>
              <a:gd name="T33" fmla="*/ 2147483647 h 1244"/>
              <a:gd name="T34" fmla="*/ 2147483647 w 868"/>
              <a:gd name="T35" fmla="*/ 2147483647 h 1244"/>
              <a:gd name="T36" fmla="*/ 2147483647 w 868"/>
              <a:gd name="T37" fmla="*/ 2147483647 h 1244"/>
              <a:gd name="T38" fmla="*/ 2147483647 w 868"/>
              <a:gd name="T39" fmla="*/ 2147483647 h 1244"/>
              <a:gd name="T40" fmla="*/ 2147483647 w 868"/>
              <a:gd name="T41" fmla="*/ 2147483647 h 1244"/>
              <a:gd name="T42" fmla="*/ 2147483647 w 868"/>
              <a:gd name="T43" fmla="*/ 2147483647 h 1244"/>
              <a:gd name="T44" fmla="*/ 2147483647 w 868"/>
              <a:gd name="T45" fmla="*/ 2147483647 h 1244"/>
              <a:gd name="T46" fmla="*/ 2147483647 w 868"/>
              <a:gd name="T47" fmla="*/ 2147483647 h 1244"/>
              <a:gd name="T48" fmla="*/ 2147483647 w 868"/>
              <a:gd name="T49" fmla="*/ 2147483647 h 1244"/>
              <a:gd name="T50" fmla="*/ 2147483647 w 868"/>
              <a:gd name="T51" fmla="*/ 2147483647 h 1244"/>
              <a:gd name="T52" fmla="*/ 2147483647 w 868"/>
              <a:gd name="T53" fmla="*/ 2147483647 h 1244"/>
              <a:gd name="T54" fmla="*/ 2147483647 w 868"/>
              <a:gd name="T55" fmla="*/ 2147483647 h 1244"/>
              <a:gd name="T56" fmla="*/ 2147483647 w 868"/>
              <a:gd name="T57" fmla="*/ 2147483647 h 1244"/>
              <a:gd name="T58" fmla="*/ 2147483647 w 868"/>
              <a:gd name="T59" fmla="*/ 2147483647 h 1244"/>
              <a:gd name="T60" fmla="*/ 2147483647 w 868"/>
              <a:gd name="T61" fmla="*/ 2147483647 h 1244"/>
              <a:gd name="T62" fmla="*/ 2147483647 w 868"/>
              <a:gd name="T63" fmla="*/ 2147483647 h 1244"/>
              <a:gd name="T64" fmla="*/ 2147483647 w 868"/>
              <a:gd name="T65" fmla="*/ 2147483647 h 1244"/>
              <a:gd name="T66" fmla="*/ 2147483647 w 868"/>
              <a:gd name="T67" fmla="*/ 2147483647 h 1244"/>
              <a:gd name="T68" fmla="*/ 2147483647 w 868"/>
              <a:gd name="T69" fmla="*/ 2147483647 h 1244"/>
              <a:gd name="T70" fmla="*/ 2147483647 w 868"/>
              <a:gd name="T71" fmla="*/ 2147483647 h 1244"/>
              <a:gd name="T72" fmla="*/ 2147483647 w 868"/>
              <a:gd name="T73" fmla="*/ 2147483647 h 1244"/>
              <a:gd name="T74" fmla="*/ 2147483647 w 868"/>
              <a:gd name="T75" fmla="*/ 2147483647 h 1244"/>
              <a:gd name="T76" fmla="*/ 2147483647 w 868"/>
              <a:gd name="T77" fmla="*/ 2147483647 h 1244"/>
              <a:gd name="T78" fmla="*/ 2147483647 w 868"/>
              <a:gd name="T79" fmla="*/ 2147483647 h 1244"/>
              <a:gd name="T80" fmla="*/ 2147483647 w 868"/>
              <a:gd name="T81" fmla="*/ 2147483647 h 1244"/>
              <a:gd name="T82" fmla="*/ 2147483647 w 868"/>
              <a:gd name="T83" fmla="*/ 2147483647 h 1244"/>
              <a:gd name="T84" fmla="*/ 2147483647 w 868"/>
              <a:gd name="T85" fmla="*/ 2147483647 h 1244"/>
              <a:gd name="T86" fmla="*/ 2147483647 w 868"/>
              <a:gd name="T87" fmla="*/ 2147483647 h 1244"/>
              <a:gd name="T88" fmla="*/ 2147483647 w 868"/>
              <a:gd name="T89" fmla="*/ 2147483647 h 1244"/>
              <a:gd name="T90" fmla="*/ 2147483647 w 868"/>
              <a:gd name="T91" fmla="*/ 2147483647 h 1244"/>
              <a:gd name="T92" fmla="*/ 2147483647 w 868"/>
              <a:gd name="T93" fmla="*/ 2147483647 h 1244"/>
              <a:gd name="T94" fmla="*/ 2147483647 w 868"/>
              <a:gd name="T95" fmla="*/ 2147483647 h 1244"/>
              <a:gd name="T96" fmla="*/ 2147483647 w 868"/>
              <a:gd name="T97" fmla="*/ 2147483647 h 1244"/>
              <a:gd name="T98" fmla="*/ 2147483647 w 868"/>
              <a:gd name="T99" fmla="*/ 2147483647 h 1244"/>
              <a:gd name="T100" fmla="*/ 2147483647 w 868"/>
              <a:gd name="T101" fmla="*/ 2147483647 h 1244"/>
              <a:gd name="T102" fmla="*/ 2147483647 w 868"/>
              <a:gd name="T103" fmla="*/ 2147483647 h 1244"/>
              <a:gd name="T104" fmla="*/ 2147483647 w 868"/>
              <a:gd name="T105" fmla="*/ 2147483647 h 1244"/>
              <a:gd name="T106" fmla="*/ 2147483647 w 868"/>
              <a:gd name="T107" fmla="*/ 2147483647 h 1244"/>
              <a:gd name="T108" fmla="*/ 2147483647 w 868"/>
              <a:gd name="T109" fmla="*/ 2147483647 h 1244"/>
              <a:gd name="T110" fmla="*/ 2147483647 w 868"/>
              <a:gd name="T111" fmla="*/ 2147483647 h 1244"/>
              <a:gd name="T112" fmla="*/ 2147483647 w 868"/>
              <a:gd name="T113" fmla="*/ 2147483647 h 1244"/>
              <a:gd name="T114" fmla="*/ 2147483647 w 868"/>
              <a:gd name="T115" fmla="*/ 2147483647 h 12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68"/>
              <a:gd name="T175" fmla="*/ 0 h 1244"/>
              <a:gd name="T176" fmla="*/ 868 w 868"/>
              <a:gd name="T177" fmla="*/ 1244 h 12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68" h="1244">
                <a:moveTo>
                  <a:pt x="556" y="415"/>
                </a:moveTo>
                <a:cubicBezTo>
                  <a:pt x="551" y="410"/>
                  <a:pt x="637" y="357"/>
                  <a:pt x="669" y="330"/>
                </a:cubicBezTo>
                <a:cubicBezTo>
                  <a:pt x="701" y="303"/>
                  <a:pt x="727" y="286"/>
                  <a:pt x="751" y="253"/>
                </a:cubicBezTo>
                <a:cubicBezTo>
                  <a:pt x="775" y="220"/>
                  <a:pt x="796" y="165"/>
                  <a:pt x="811" y="131"/>
                </a:cubicBezTo>
                <a:cubicBezTo>
                  <a:pt x="826" y="97"/>
                  <a:pt x="831" y="65"/>
                  <a:pt x="840" y="46"/>
                </a:cubicBezTo>
                <a:cubicBezTo>
                  <a:pt x="849" y="27"/>
                  <a:pt x="868" y="0"/>
                  <a:pt x="868" y="18"/>
                </a:cubicBezTo>
                <a:cubicBezTo>
                  <a:pt x="868" y="36"/>
                  <a:pt x="848" y="100"/>
                  <a:pt x="843" y="157"/>
                </a:cubicBezTo>
                <a:cubicBezTo>
                  <a:pt x="838" y="214"/>
                  <a:pt x="845" y="292"/>
                  <a:pt x="840" y="358"/>
                </a:cubicBezTo>
                <a:cubicBezTo>
                  <a:pt x="835" y="424"/>
                  <a:pt x="830" y="485"/>
                  <a:pt x="811" y="556"/>
                </a:cubicBezTo>
                <a:cubicBezTo>
                  <a:pt x="792" y="627"/>
                  <a:pt x="758" y="726"/>
                  <a:pt x="726" y="783"/>
                </a:cubicBezTo>
                <a:cubicBezTo>
                  <a:pt x="694" y="840"/>
                  <a:pt x="641" y="877"/>
                  <a:pt x="621" y="898"/>
                </a:cubicBezTo>
                <a:cubicBezTo>
                  <a:pt x="601" y="919"/>
                  <a:pt x="611" y="905"/>
                  <a:pt x="605" y="907"/>
                </a:cubicBezTo>
                <a:cubicBezTo>
                  <a:pt x="599" y="909"/>
                  <a:pt x="598" y="912"/>
                  <a:pt x="587" y="909"/>
                </a:cubicBezTo>
                <a:cubicBezTo>
                  <a:pt x="576" y="906"/>
                  <a:pt x="555" y="899"/>
                  <a:pt x="540" y="890"/>
                </a:cubicBezTo>
                <a:cubicBezTo>
                  <a:pt x="525" y="881"/>
                  <a:pt x="511" y="872"/>
                  <a:pt x="495" y="856"/>
                </a:cubicBezTo>
                <a:cubicBezTo>
                  <a:pt x="479" y="840"/>
                  <a:pt x="457" y="807"/>
                  <a:pt x="447" y="793"/>
                </a:cubicBezTo>
                <a:cubicBezTo>
                  <a:pt x="437" y="779"/>
                  <a:pt x="440" y="781"/>
                  <a:pt x="437" y="772"/>
                </a:cubicBezTo>
                <a:cubicBezTo>
                  <a:pt x="434" y="763"/>
                  <a:pt x="429" y="775"/>
                  <a:pt x="430" y="738"/>
                </a:cubicBezTo>
                <a:cubicBezTo>
                  <a:pt x="431" y="701"/>
                  <a:pt x="428" y="612"/>
                  <a:pt x="444" y="549"/>
                </a:cubicBezTo>
                <a:cubicBezTo>
                  <a:pt x="460" y="486"/>
                  <a:pt x="505" y="409"/>
                  <a:pt x="528" y="358"/>
                </a:cubicBezTo>
                <a:cubicBezTo>
                  <a:pt x="551" y="307"/>
                  <a:pt x="556" y="283"/>
                  <a:pt x="584" y="245"/>
                </a:cubicBezTo>
                <a:cubicBezTo>
                  <a:pt x="612" y="207"/>
                  <a:pt x="683" y="102"/>
                  <a:pt x="698" y="131"/>
                </a:cubicBezTo>
                <a:cubicBezTo>
                  <a:pt x="713" y="160"/>
                  <a:pt x="680" y="345"/>
                  <a:pt x="675" y="421"/>
                </a:cubicBezTo>
                <a:cubicBezTo>
                  <a:pt x="670" y="497"/>
                  <a:pt x="679" y="529"/>
                  <a:pt x="669" y="585"/>
                </a:cubicBezTo>
                <a:cubicBezTo>
                  <a:pt x="659" y="641"/>
                  <a:pt x="627" y="721"/>
                  <a:pt x="613" y="759"/>
                </a:cubicBezTo>
                <a:cubicBezTo>
                  <a:pt x="599" y="797"/>
                  <a:pt x="592" y="799"/>
                  <a:pt x="584" y="812"/>
                </a:cubicBezTo>
                <a:cubicBezTo>
                  <a:pt x="576" y="825"/>
                  <a:pt x="589" y="819"/>
                  <a:pt x="566" y="840"/>
                </a:cubicBezTo>
                <a:cubicBezTo>
                  <a:pt x="543" y="861"/>
                  <a:pt x="480" y="913"/>
                  <a:pt x="447" y="937"/>
                </a:cubicBezTo>
                <a:cubicBezTo>
                  <a:pt x="414" y="961"/>
                  <a:pt x="391" y="955"/>
                  <a:pt x="367" y="981"/>
                </a:cubicBezTo>
                <a:cubicBezTo>
                  <a:pt x="343" y="1007"/>
                  <a:pt x="326" y="1060"/>
                  <a:pt x="301" y="1095"/>
                </a:cubicBezTo>
                <a:cubicBezTo>
                  <a:pt x="276" y="1130"/>
                  <a:pt x="247" y="1165"/>
                  <a:pt x="219" y="1189"/>
                </a:cubicBezTo>
                <a:cubicBezTo>
                  <a:pt x="191" y="1213"/>
                  <a:pt x="166" y="1230"/>
                  <a:pt x="131" y="1237"/>
                </a:cubicBezTo>
                <a:cubicBezTo>
                  <a:pt x="96" y="1244"/>
                  <a:pt x="22" y="1235"/>
                  <a:pt x="11" y="1229"/>
                </a:cubicBezTo>
                <a:cubicBezTo>
                  <a:pt x="0" y="1223"/>
                  <a:pt x="39" y="1214"/>
                  <a:pt x="64" y="1199"/>
                </a:cubicBezTo>
                <a:cubicBezTo>
                  <a:pt x="89" y="1184"/>
                  <a:pt x="124" y="1172"/>
                  <a:pt x="159" y="1141"/>
                </a:cubicBezTo>
                <a:cubicBezTo>
                  <a:pt x="194" y="1110"/>
                  <a:pt x="237" y="1051"/>
                  <a:pt x="273" y="1010"/>
                </a:cubicBezTo>
                <a:cubicBezTo>
                  <a:pt x="309" y="969"/>
                  <a:pt x="341" y="924"/>
                  <a:pt x="375" y="893"/>
                </a:cubicBezTo>
                <a:cubicBezTo>
                  <a:pt x="409" y="862"/>
                  <a:pt x="449" y="840"/>
                  <a:pt x="475" y="825"/>
                </a:cubicBezTo>
                <a:cubicBezTo>
                  <a:pt x="501" y="810"/>
                  <a:pt x="510" y="825"/>
                  <a:pt x="531" y="805"/>
                </a:cubicBezTo>
                <a:cubicBezTo>
                  <a:pt x="552" y="785"/>
                  <a:pt x="583" y="756"/>
                  <a:pt x="600" y="705"/>
                </a:cubicBezTo>
                <a:cubicBezTo>
                  <a:pt x="617" y="654"/>
                  <a:pt x="624" y="559"/>
                  <a:pt x="631" y="501"/>
                </a:cubicBezTo>
                <a:cubicBezTo>
                  <a:pt x="638" y="443"/>
                  <a:pt x="636" y="402"/>
                  <a:pt x="641" y="358"/>
                </a:cubicBezTo>
                <a:cubicBezTo>
                  <a:pt x="646" y="314"/>
                  <a:pt x="663" y="254"/>
                  <a:pt x="659" y="237"/>
                </a:cubicBezTo>
                <a:cubicBezTo>
                  <a:pt x="655" y="220"/>
                  <a:pt x="643" y="219"/>
                  <a:pt x="619" y="257"/>
                </a:cubicBezTo>
                <a:cubicBezTo>
                  <a:pt x="595" y="295"/>
                  <a:pt x="537" y="403"/>
                  <a:pt x="512" y="467"/>
                </a:cubicBezTo>
                <a:cubicBezTo>
                  <a:pt x="487" y="531"/>
                  <a:pt x="477" y="589"/>
                  <a:pt x="471" y="641"/>
                </a:cubicBezTo>
                <a:cubicBezTo>
                  <a:pt x="465" y="693"/>
                  <a:pt x="473" y="743"/>
                  <a:pt x="479" y="777"/>
                </a:cubicBezTo>
                <a:cubicBezTo>
                  <a:pt x="485" y="811"/>
                  <a:pt x="501" y="835"/>
                  <a:pt x="507" y="848"/>
                </a:cubicBezTo>
                <a:cubicBezTo>
                  <a:pt x="513" y="861"/>
                  <a:pt x="514" y="855"/>
                  <a:pt x="518" y="856"/>
                </a:cubicBezTo>
                <a:cubicBezTo>
                  <a:pt x="522" y="857"/>
                  <a:pt x="512" y="861"/>
                  <a:pt x="532" y="854"/>
                </a:cubicBezTo>
                <a:cubicBezTo>
                  <a:pt x="552" y="847"/>
                  <a:pt x="609" y="843"/>
                  <a:pt x="641" y="812"/>
                </a:cubicBezTo>
                <a:cubicBezTo>
                  <a:pt x="673" y="781"/>
                  <a:pt x="702" y="722"/>
                  <a:pt x="726" y="670"/>
                </a:cubicBezTo>
                <a:cubicBezTo>
                  <a:pt x="750" y="618"/>
                  <a:pt x="772" y="557"/>
                  <a:pt x="783" y="500"/>
                </a:cubicBezTo>
                <a:cubicBezTo>
                  <a:pt x="794" y="443"/>
                  <a:pt x="790" y="367"/>
                  <a:pt x="791" y="325"/>
                </a:cubicBezTo>
                <a:cubicBezTo>
                  <a:pt x="792" y="283"/>
                  <a:pt x="794" y="249"/>
                  <a:pt x="787" y="249"/>
                </a:cubicBezTo>
                <a:cubicBezTo>
                  <a:pt x="780" y="249"/>
                  <a:pt x="761" y="307"/>
                  <a:pt x="747" y="325"/>
                </a:cubicBezTo>
                <a:cubicBezTo>
                  <a:pt x="733" y="343"/>
                  <a:pt x="735" y="342"/>
                  <a:pt x="703" y="357"/>
                </a:cubicBezTo>
                <a:cubicBezTo>
                  <a:pt x="671" y="372"/>
                  <a:pt x="587" y="403"/>
                  <a:pt x="556" y="41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a:p>
        </p:txBody>
      </p:sp>
      <p:sp>
        <p:nvSpPr>
          <p:cNvPr id="261133" name="Freeform 13"/>
          <p:cNvSpPr>
            <a:spLocks/>
          </p:cNvSpPr>
          <p:nvPr/>
        </p:nvSpPr>
        <p:spPr bwMode="ltGray">
          <a:xfrm>
            <a:off x="4437063" y="1403350"/>
            <a:ext cx="182562" cy="22860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34" name="Freeform 14"/>
          <p:cNvSpPr>
            <a:spLocks/>
          </p:cNvSpPr>
          <p:nvPr/>
        </p:nvSpPr>
        <p:spPr bwMode="ltGray">
          <a:xfrm>
            <a:off x="3446463" y="638175"/>
            <a:ext cx="182562" cy="22860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sp>
        <p:nvSpPr>
          <p:cNvPr id="261135" name="Freeform 15"/>
          <p:cNvSpPr>
            <a:spLocks/>
          </p:cNvSpPr>
          <p:nvPr/>
        </p:nvSpPr>
        <p:spPr bwMode="ltGray">
          <a:xfrm>
            <a:off x="2478088" y="2406650"/>
            <a:ext cx="74612" cy="501650"/>
          </a:xfrm>
          <a:custGeom>
            <a:avLst/>
            <a:gdLst>
              <a:gd name="T0" fmla="*/ 2147483646 w 47"/>
              <a:gd name="T1" fmla="*/ 2147483646 h 316"/>
              <a:gd name="T2" fmla="*/ 2147483646 w 47"/>
              <a:gd name="T3" fmla="*/ 2147483646 h 316"/>
              <a:gd name="T4" fmla="*/ 2147483646 w 47"/>
              <a:gd name="T5" fmla="*/ 2147483646 h 316"/>
              <a:gd name="T6" fmla="*/ 2147483646 w 47"/>
              <a:gd name="T7" fmla="*/ 2147483646 h 316"/>
              <a:gd name="T8" fmla="*/ 2147483646 w 47"/>
              <a:gd name="T9" fmla="*/ 2147483646 h 316"/>
              <a:gd name="T10" fmla="*/ 2147483646 w 47"/>
              <a:gd name="T11" fmla="*/ 2147483646 h 316"/>
              <a:gd name="T12" fmla="*/ 2147483646 w 47"/>
              <a:gd name="T13" fmla="*/ 2147483646 h 316"/>
              <a:gd name="T14" fmla="*/ 2147483646 w 47"/>
              <a:gd name="T15" fmla="*/ 2147483646 h 316"/>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16"/>
              <a:gd name="T26" fmla="*/ 47 w 47"/>
              <a:gd name="T27" fmla="*/ 316 h 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16">
                <a:moveTo>
                  <a:pt x="15" y="20"/>
                </a:moveTo>
                <a:cubicBezTo>
                  <a:pt x="21" y="36"/>
                  <a:pt x="35" y="115"/>
                  <a:pt x="40" y="148"/>
                </a:cubicBezTo>
                <a:cubicBezTo>
                  <a:pt x="45" y="181"/>
                  <a:pt x="47" y="191"/>
                  <a:pt x="43" y="219"/>
                </a:cubicBezTo>
                <a:cubicBezTo>
                  <a:pt x="39" y="247"/>
                  <a:pt x="16" y="316"/>
                  <a:pt x="13" y="316"/>
                </a:cubicBezTo>
                <a:cubicBezTo>
                  <a:pt x="10" y="316"/>
                  <a:pt x="23" y="246"/>
                  <a:pt x="25" y="221"/>
                </a:cubicBezTo>
                <a:cubicBezTo>
                  <a:pt x="27" y="196"/>
                  <a:pt x="26" y="193"/>
                  <a:pt x="22" y="164"/>
                </a:cubicBezTo>
                <a:cubicBezTo>
                  <a:pt x="18" y="135"/>
                  <a:pt x="2" y="73"/>
                  <a:pt x="1" y="49"/>
                </a:cubicBezTo>
                <a:cubicBezTo>
                  <a:pt x="0" y="25"/>
                  <a:pt x="9" y="0"/>
                  <a:pt x="15" y="20"/>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US"/>
          </a:p>
        </p:txBody>
      </p:sp>
      <p:grpSp>
        <p:nvGrpSpPr>
          <p:cNvPr id="2" name="Group 16"/>
          <p:cNvGrpSpPr>
            <a:grpSpLocks/>
          </p:cNvGrpSpPr>
          <p:nvPr/>
        </p:nvGrpSpPr>
        <p:grpSpPr bwMode="auto">
          <a:xfrm>
            <a:off x="4302125" y="4598988"/>
            <a:ext cx="1065213" cy="887412"/>
            <a:chOff x="493" y="1555"/>
            <a:chExt cx="525" cy="480"/>
          </a:xfrm>
        </p:grpSpPr>
        <p:sp>
          <p:nvSpPr>
            <p:cNvPr id="20507" name="Freeform 17"/>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8" name="Freeform 18"/>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9" name="Freeform 19"/>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10" name="Freeform 20"/>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grpSp>
      <p:grpSp>
        <p:nvGrpSpPr>
          <p:cNvPr id="3" name="Group 21"/>
          <p:cNvGrpSpPr>
            <a:grpSpLocks/>
          </p:cNvGrpSpPr>
          <p:nvPr/>
        </p:nvGrpSpPr>
        <p:grpSpPr bwMode="auto">
          <a:xfrm>
            <a:off x="522288" y="2573338"/>
            <a:ext cx="1065212" cy="887412"/>
            <a:chOff x="493" y="1555"/>
            <a:chExt cx="525" cy="480"/>
          </a:xfrm>
        </p:grpSpPr>
        <p:sp>
          <p:nvSpPr>
            <p:cNvPr id="20503" name="Freeform 22"/>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4" name="Freeform 23"/>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5" name="Freeform 24"/>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6" name="Freeform 25"/>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grpSp>
      <p:grpSp>
        <p:nvGrpSpPr>
          <p:cNvPr id="4" name="Group 26"/>
          <p:cNvGrpSpPr>
            <a:grpSpLocks/>
          </p:cNvGrpSpPr>
          <p:nvPr/>
        </p:nvGrpSpPr>
        <p:grpSpPr bwMode="auto">
          <a:xfrm>
            <a:off x="6057900" y="1628775"/>
            <a:ext cx="1065213" cy="887413"/>
            <a:chOff x="493" y="1555"/>
            <a:chExt cx="525" cy="480"/>
          </a:xfrm>
        </p:grpSpPr>
        <p:sp>
          <p:nvSpPr>
            <p:cNvPr id="20499" name="Freeform 27"/>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0" name="Freeform 28"/>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1" name="Freeform 29"/>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sp>
          <p:nvSpPr>
            <p:cNvPr id="20502" name="Freeform 30"/>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en-US"/>
            </a:p>
          </p:txBody>
        </p:sp>
      </p:grpSp>
    </p:spTree>
    <p:extLst>
      <p:ext uri="{BB962C8B-B14F-4D97-AF65-F5344CB8AC3E}">
        <p14:creationId xmlns:p14="http://schemas.microsoft.com/office/powerpoint/2010/main" val="2238979880"/>
      </p:ext>
    </p:extLst>
  </p:cSld>
  <p:clrMapOvr>
    <a:masterClrMapping/>
  </p:clrMapOvr>
  <p:transition spd="slow" advClick="0" advTm="1000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261122"/>
                                        </p:tgtEl>
                                        <p:attrNameLst>
                                          <p:attrName>style.visibility</p:attrName>
                                        </p:attrNameLst>
                                      </p:cBhvr>
                                      <p:to>
                                        <p:strVal val="visible"/>
                                      </p:to>
                                    </p:set>
                                    <p:animEffect transition="in" filter="strips(downLeft)">
                                      <p:cBhvr>
                                        <p:cTn id="7" dur="1000"/>
                                        <p:tgtEl>
                                          <p:spTgt spid="261122"/>
                                        </p:tgtEl>
                                      </p:cBhvr>
                                    </p:animEffect>
                                  </p:childTnLst>
                                </p:cTn>
                              </p:par>
                              <p:par>
                                <p:cTn id="8" presetID="0" presetClass="path" presetSubtype="0" accel="50000" decel="50000" fill="remove" nodeType="withEffect">
                                  <p:stCondLst>
                                    <p:cond delay="0"/>
                                  </p:stCondLst>
                                  <p:iterate type="lt">
                                    <p:tmPct val="0"/>
                                  </p:iterate>
                                  <p:childTnLst>
                                    <p:animMotion origin="layout" path="M 0.1599 -0.07615 C 0.15538 -0.03449 0.15087 0.00718 0.12101 0.04236 C 0.09115 0.07755 0.03281 0.11991 -0.01927 0.13496 C -0.07135 0.15 -0.15625 0.12107 -0.19149 0.13311 C -0.22674 0.14514 -0.22292 0.17176 -0.23038 0.20718 C -0.23785 0.24236 -0.23472 0.31459 -0.23594 0.34422 C -0.23715 0.37385 -0.23715 0.37963 -0.23733 0.38496 " pathEditMode="relative" ptsTypes="aaaaaaA">
                                      <p:cBhvr>
                                        <p:cTn id="9" dur="1000" fill="hold"/>
                                        <p:tgtEl>
                                          <p:spTgt spid="4"/>
                                        </p:tgtEl>
                                        <p:attrNameLst>
                                          <p:attrName>ppt_x</p:attrName>
                                          <p:attrName>ppt_y</p:attrName>
                                        </p:attrNameLst>
                                      </p:cBhvr>
                                    </p:animMotion>
                                  </p:childTnLst>
                                </p:cTn>
                              </p:par>
                            </p:childTnLst>
                          </p:cTn>
                        </p:par>
                        <p:par>
                          <p:cTn id="10" fill="hold" nodeType="afterGroup">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261123"/>
                                        </p:tgtEl>
                                        <p:attrNameLst>
                                          <p:attrName>style.visibility</p:attrName>
                                        </p:attrNameLst>
                                      </p:cBhvr>
                                      <p:to>
                                        <p:strVal val="visible"/>
                                      </p:to>
                                    </p:set>
                                    <p:animEffect transition="in" filter="strips(downLeft)">
                                      <p:cBhvr>
                                        <p:cTn id="13" dur="500"/>
                                        <p:tgtEl>
                                          <p:spTgt spid="261123"/>
                                        </p:tgtEl>
                                      </p:cBhvr>
                                    </p:animEffect>
                                  </p:childTnLst>
                                </p:cTn>
                              </p:par>
                              <p:par>
                                <p:cTn id="14" presetID="42" presetClass="path" presetSubtype="0" accel="50000" decel="50000" fill="remove" nodeType="withEffect">
                                  <p:stCondLst>
                                    <p:cond delay="0"/>
                                  </p:stCondLst>
                                  <p:iterate type="lt">
                                    <p:tmPct val="0"/>
                                  </p:iterate>
                                  <p:childTnLst>
                                    <p:animMotion origin="layout" path="M 0.08455 0.11922 L 0.08455 0.15857 " pathEditMode="relative" rAng="0" ptsTypes="AA">
                                      <p:cBhvr>
                                        <p:cTn id="15" dur="500" fill="hold"/>
                                        <p:tgtEl>
                                          <p:spTgt spid="4"/>
                                        </p:tgtEl>
                                        <p:attrNameLst>
                                          <p:attrName>ppt_x</p:attrName>
                                          <p:attrName>ppt_y</p:attrName>
                                        </p:attrNameLst>
                                      </p:cBhvr>
                                      <p:rCtr x="0" y="20"/>
                                    </p:animMotion>
                                  </p:childTnLst>
                                </p:cTn>
                              </p:par>
                            </p:childTnLst>
                          </p:cTn>
                        </p:par>
                        <p:par>
                          <p:cTn id="16" fill="hold" nodeType="afterGroup">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61124"/>
                                        </p:tgtEl>
                                        <p:attrNameLst>
                                          <p:attrName>style.visibility</p:attrName>
                                        </p:attrNameLst>
                                      </p:cBhvr>
                                      <p:to>
                                        <p:strVal val="visible"/>
                                      </p:to>
                                    </p:set>
                                    <p:animEffect transition="in" filter="strips(downLeft)">
                                      <p:cBhvr>
                                        <p:cTn id="19" dur="1000"/>
                                        <p:tgtEl>
                                          <p:spTgt spid="261124"/>
                                        </p:tgtEl>
                                      </p:cBhvr>
                                    </p:animEffect>
                                  </p:childTnLst>
                                </p:cTn>
                              </p:par>
                              <p:par>
                                <p:cTn id="20" presetID="0" presetClass="path" presetSubtype="0" accel="50000" decel="50000" fill="remove" nodeType="withEffect">
                                  <p:stCondLst>
                                    <p:cond delay="0"/>
                                  </p:stCondLst>
                                  <p:iterate type="lt">
                                    <p:tmPct val="0"/>
                                  </p:iterate>
                                  <p:childTnLst>
                                    <p:animMotion origin="layout" path="M -0.06233 -0.14097 C -0.06406 -0.08564 -0.06563 -0.03009 -0.07205 -0.00023 C -0.07847 0.02963 -0.08177 0.02639 -0.10122 0.03866 C -0.12066 0.05093 -0.16042 0.04861 -0.18872 0.07385 C -0.21701 0.09908 -0.2408 0.16389 -0.27066 0.19051 C -0.30052 0.21713 -0.34688 0.23102 -0.36788 0.23311 C -0.38889 0.23519 -0.39167 0.21621 -0.39705 0.20348 C -0.40243 0.19074 -0.39931 0.16482 -0.39983 0.15718 " pathEditMode="fixed" ptsTypes="aaaaaaaA">
                                      <p:cBhvr>
                                        <p:cTn id="21" dur="1000" fill="hold"/>
                                        <p:tgtEl>
                                          <p:spTgt spid="4"/>
                                        </p:tgtEl>
                                        <p:attrNameLst>
                                          <p:attrName>ppt_x</p:attrName>
                                          <p:attrName>ppt_y</p:attrName>
                                        </p:attrNameLst>
                                      </p:cBhvr>
                                    </p:animMotion>
                                  </p:childTnLst>
                                </p:cTn>
                              </p:par>
                            </p:childTnLst>
                          </p:cTn>
                        </p:par>
                        <p:par>
                          <p:cTn id="22" fill="hold" nodeType="afterGroup">
                            <p:stCondLst>
                              <p:cond delay="2500"/>
                            </p:stCondLst>
                            <p:childTnLst>
                              <p:par>
                                <p:cTn id="23" presetID="18" presetClass="entr" presetSubtype="12" fill="hold" grpId="0" nodeType="afterEffect">
                                  <p:stCondLst>
                                    <p:cond delay="0"/>
                                  </p:stCondLst>
                                  <p:childTnLst>
                                    <p:set>
                                      <p:cBhvr>
                                        <p:cTn id="24" dur="1" fill="hold">
                                          <p:stCondLst>
                                            <p:cond delay="0"/>
                                          </p:stCondLst>
                                        </p:cTn>
                                        <p:tgtEl>
                                          <p:spTgt spid="261126"/>
                                        </p:tgtEl>
                                        <p:attrNameLst>
                                          <p:attrName>style.visibility</p:attrName>
                                        </p:attrNameLst>
                                      </p:cBhvr>
                                      <p:to>
                                        <p:strVal val="visible"/>
                                      </p:to>
                                    </p:set>
                                    <p:animEffect transition="in" filter="strips(downLeft)">
                                      <p:cBhvr>
                                        <p:cTn id="25" dur="500"/>
                                        <p:tgtEl>
                                          <p:spTgt spid="261126"/>
                                        </p:tgtEl>
                                      </p:cBhvr>
                                    </p:animEffect>
                                  </p:childTnLst>
                                </p:cTn>
                              </p:par>
                              <p:par>
                                <p:cTn id="26" presetID="0" presetClass="path" presetSubtype="0" accel="50000" decel="50000" fill="remove" nodeType="withEffect">
                                  <p:stCondLst>
                                    <p:cond delay="0"/>
                                  </p:stCondLst>
                                  <p:iterate type="lt">
                                    <p:tmPct val="0"/>
                                  </p:iterate>
                                  <p:childTnLst>
                                    <p:animMotion origin="layout" path="M -0.11927 -0.05949 C -0.12622 -0.05301 -0.13299 -0.04652 -0.13455 -0.04467 " pathEditMode="relative" ptsTypes="aA">
                                      <p:cBhvr>
                                        <p:cTn id="27" dur="500" fill="hold"/>
                                        <p:tgtEl>
                                          <p:spTgt spid="4"/>
                                        </p:tgtEl>
                                        <p:attrNameLst>
                                          <p:attrName>ppt_x</p:attrName>
                                          <p:attrName>ppt_y</p:attrName>
                                        </p:attrNameLst>
                                      </p:cBhvr>
                                    </p:animMotion>
                                  </p:childTnLst>
                                </p:cTn>
                              </p:par>
                            </p:childTnLst>
                          </p:cTn>
                        </p:par>
                        <p:par>
                          <p:cTn id="28" fill="hold" nodeType="afterGroup">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261125"/>
                                        </p:tgtEl>
                                        <p:attrNameLst>
                                          <p:attrName>style.visibility</p:attrName>
                                        </p:attrNameLst>
                                      </p:cBhvr>
                                      <p:to>
                                        <p:strVal val="visible"/>
                                      </p:to>
                                    </p:set>
                                    <p:animEffect transition="in" filter="strips(downLeft)">
                                      <p:cBhvr>
                                        <p:cTn id="31" dur="500"/>
                                        <p:tgtEl>
                                          <p:spTgt spid="261125"/>
                                        </p:tgtEl>
                                      </p:cBhvr>
                                    </p:animEffect>
                                  </p:childTnLst>
                                </p:cTn>
                              </p:par>
                              <p:par>
                                <p:cTn id="32" presetID="42" presetClass="path" presetSubtype="0" accel="50000" decel="50000" fill="remove" nodeType="withEffect">
                                  <p:stCondLst>
                                    <p:cond delay="0"/>
                                  </p:stCondLst>
                                  <p:iterate type="lt">
                                    <p:tmPct val="0"/>
                                  </p:iterate>
                                  <p:childTnLst>
                                    <p:animMotion origin="layout" path="M -0.12708 -0.10416 L -0.12708 -0.07777 " pathEditMode="relative" rAng="0" ptsTypes="AA">
                                      <p:cBhvr>
                                        <p:cTn id="33" dur="500" fill="hold"/>
                                        <p:tgtEl>
                                          <p:spTgt spid="4"/>
                                        </p:tgtEl>
                                        <p:attrNameLst>
                                          <p:attrName>ppt_x</p:attrName>
                                          <p:attrName>ppt_y</p:attrName>
                                        </p:attrNameLst>
                                      </p:cBhvr>
                                      <p:rCtr x="0" y="13"/>
                                    </p:animMotion>
                                  </p:childTnLst>
                                </p:cTn>
                              </p:par>
                            </p:childTnLst>
                          </p:cTn>
                        </p:par>
                        <p:par>
                          <p:cTn id="34" fill="hold" nodeType="afterGroup">
                            <p:stCondLst>
                              <p:cond delay="3500"/>
                            </p:stCondLst>
                            <p:childTnLst>
                              <p:par>
                                <p:cTn id="35" presetID="18" presetClass="entr" presetSubtype="12" fill="hold" nodeType="afterEffect">
                                  <p:stCondLst>
                                    <p:cond delay="0"/>
                                  </p:stCondLst>
                                  <p:childTnLst>
                                    <p:set>
                                      <p:cBhvr>
                                        <p:cTn id="36" dur="1" fill="hold">
                                          <p:stCondLst>
                                            <p:cond delay="0"/>
                                          </p:stCondLst>
                                        </p:cTn>
                                        <p:tgtEl>
                                          <p:spTgt spid="261127"/>
                                        </p:tgtEl>
                                        <p:attrNameLst>
                                          <p:attrName>style.visibility</p:attrName>
                                        </p:attrNameLst>
                                      </p:cBhvr>
                                      <p:to>
                                        <p:strVal val="visible"/>
                                      </p:to>
                                    </p:set>
                                    <p:animEffect transition="in" filter="strips(downLeft)">
                                      <p:cBhvr>
                                        <p:cTn id="37" dur="1000"/>
                                        <p:tgtEl>
                                          <p:spTgt spid="261127"/>
                                        </p:tgtEl>
                                      </p:cBhvr>
                                    </p:animEffect>
                                  </p:childTnLst>
                                </p:cTn>
                              </p:par>
                              <p:par>
                                <p:cTn id="38" presetID="0" presetClass="path" presetSubtype="0" accel="50000" decel="50000" fill="remove" nodeType="withEffect">
                                  <p:stCondLst>
                                    <p:cond delay="0"/>
                                  </p:stCondLst>
                                  <p:iterate type="lt">
                                    <p:tmPct val="0"/>
                                  </p:iterate>
                                  <p:childTnLst>
                                    <p:animMotion origin="layout" path="M -0.15399 -0.15578 C -0.15573 -0.11736 -0.15729 -0.0787 -0.16094 -0.05393 C -0.16458 -0.02916 -0.1651 -0.02129 -0.17622 -0.00764 C -0.18733 0.00602 -0.21424 0.01389 -0.2276 0.02755 C -0.24097 0.04121 -0.24722 0.05926 -0.25677 0.07385 C -0.26632 0.0882 -0.2776 0.10764 -0.28455 0.11459 C -0.29149 0.1213 -0.29497 0.11783 -0.29844 0.11459 " pathEditMode="relative" ptsTypes="aaaaaaA">
                                      <p:cBhvr>
                                        <p:cTn id="39" dur="1000" fill="hold"/>
                                        <p:tgtEl>
                                          <p:spTgt spid="4"/>
                                        </p:tgtEl>
                                        <p:attrNameLst>
                                          <p:attrName>ppt_x</p:attrName>
                                          <p:attrName>ppt_y</p:attrName>
                                        </p:attrNameLst>
                                      </p:cBhvr>
                                    </p:animMotion>
                                  </p:childTnLst>
                                </p:cTn>
                              </p:par>
                            </p:childTnLst>
                          </p:cTn>
                        </p:par>
                        <p:par>
                          <p:cTn id="40" fill="hold" nodeType="afterGroup">
                            <p:stCondLst>
                              <p:cond delay="4500"/>
                            </p:stCondLst>
                            <p:childTnLst>
                              <p:par>
                                <p:cTn id="41" presetID="18" presetClass="entr" presetSubtype="12" fill="hold" grpId="0" nodeType="afterEffect">
                                  <p:stCondLst>
                                    <p:cond delay="0"/>
                                  </p:stCondLst>
                                  <p:childTnLst>
                                    <p:set>
                                      <p:cBhvr>
                                        <p:cTn id="42" dur="1" fill="hold">
                                          <p:stCondLst>
                                            <p:cond delay="0"/>
                                          </p:stCondLst>
                                        </p:cTn>
                                        <p:tgtEl>
                                          <p:spTgt spid="261133"/>
                                        </p:tgtEl>
                                        <p:attrNameLst>
                                          <p:attrName>style.visibility</p:attrName>
                                        </p:attrNameLst>
                                      </p:cBhvr>
                                      <p:to>
                                        <p:strVal val="visible"/>
                                      </p:to>
                                    </p:set>
                                    <p:animEffect transition="in" filter="strips(downLeft)">
                                      <p:cBhvr>
                                        <p:cTn id="43" dur="500"/>
                                        <p:tgtEl>
                                          <p:spTgt spid="261133"/>
                                        </p:tgtEl>
                                      </p:cBhvr>
                                    </p:animEffect>
                                  </p:childTnLst>
                                </p:cTn>
                              </p:par>
                              <p:par>
                                <p:cTn id="44" presetID="35" presetClass="path" presetSubtype="0" accel="50000" decel="50000" fill="remove" nodeType="withEffect">
                                  <p:stCondLst>
                                    <p:cond delay="0"/>
                                  </p:stCondLst>
                                  <p:iterate type="lt">
                                    <p:tmPct val="0"/>
                                  </p:iterate>
                                  <p:childTnLst>
                                    <p:animMotion origin="layout" path="M -0.21649 -0.07777 L -0.23542 -0.07662 " pathEditMode="relative" rAng="0" ptsTypes="AA">
                                      <p:cBhvr>
                                        <p:cTn id="45" dur="500" fill="hold"/>
                                        <p:tgtEl>
                                          <p:spTgt spid="4"/>
                                        </p:tgtEl>
                                        <p:attrNameLst>
                                          <p:attrName>ppt_x</p:attrName>
                                          <p:attrName>ppt_y</p:attrName>
                                        </p:attrNameLst>
                                      </p:cBhvr>
                                      <p:rCtr x="-10" y="0"/>
                                    </p:animMotion>
                                  </p:childTnLst>
                                </p:cTn>
                              </p:par>
                            </p:childTnLst>
                          </p:cTn>
                        </p:par>
                        <p:par>
                          <p:cTn id="46" fill="hold" nodeType="afterGroup">
                            <p:stCondLst>
                              <p:cond delay="5000"/>
                            </p:stCondLst>
                            <p:childTnLst>
                              <p:par>
                                <p:cTn id="47" presetID="18" presetClass="entr" presetSubtype="12" fill="hold" nodeType="afterEffect">
                                  <p:stCondLst>
                                    <p:cond delay="0"/>
                                  </p:stCondLst>
                                  <p:childTnLst>
                                    <p:set>
                                      <p:cBhvr>
                                        <p:cTn id="48" dur="1" fill="hold">
                                          <p:stCondLst>
                                            <p:cond delay="0"/>
                                          </p:stCondLst>
                                        </p:cTn>
                                        <p:tgtEl>
                                          <p:spTgt spid="261128"/>
                                        </p:tgtEl>
                                        <p:attrNameLst>
                                          <p:attrName>style.visibility</p:attrName>
                                        </p:attrNameLst>
                                      </p:cBhvr>
                                      <p:to>
                                        <p:strVal val="visible"/>
                                      </p:to>
                                    </p:set>
                                    <p:animEffect transition="in" filter="strips(downLeft)">
                                      <p:cBhvr>
                                        <p:cTn id="49" dur="1000"/>
                                        <p:tgtEl>
                                          <p:spTgt spid="261128"/>
                                        </p:tgtEl>
                                      </p:cBhvr>
                                    </p:animEffect>
                                  </p:childTnLst>
                                </p:cTn>
                              </p:par>
                              <p:par>
                                <p:cTn id="50" presetID="0" presetClass="path" presetSubtype="0" accel="50000" decel="50000" fill="remove" nodeType="withEffect">
                                  <p:stCondLst>
                                    <p:cond delay="0"/>
                                  </p:stCondLst>
                                  <p:iterate type="lt">
                                    <p:tmPct val="0"/>
                                  </p:iterate>
                                  <p:childTnLst>
                                    <p:animMotion origin="layout" path="M -0.29358 -0.01319 C -0.28628 -0.02477 -0.27899 -0.03611 -0.26927 -0.03912 C -0.25955 -0.04213 -0.23333 -0.03935 -0.23524 -0.03171 C -0.23715 -0.02407 -0.27118 -0.00648 -0.28108 0.00625 C -0.29097 0.01898 -0.29306 0.03658 -0.29497 0.04422 C -0.29688 0.05186 -0.29375 0.05047 -0.29219 0.05162 C -0.29063 0.05278 -0.26858 0.04005 -0.28524 0.05162 C -0.30191 0.0632 -0.35295 0.08959 -0.39219 0.12107 C -0.43142 0.15255 -0.49028 0.19769 -0.52066 0.24051 C -0.55104 0.28334 -0.56684 0.33172 -0.57413 0.37848 C -0.58142 0.42523 -0.57865 0.4801 -0.56441 0.52107 C -0.55017 0.56204 -0.50104 0.60718 -0.48872 0.62477 " pathEditMode="relative" ptsTypes="aaaaaaaaaaaA">
                                      <p:cBhvr>
                                        <p:cTn id="51" dur="1000" fill="hold"/>
                                        <p:tgtEl>
                                          <p:spTgt spid="4"/>
                                        </p:tgtEl>
                                        <p:attrNameLst>
                                          <p:attrName>ppt_x</p:attrName>
                                          <p:attrName>ppt_y</p:attrName>
                                        </p:attrNameLst>
                                      </p:cBhvr>
                                    </p:animMotion>
                                  </p:childTnLst>
                                </p:cTn>
                              </p:par>
                            </p:childTnLst>
                          </p:cTn>
                        </p:par>
                        <p:par>
                          <p:cTn id="52" fill="hold" nodeType="afterGroup">
                            <p:stCondLst>
                              <p:cond delay="6000"/>
                            </p:stCondLst>
                            <p:childTnLst>
                              <p:par>
                                <p:cTn id="53" presetID="18" presetClass="entr" presetSubtype="12" fill="hold" grpId="0" nodeType="afterEffect">
                                  <p:stCondLst>
                                    <p:cond delay="0"/>
                                  </p:stCondLst>
                                  <p:childTnLst>
                                    <p:set>
                                      <p:cBhvr>
                                        <p:cTn id="54" dur="1" fill="hold">
                                          <p:stCondLst>
                                            <p:cond delay="0"/>
                                          </p:stCondLst>
                                        </p:cTn>
                                        <p:tgtEl>
                                          <p:spTgt spid="261129"/>
                                        </p:tgtEl>
                                        <p:attrNameLst>
                                          <p:attrName>style.visibility</p:attrName>
                                        </p:attrNameLst>
                                      </p:cBhvr>
                                      <p:to>
                                        <p:strVal val="visible"/>
                                      </p:to>
                                    </p:set>
                                    <p:animEffect transition="in" filter="strips(downLeft)">
                                      <p:cBhvr>
                                        <p:cTn id="55" dur="500"/>
                                        <p:tgtEl>
                                          <p:spTgt spid="261129"/>
                                        </p:tgtEl>
                                      </p:cBhvr>
                                    </p:animEffect>
                                  </p:childTnLst>
                                </p:cTn>
                              </p:par>
                              <p:par>
                                <p:cTn id="56" presetID="0" presetClass="path" presetSubtype="0" accel="50000" decel="50000" fill="remove" nodeType="withEffect">
                                  <p:stCondLst>
                                    <p:cond delay="0"/>
                                  </p:stCondLst>
                                  <p:iterate type="lt">
                                    <p:tmPct val="0"/>
                                  </p:iterate>
                                  <p:childTnLst>
                                    <p:animMotion origin="layout" path="M -0.3276 0.04051 C -0.33663 0.03773 -0.34531 0.03473 -0.34861 0.0338 " pathEditMode="relative" rAng="0" ptsTypes="aA">
                                      <p:cBhvr>
                                        <p:cTn id="57" dur="500" fill="hold"/>
                                        <p:tgtEl>
                                          <p:spTgt spid="4"/>
                                        </p:tgtEl>
                                        <p:attrNameLst>
                                          <p:attrName>ppt_x</p:attrName>
                                          <p:attrName>ppt_y</p:attrName>
                                        </p:attrNameLst>
                                      </p:cBhvr>
                                      <p:rCtr x="-11" y="-3"/>
                                    </p:animMotion>
                                  </p:childTnLst>
                                </p:cTn>
                              </p:par>
                            </p:childTnLst>
                          </p:cTn>
                        </p:par>
                        <p:par>
                          <p:cTn id="58" fill="hold" nodeType="afterGroup">
                            <p:stCondLst>
                              <p:cond delay="6500"/>
                            </p:stCondLst>
                            <p:childTnLst>
                              <p:par>
                                <p:cTn id="59" presetID="18" presetClass="entr" presetSubtype="12" fill="hold" nodeType="afterEffect">
                                  <p:stCondLst>
                                    <p:cond delay="0"/>
                                  </p:stCondLst>
                                  <p:childTnLst>
                                    <p:set>
                                      <p:cBhvr>
                                        <p:cTn id="60" dur="1" fill="hold">
                                          <p:stCondLst>
                                            <p:cond delay="0"/>
                                          </p:stCondLst>
                                        </p:cTn>
                                        <p:tgtEl>
                                          <p:spTgt spid="261132"/>
                                        </p:tgtEl>
                                        <p:attrNameLst>
                                          <p:attrName>style.visibility</p:attrName>
                                        </p:attrNameLst>
                                      </p:cBhvr>
                                      <p:to>
                                        <p:strVal val="visible"/>
                                      </p:to>
                                    </p:set>
                                    <p:animEffect transition="in" filter="strips(downLeft)">
                                      <p:cBhvr>
                                        <p:cTn id="61" dur="1000"/>
                                        <p:tgtEl>
                                          <p:spTgt spid="261132"/>
                                        </p:tgtEl>
                                      </p:cBhvr>
                                    </p:animEffect>
                                  </p:childTnLst>
                                </p:cTn>
                              </p:par>
                              <p:par>
                                <p:cTn id="62" presetID="0" presetClass="path" presetSubtype="0" accel="50000" decel="50000" fill="remove" nodeType="withEffect">
                                  <p:stCondLst>
                                    <p:cond delay="0"/>
                                  </p:stCondLst>
                                  <p:iterate type="lt">
                                    <p:tmPct val="0"/>
                                  </p:iterate>
                                  <p:childTnLst>
                                    <p:animMotion origin="layout" path="M -0.30816 -0.18541 C -0.31111 -0.16412 -0.31441 -0.08796 -0.32622 -0.05625 C -0.33802 -0.02453 -0.36563 -0.01319 -0.37899 0.00486 C -0.39236 0.02292 -0.39896 0.04352 -0.40608 0.05209 C -0.41319 0.06065 -0.4184 0.05533 -0.4217 0.05625 " pathEditMode="relative" rAng="0" ptsTypes="aaaaa">
                                      <p:cBhvr>
                                        <p:cTn id="63" dur="1000" fill="hold"/>
                                        <p:tgtEl>
                                          <p:spTgt spid="4"/>
                                        </p:tgtEl>
                                        <p:attrNameLst>
                                          <p:attrName>ppt_x</p:attrName>
                                          <p:attrName>ppt_y</p:attrName>
                                        </p:attrNameLst>
                                      </p:cBhvr>
                                      <p:rCtr x="-57" y="123"/>
                                    </p:animMotion>
                                  </p:childTnLst>
                                </p:cTn>
                              </p:par>
                            </p:childTnLst>
                          </p:cTn>
                        </p:par>
                        <p:par>
                          <p:cTn id="64" fill="hold" nodeType="afterGroup">
                            <p:stCondLst>
                              <p:cond delay="7500"/>
                            </p:stCondLst>
                            <p:childTnLst>
                              <p:par>
                                <p:cTn id="65" presetID="18" presetClass="entr" presetSubtype="12" fill="hold" grpId="0" nodeType="afterEffect">
                                  <p:stCondLst>
                                    <p:cond delay="0"/>
                                  </p:stCondLst>
                                  <p:childTnLst>
                                    <p:set>
                                      <p:cBhvr>
                                        <p:cTn id="66" dur="1" fill="hold">
                                          <p:stCondLst>
                                            <p:cond delay="0"/>
                                          </p:stCondLst>
                                        </p:cTn>
                                        <p:tgtEl>
                                          <p:spTgt spid="261134"/>
                                        </p:tgtEl>
                                        <p:attrNameLst>
                                          <p:attrName>style.visibility</p:attrName>
                                        </p:attrNameLst>
                                      </p:cBhvr>
                                      <p:to>
                                        <p:strVal val="visible"/>
                                      </p:to>
                                    </p:set>
                                    <p:animEffect transition="in" filter="strips(downLeft)">
                                      <p:cBhvr>
                                        <p:cTn id="67" dur="500"/>
                                        <p:tgtEl>
                                          <p:spTgt spid="261134"/>
                                        </p:tgtEl>
                                      </p:cBhvr>
                                    </p:animEffect>
                                  </p:childTnLst>
                                </p:cTn>
                              </p:par>
                              <p:par>
                                <p:cTn id="68" presetID="0" presetClass="path" presetSubtype="0" accel="50000" decel="50000" fill="remove" nodeType="withEffect">
                                  <p:stCondLst>
                                    <p:cond delay="0"/>
                                  </p:stCondLst>
                                  <p:iterate type="lt">
                                    <p:tmPct val="0"/>
                                  </p:iterate>
                                  <p:childTnLst>
                                    <p:animMotion origin="layout" path="M -0.32795 -0.20069 C -0.33021 -0.19953 -0.33924 -0.1949 -0.34149 -0.19375 " pathEditMode="relative" rAng="0" ptsTypes="aa">
                                      <p:cBhvr>
                                        <p:cTn id="69" dur="500" fill="hold"/>
                                        <p:tgtEl>
                                          <p:spTgt spid="4"/>
                                        </p:tgtEl>
                                        <p:attrNameLst>
                                          <p:attrName>ppt_x</p:attrName>
                                          <p:attrName>ppt_y</p:attrName>
                                        </p:attrNameLst>
                                      </p:cBhvr>
                                      <p:rCtr x="-7" y="3"/>
                                    </p:animMotion>
                                  </p:childTnLst>
                                </p:cTn>
                              </p:par>
                            </p:childTnLst>
                          </p:cTn>
                        </p:par>
                        <p:par>
                          <p:cTn id="70" fill="hold" nodeType="afterGroup">
                            <p:stCondLst>
                              <p:cond delay="8000"/>
                            </p:stCondLst>
                            <p:childTnLst>
                              <p:par>
                                <p:cTn id="71" presetID="18" presetClass="entr" presetSubtype="12" fill="hold" nodeType="afterEffect">
                                  <p:stCondLst>
                                    <p:cond delay="0"/>
                                  </p:stCondLst>
                                  <p:childTnLst>
                                    <p:set>
                                      <p:cBhvr>
                                        <p:cTn id="72" dur="1" fill="hold">
                                          <p:stCondLst>
                                            <p:cond delay="0"/>
                                          </p:stCondLst>
                                        </p:cTn>
                                        <p:tgtEl>
                                          <p:spTgt spid="261130"/>
                                        </p:tgtEl>
                                        <p:attrNameLst>
                                          <p:attrName>style.visibility</p:attrName>
                                        </p:attrNameLst>
                                      </p:cBhvr>
                                      <p:to>
                                        <p:strVal val="visible"/>
                                      </p:to>
                                    </p:set>
                                    <p:animEffect transition="in" filter="strips(downLeft)">
                                      <p:cBhvr>
                                        <p:cTn id="73" dur="1000"/>
                                        <p:tgtEl>
                                          <p:spTgt spid="261130"/>
                                        </p:tgtEl>
                                      </p:cBhvr>
                                    </p:animEffect>
                                  </p:childTnLst>
                                </p:cTn>
                              </p:par>
                              <p:par>
                                <p:cTn id="74" presetID="0" presetClass="path" presetSubtype="0" accel="50000" decel="50000" fill="remove" nodeType="withEffect">
                                  <p:stCondLst>
                                    <p:cond delay="0"/>
                                  </p:stCondLst>
                                  <p:iterate type="lt">
                                    <p:tmPct val="0"/>
                                  </p:iterate>
                                  <p:childTnLst>
                                    <p:animMotion origin="layout" path="M -0.2092 -0.19375 C -0.20382 -0.2037 -0.19844 -0.21365 -0.18733 -0.21319 C -0.17622 -0.21273 -0.12292 -0.21551 -0.14253 -0.19097 C -0.16215 -0.16643 -0.25122 -0.08588 -0.30503 -0.06597 C -0.35885 -0.04606 -0.4349 -0.07152 -0.46545 -0.07176 C -0.49601 -0.07199 -0.48333 -0.07662 -0.48837 -0.06736 C -0.4934 -0.0581 -0.48576 -0.02916 -0.49566 -0.01597 C -0.50556 -0.00277 -0.53542 -0.02986 -0.54774 0.01181 C -0.56007 0.05324 -0.56493 0.14375 -0.56962 0.23403 " pathEditMode="relative" ptsTypes="aaaaaaaaA">
                                      <p:cBhvr>
                                        <p:cTn id="75" dur="1000" fill="hold"/>
                                        <p:tgtEl>
                                          <p:spTgt spid="4"/>
                                        </p:tgtEl>
                                        <p:attrNameLst>
                                          <p:attrName>ppt_x</p:attrName>
                                          <p:attrName>ppt_y</p:attrName>
                                        </p:attrNameLst>
                                      </p:cBhvr>
                                    </p:animMotion>
                                  </p:childTnLst>
                                </p:cTn>
                              </p:par>
                            </p:childTnLst>
                          </p:cTn>
                        </p:par>
                        <p:par>
                          <p:cTn id="76" fill="hold" nodeType="afterGroup">
                            <p:stCondLst>
                              <p:cond delay="9000"/>
                            </p:stCondLst>
                            <p:childTnLst>
                              <p:par>
                                <p:cTn id="77" presetID="18" presetClass="entr" presetSubtype="12" fill="hold" grpId="0" nodeType="afterEffect">
                                  <p:stCondLst>
                                    <p:cond delay="0"/>
                                  </p:stCondLst>
                                  <p:childTnLst>
                                    <p:set>
                                      <p:cBhvr>
                                        <p:cTn id="78" dur="1" fill="hold">
                                          <p:stCondLst>
                                            <p:cond delay="0"/>
                                          </p:stCondLst>
                                        </p:cTn>
                                        <p:tgtEl>
                                          <p:spTgt spid="261131"/>
                                        </p:tgtEl>
                                        <p:attrNameLst>
                                          <p:attrName>style.visibility</p:attrName>
                                        </p:attrNameLst>
                                      </p:cBhvr>
                                      <p:to>
                                        <p:strVal val="visible"/>
                                      </p:to>
                                    </p:set>
                                    <p:animEffect transition="in" filter="strips(downLeft)">
                                      <p:cBhvr>
                                        <p:cTn id="79" dur="500"/>
                                        <p:tgtEl>
                                          <p:spTgt spid="261131"/>
                                        </p:tgtEl>
                                      </p:cBhvr>
                                    </p:animEffect>
                                  </p:childTnLst>
                                </p:cTn>
                              </p:par>
                              <p:par>
                                <p:cTn id="80" presetID="0" presetClass="path" presetSubtype="0" accel="50000" decel="50000" fill="remove" nodeType="withEffect">
                                  <p:stCondLst>
                                    <p:cond delay="0"/>
                                  </p:stCondLst>
                                  <p:iterate type="lt">
                                    <p:tmPct val="0"/>
                                  </p:iterate>
                                  <p:childTnLst>
                                    <p:animMotion origin="layout" path="M -0.42483 0.0132 C -0.44045 0.01945 -0.45608 0.02593 -0.46233 0.02848 " pathEditMode="relative" ptsTypes="aA">
                                      <p:cBhvr>
                                        <p:cTn id="81" dur="500" fill="hold"/>
                                        <p:tgtEl>
                                          <p:spTgt spid="4"/>
                                        </p:tgtEl>
                                        <p:attrNameLst>
                                          <p:attrName>ppt_x</p:attrName>
                                          <p:attrName>ppt_y</p:attrName>
                                        </p:attrNameLst>
                                      </p:cBhvr>
                                    </p:animMotion>
                                  </p:childTnLst>
                                </p:cTn>
                              </p:par>
                            </p:childTnLst>
                          </p:cTn>
                        </p:par>
                        <p:par>
                          <p:cTn id="82" fill="hold" nodeType="afterGroup">
                            <p:stCondLst>
                              <p:cond delay="9500"/>
                            </p:stCondLst>
                            <p:childTnLst>
                              <p:par>
                                <p:cTn id="83" presetID="18" presetClass="entr" presetSubtype="12" fill="hold" grpId="0" nodeType="afterEffect">
                                  <p:stCondLst>
                                    <p:cond delay="0"/>
                                  </p:stCondLst>
                                  <p:childTnLst>
                                    <p:set>
                                      <p:cBhvr>
                                        <p:cTn id="84" dur="1" fill="hold">
                                          <p:stCondLst>
                                            <p:cond delay="0"/>
                                          </p:stCondLst>
                                        </p:cTn>
                                        <p:tgtEl>
                                          <p:spTgt spid="261135"/>
                                        </p:tgtEl>
                                        <p:attrNameLst>
                                          <p:attrName>style.visibility</p:attrName>
                                        </p:attrNameLst>
                                      </p:cBhvr>
                                      <p:to>
                                        <p:strVal val="visible"/>
                                      </p:to>
                                    </p:set>
                                    <p:animEffect transition="in" filter="strips(downLeft)">
                                      <p:cBhvr>
                                        <p:cTn id="85" dur="500"/>
                                        <p:tgtEl>
                                          <p:spTgt spid="261135"/>
                                        </p:tgtEl>
                                      </p:cBhvr>
                                    </p:animEffect>
                                  </p:childTnLst>
                                </p:cTn>
                              </p:par>
                              <p:par>
                                <p:cTn id="86" presetID="0" presetClass="path" presetSubtype="0" accel="50000" decel="50000" fill="remove" nodeType="withEffect">
                                  <p:stCondLst>
                                    <p:cond delay="0"/>
                                  </p:stCondLst>
                                  <p:iterate type="lt">
                                    <p:tmPct val="0"/>
                                  </p:iterate>
                                  <p:childTnLst>
                                    <p:animMotion origin="layout" path="M -0.44705 0.06459 C -0.44705 0.08264 -0.44688 0.10093 -0.44705 0.10903 " pathEditMode="relative" rAng="0" ptsTypes="aA">
                                      <p:cBhvr>
                                        <p:cTn id="87" dur="500" fill="hold"/>
                                        <p:tgtEl>
                                          <p:spTgt spid="4"/>
                                        </p:tgtEl>
                                        <p:attrNameLst>
                                          <p:attrName>ppt_x</p:attrName>
                                          <p:attrName>ppt_y</p:attrName>
                                        </p:attrNameLst>
                                      </p:cBhvr>
                                      <p:rCtr x="0" y="22"/>
                                    </p:animMotion>
                                  </p:childTnLst>
                                </p:cTn>
                              </p:par>
                            </p:childTnLst>
                          </p:cTn>
                        </p:par>
                        <p:par>
                          <p:cTn id="88" fill="hold" nodeType="afterGroup">
                            <p:stCondLst>
                              <p:cond delay="10000"/>
                            </p:stCondLst>
                            <p:childTnLst>
                              <p:par>
                                <p:cTn id="89" presetID="31" presetClass="entr" presetSubtype="0" fill="remove" nodeType="afterEffect">
                                  <p:stCondLst>
                                    <p:cond delay="0"/>
                                  </p:stCondLst>
                                  <p:iterate type="lt">
                                    <p:tmPct val="5000"/>
                                  </p:iterate>
                                  <p:childTnLst>
                                    <p:set>
                                      <p:cBhvr>
                                        <p:cTn id="90" dur="1" fill="hold">
                                          <p:stCondLst>
                                            <p:cond delay="0"/>
                                          </p:stCondLst>
                                        </p:cTn>
                                        <p:tgtEl>
                                          <p:spTgt spid="4"/>
                                        </p:tgtEl>
                                        <p:attrNameLst>
                                          <p:attrName>style.visibility</p:attrName>
                                        </p:attrNameLst>
                                      </p:cBhvr>
                                      <p:to>
                                        <p:strVal val="visible"/>
                                      </p:to>
                                    </p:set>
                                    <p:anim calcmode="lin" valueType="num">
                                      <p:cBhvr>
                                        <p:cTn id="91" dur="1000" fill="hold"/>
                                        <p:tgtEl>
                                          <p:spTgt spid="4"/>
                                        </p:tgtEl>
                                        <p:attrNameLst>
                                          <p:attrName>ppt_w</p:attrName>
                                        </p:attrNameLst>
                                      </p:cBhvr>
                                      <p:tavLst>
                                        <p:tav tm="0">
                                          <p:val>
                                            <p:fltVal val="0"/>
                                          </p:val>
                                        </p:tav>
                                        <p:tav tm="100000">
                                          <p:val>
                                            <p:strVal val="#ppt_w"/>
                                          </p:val>
                                        </p:tav>
                                      </p:tavLst>
                                    </p:anim>
                                    <p:anim calcmode="lin" valueType="num">
                                      <p:cBhvr>
                                        <p:cTn id="92" dur="1000" fill="hold"/>
                                        <p:tgtEl>
                                          <p:spTgt spid="4"/>
                                        </p:tgtEl>
                                        <p:attrNameLst>
                                          <p:attrName>ppt_h</p:attrName>
                                        </p:attrNameLst>
                                      </p:cBhvr>
                                      <p:tavLst>
                                        <p:tav tm="0">
                                          <p:val>
                                            <p:fltVal val="0"/>
                                          </p:val>
                                        </p:tav>
                                        <p:tav tm="100000">
                                          <p:val>
                                            <p:strVal val="#ppt_h"/>
                                          </p:val>
                                        </p:tav>
                                      </p:tavLst>
                                    </p:anim>
                                    <p:anim calcmode="lin" valueType="num">
                                      <p:cBhvr>
                                        <p:cTn id="93" dur="1000" fill="hold"/>
                                        <p:tgtEl>
                                          <p:spTgt spid="4"/>
                                        </p:tgtEl>
                                        <p:attrNameLst>
                                          <p:attrName>style.rotation</p:attrName>
                                        </p:attrNameLst>
                                      </p:cBhvr>
                                      <p:tavLst>
                                        <p:tav tm="0">
                                          <p:val>
                                            <p:fltVal val="90"/>
                                          </p:val>
                                        </p:tav>
                                        <p:tav tm="100000">
                                          <p:val>
                                            <p:fltVal val="0"/>
                                          </p:val>
                                        </p:tav>
                                      </p:tavLst>
                                    </p:anim>
                                    <p:animEffect transition="in" filter="fade">
                                      <p:cBhvr>
                                        <p:cTn id="94" dur="1000"/>
                                        <p:tgtEl>
                                          <p:spTgt spid="4"/>
                                        </p:tgtEl>
                                      </p:cBhvr>
                                    </p:animEffect>
                                  </p:childTnLst>
                                  <p:subTnLst>
                                    <p:set>
                                      <p:cBhvr override="childStyle">
                                        <p:cTn dur="1" fill="hold" display="0" masterRel="sameClick" afterEffect="1">
                                          <p:stCondLst>
                                            <p:cond evt="end" delay="0">
                                              <p:tn val="89"/>
                                            </p:cond>
                                          </p:stCondLst>
                                        </p:cTn>
                                        <p:tgtEl>
                                          <p:spTgt spid="4"/>
                                        </p:tgtEl>
                                        <p:attrNameLst>
                                          <p:attrName>style.visibility</p:attrName>
                                        </p:attrNameLst>
                                      </p:cBhvr>
                                      <p:to>
                                        <p:strVal val="hidden"/>
                                      </p:to>
                                    </p:set>
                                  </p:subTnLst>
                                </p:cTn>
                              </p:par>
                            </p:childTnLst>
                          </p:cTn>
                        </p:par>
                        <p:par>
                          <p:cTn id="95" fill="hold" nodeType="afterGroup">
                            <p:stCondLst>
                              <p:cond delay="11000"/>
                            </p:stCondLst>
                            <p:childTnLst>
                              <p:par>
                                <p:cTn id="96" presetID="31" presetClass="entr" presetSubtype="0" fill="hold" nodeType="afterEffect">
                                  <p:stCondLst>
                                    <p:cond delay="0"/>
                                  </p:stCondLst>
                                  <p:iterate type="lt">
                                    <p:tmPct val="5000"/>
                                  </p:iterate>
                                  <p:childTnLst>
                                    <p:set>
                                      <p:cBhvr>
                                        <p:cTn id="97" dur="1" fill="hold">
                                          <p:stCondLst>
                                            <p:cond delay="0"/>
                                          </p:stCondLst>
                                        </p:cTn>
                                        <p:tgtEl>
                                          <p:spTgt spid="3"/>
                                        </p:tgtEl>
                                        <p:attrNameLst>
                                          <p:attrName>style.visibility</p:attrName>
                                        </p:attrNameLst>
                                      </p:cBhvr>
                                      <p:to>
                                        <p:strVal val="visible"/>
                                      </p:to>
                                    </p:set>
                                    <p:anim calcmode="lin" valueType="num">
                                      <p:cBhvr>
                                        <p:cTn id="98" dur="1000" fill="hold"/>
                                        <p:tgtEl>
                                          <p:spTgt spid="3"/>
                                        </p:tgtEl>
                                        <p:attrNameLst>
                                          <p:attrName>ppt_w</p:attrName>
                                        </p:attrNameLst>
                                      </p:cBhvr>
                                      <p:tavLst>
                                        <p:tav tm="0">
                                          <p:val>
                                            <p:fltVal val="0"/>
                                          </p:val>
                                        </p:tav>
                                        <p:tav tm="100000">
                                          <p:val>
                                            <p:strVal val="#ppt_w"/>
                                          </p:val>
                                        </p:tav>
                                      </p:tavLst>
                                    </p:anim>
                                    <p:anim calcmode="lin" valueType="num">
                                      <p:cBhvr>
                                        <p:cTn id="99" dur="1000" fill="hold"/>
                                        <p:tgtEl>
                                          <p:spTgt spid="3"/>
                                        </p:tgtEl>
                                        <p:attrNameLst>
                                          <p:attrName>ppt_h</p:attrName>
                                        </p:attrNameLst>
                                      </p:cBhvr>
                                      <p:tavLst>
                                        <p:tav tm="0">
                                          <p:val>
                                            <p:fltVal val="0"/>
                                          </p:val>
                                        </p:tav>
                                        <p:tav tm="100000">
                                          <p:val>
                                            <p:strVal val="#ppt_h"/>
                                          </p:val>
                                        </p:tav>
                                      </p:tavLst>
                                    </p:anim>
                                    <p:anim calcmode="lin" valueType="num">
                                      <p:cBhvr>
                                        <p:cTn id="100" dur="1000" fill="hold"/>
                                        <p:tgtEl>
                                          <p:spTgt spid="3"/>
                                        </p:tgtEl>
                                        <p:attrNameLst>
                                          <p:attrName>style.rotation</p:attrName>
                                        </p:attrNameLst>
                                      </p:cBhvr>
                                      <p:tavLst>
                                        <p:tav tm="0">
                                          <p:val>
                                            <p:fltVal val="90"/>
                                          </p:val>
                                        </p:tav>
                                        <p:tav tm="100000">
                                          <p:val>
                                            <p:fltVal val="0"/>
                                          </p:val>
                                        </p:tav>
                                      </p:tavLst>
                                    </p:anim>
                                    <p:animEffect transition="in" filter="fade">
                                      <p:cBhvr>
                                        <p:cTn id="101" dur="1000"/>
                                        <p:tgtEl>
                                          <p:spTgt spid="3"/>
                                        </p:tgtEl>
                                      </p:cBhvr>
                                    </p:animEffect>
                                  </p:childTnLst>
                                  <p:subTnLst>
                                    <p:set>
                                      <p:cBhvr override="childStyle">
                                        <p:cTn dur="1" fill="hold" display="0" masterRel="sameClick" afterEffect="1">
                                          <p:stCondLst>
                                            <p:cond evt="end" delay="0">
                                              <p:tn val="96"/>
                                            </p:cond>
                                          </p:stCondLst>
                                        </p:cTn>
                                        <p:tgtEl>
                                          <p:spTgt spid="3"/>
                                        </p:tgtEl>
                                        <p:attrNameLst>
                                          <p:attrName>style.visibility</p:attrName>
                                        </p:attrNameLst>
                                      </p:cBhvr>
                                      <p:to>
                                        <p:strVal val="hidden"/>
                                      </p:to>
                                    </p:set>
                                  </p:subTnLst>
                                </p:cTn>
                              </p:par>
                            </p:childTnLst>
                          </p:cTn>
                        </p:par>
                        <p:par>
                          <p:cTn id="102" fill="hold" nodeType="afterGroup">
                            <p:stCondLst>
                              <p:cond delay="12000"/>
                            </p:stCondLst>
                            <p:childTnLst>
                              <p:par>
                                <p:cTn id="103" presetID="31" presetClass="entr" presetSubtype="0" fill="hold" nodeType="afterEffect">
                                  <p:stCondLst>
                                    <p:cond delay="0"/>
                                  </p:stCondLst>
                                  <p:iterate type="lt">
                                    <p:tmPct val="5000"/>
                                  </p:iterate>
                                  <p:childTnLst>
                                    <p:set>
                                      <p:cBhvr>
                                        <p:cTn id="104" dur="1" fill="hold">
                                          <p:stCondLst>
                                            <p:cond delay="0"/>
                                          </p:stCondLst>
                                        </p:cTn>
                                        <p:tgtEl>
                                          <p:spTgt spid="2"/>
                                        </p:tgtEl>
                                        <p:attrNameLst>
                                          <p:attrName>style.visibility</p:attrName>
                                        </p:attrNameLst>
                                      </p:cBhvr>
                                      <p:to>
                                        <p:strVal val="visible"/>
                                      </p:to>
                                    </p:set>
                                    <p:anim calcmode="lin" valueType="num">
                                      <p:cBhvr>
                                        <p:cTn id="105" dur="1000" fill="hold"/>
                                        <p:tgtEl>
                                          <p:spTgt spid="2"/>
                                        </p:tgtEl>
                                        <p:attrNameLst>
                                          <p:attrName>ppt_w</p:attrName>
                                        </p:attrNameLst>
                                      </p:cBhvr>
                                      <p:tavLst>
                                        <p:tav tm="0">
                                          <p:val>
                                            <p:fltVal val="0"/>
                                          </p:val>
                                        </p:tav>
                                        <p:tav tm="100000">
                                          <p:val>
                                            <p:strVal val="#ppt_w"/>
                                          </p:val>
                                        </p:tav>
                                      </p:tavLst>
                                    </p:anim>
                                    <p:anim calcmode="lin" valueType="num">
                                      <p:cBhvr>
                                        <p:cTn id="106" dur="1000" fill="hold"/>
                                        <p:tgtEl>
                                          <p:spTgt spid="2"/>
                                        </p:tgtEl>
                                        <p:attrNameLst>
                                          <p:attrName>ppt_h</p:attrName>
                                        </p:attrNameLst>
                                      </p:cBhvr>
                                      <p:tavLst>
                                        <p:tav tm="0">
                                          <p:val>
                                            <p:fltVal val="0"/>
                                          </p:val>
                                        </p:tav>
                                        <p:tav tm="100000">
                                          <p:val>
                                            <p:strVal val="#ppt_h"/>
                                          </p:val>
                                        </p:tav>
                                      </p:tavLst>
                                    </p:anim>
                                    <p:anim calcmode="lin" valueType="num">
                                      <p:cBhvr>
                                        <p:cTn id="107" dur="1000" fill="hold"/>
                                        <p:tgtEl>
                                          <p:spTgt spid="2"/>
                                        </p:tgtEl>
                                        <p:attrNameLst>
                                          <p:attrName>style.rotation</p:attrName>
                                        </p:attrNameLst>
                                      </p:cBhvr>
                                      <p:tavLst>
                                        <p:tav tm="0">
                                          <p:val>
                                            <p:fltVal val="90"/>
                                          </p:val>
                                        </p:tav>
                                        <p:tav tm="100000">
                                          <p:val>
                                            <p:fltVal val="0"/>
                                          </p:val>
                                        </p:tav>
                                      </p:tavLst>
                                    </p:anim>
                                    <p:animEffect transition="in" filter="fade">
                                      <p:cBhvr>
                                        <p:cTn id="108" dur="1000"/>
                                        <p:tgtEl>
                                          <p:spTgt spid="2"/>
                                        </p:tgtEl>
                                      </p:cBhvr>
                                    </p:animEffect>
                                  </p:childTnLst>
                                  <p:subTnLst>
                                    <p:set>
                                      <p:cBhvr override="childStyle">
                                        <p:cTn dur="1" fill="hold" display="0" masterRel="sameClick" afterEffect="1">
                                          <p:stCondLst>
                                            <p:cond evt="end" delay="0">
                                              <p:tn val="103"/>
                                            </p:cond>
                                          </p:stCondLst>
                                        </p:cTn>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animBg="1"/>
      <p:bldP spid="261125" grpId="0" animBg="1"/>
      <p:bldP spid="261126" grpId="0" animBg="1"/>
      <p:bldP spid="261129" grpId="0" animBg="1"/>
      <p:bldP spid="261131" grpId="0" animBg="1"/>
      <p:bldP spid="261133" grpId="0" animBg="1"/>
      <p:bldP spid="261134" grpId="0" animBg="1"/>
      <p:bldP spid="2611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10</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نمونه های داخلی</a:t>
            </a:r>
            <a:endParaRPr lang="en-US" dirty="0">
              <a:solidFill>
                <a:schemeClr val="bg1"/>
              </a:solidFill>
              <a:cs typeface="2  Titr" panose="00000700000000000000" pitchFamily="2" charset="-78"/>
            </a:endParaRPr>
          </a:p>
        </p:txBody>
      </p:sp>
      <p:sp>
        <p:nvSpPr>
          <p:cNvPr id="22" name="Rectangle 21"/>
          <p:cNvSpPr>
            <a:spLocks noChangeArrowheads="1"/>
          </p:cNvSpPr>
          <p:nvPr/>
        </p:nvSpPr>
        <p:spPr bwMode="auto">
          <a:xfrm>
            <a:off x="2040394" y="1250049"/>
            <a:ext cx="6817856" cy="16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4 باغ براي مطالعه و تحليل ساختاري در كنار نمونه ي موردي اين تحقيق انتخاب شد كه عبارتند از: باغ قصر قاجار تهران، باغ تخت شيراز، باغ فتح آباد كرمان و باغ شاهزاده ماهان. در ادامه ي بحث به معرفي و تحليل اين باغ ها مي پردازيم.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pic>
        <p:nvPicPr>
          <p:cNvPr id="19" name="Picture 18"/>
          <p:cNvPicPr/>
          <p:nvPr/>
        </p:nvPicPr>
        <p:blipFill rotWithShape="1">
          <a:blip r:embed="rId6"/>
          <a:srcRect t="27904"/>
          <a:stretch/>
        </p:blipFill>
        <p:spPr bwMode="auto">
          <a:xfrm>
            <a:off x="1994335" y="1959465"/>
            <a:ext cx="3009713" cy="14695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
        <p:nvSpPr>
          <p:cNvPr id="21" name="Rounded Rectangle 20">
            <a:hlinkClick r:id="rId5" action="ppaction://hlinksldjump"/>
          </p:cNvPr>
          <p:cNvSpPr/>
          <p:nvPr/>
        </p:nvSpPr>
        <p:spPr>
          <a:xfrm>
            <a:off x="7094562" y="230457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cs typeface="2  Lotus" panose="00000400000000000000" pitchFamily="2" charset="-78"/>
              </a:rPr>
              <a:t>باغ قصر قاجار تهران</a:t>
            </a:r>
          </a:p>
        </p:txBody>
      </p:sp>
      <p:pic>
        <p:nvPicPr>
          <p:cNvPr id="25" name="Picture 24"/>
          <p:cNvPicPr/>
          <p:nvPr/>
        </p:nvPicPr>
        <p:blipFill>
          <a:blip r:embed="rId7"/>
          <a:stretch>
            <a:fillRect/>
          </a:stretch>
        </p:blipFill>
        <p:spPr>
          <a:xfrm>
            <a:off x="1994335" y="3586657"/>
            <a:ext cx="3009713" cy="13414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6" name="Rectangle 25"/>
          <p:cNvSpPr>
            <a:spLocks noChangeArrowheads="1"/>
          </p:cNvSpPr>
          <p:nvPr/>
        </p:nvSpPr>
        <p:spPr bwMode="auto">
          <a:xfrm>
            <a:off x="5580112" y="2857689"/>
            <a:ext cx="3250406" cy="272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در </a:t>
            </a:r>
            <a:r>
              <a:rPr lang="fa-IR" sz="1600" dirty="0">
                <a:latin typeface="Times New Roman" panose="02020603050405020304" pitchFamily="18" charset="0"/>
                <a:ea typeface="Times New Roman" panose="02020603050405020304" pitchFamily="18" charset="0"/>
                <a:cs typeface="B Lotus" panose="00000400000000000000" pitchFamily="2" charset="-78"/>
              </a:rPr>
              <a:t>4 كيلومتري شمال تهران در سمت راست نخستين جاده ي اتوموبيل رو شميران واقع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گرديده  است ،يک </a:t>
            </a:r>
            <a:r>
              <a:rPr lang="fa-IR" sz="1600" dirty="0">
                <a:latin typeface="Times New Roman" panose="02020603050405020304" pitchFamily="18" charset="0"/>
                <a:ea typeface="Times New Roman" panose="02020603050405020304" pitchFamily="18" charset="0"/>
                <a:cs typeface="B Lotus" panose="00000400000000000000" pitchFamily="2" charset="-78"/>
              </a:rPr>
              <a:t>فضاي بسيار وسيع بر روي زمين نسبتاً مسطح و يک ساختمان محصور بود با ايوان هايي كه در يک شيب تند بنا شده بود. در پايين باغ اين قصر كه آن را به سبک پلکاني تنظيم كرده بودند استخر بزرگي قرار داشت كه آن را مانند يک درياچه ي مصنوعي ساخته بودند؛ در واقع در طرح اين باغ از طرح پلکاني و درياچه ي مصنوعي هر دو استفاده بود. </a:t>
            </a:r>
          </a:p>
        </p:txBody>
      </p:sp>
      <p:pic>
        <p:nvPicPr>
          <p:cNvPr id="23" name="Picture 22"/>
          <p:cNvPicPr/>
          <p:nvPr/>
        </p:nvPicPr>
        <p:blipFill rotWithShape="1">
          <a:blip r:embed="rId8"/>
          <a:srcRect t="13408"/>
          <a:stretch/>
        </p:blipFill>
        <p:spPr bwMode="auto">
          <a:xfrm>
            <a:off x="2040394" y="5089596"/>
            <a:ext cx="3056861" cy="13525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6801283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4000"/>
                            </p:stCondLst>
                            <p:childTnLst>
                              <p:par>
                                <p:cTn id="34" presetID="26"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80">
                                          <p:stCondLst>
                                            <p:cond delay="0"/>
                                          </p:stCondLst>
                                        </p:cTn>
                                        <p:tgtEl>
                                          <p:spTgt spid="21"/>
                                        </p:tgtEl>
                                      </p:cBhvr>
                                    </p:animEffect>
                                    <p:anim calcmode="lin" valueType="num">
                                      <p:cBhvr>
                                        <p:cTn id="3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2" dur="26">
                                          <p:stCondLst>
                                            <p:cond delay="650"/>
                                          </p:stCondLst>
                                        </p:cTn>
                                        <p:tgtEl>
                                          <p:spTgt spid="21"/>
                                        </p:tgtEl>
                                      </p:cBhvr>
                                      <p:to x="100000" y="60000"/>
                                    </p:animScale>
                                    <p:animScale>
                                      <p:cBhvr>
                                        <p:cTn id="43" dur="166" decel="50000">
                                          <p:stCondLst>
                                            <p:cond delay="676"/>
                                          </p:stCondLst>
                                        </p:cTn>
                                        <p:tgtEl>
                                          <p:spTgt spid="21"/>
                                        </p:tgtEl>
                                      </p:cBhvr>
                                      <p:to x="100000" y="100000"/>
                                    </p:animScale>
                                    <p:animScale>
                                      <p:cBhvr>
                                        <p:cTn id="44" dur="26">
                                          <p:stCondLst>
                                            <p:cond delay="1312"/>
                                          </p:stCondLst>
                                        </p:cTn>
                                        <p:tgtEl>
                                          <p:spTgt spid="21"/>
                                        </p:tgtEl>
                                      </p:cBhvr>
                                      <p:to x="100000" y="80000"/>
                                    </p:animScale>
                                    <p:animScale>
                                      <p:cBhvr>
                                        <p:cTn id="45" dur="166" decel="50000">
                                          <p:stCondLst>
                                            <p:cond delay="1338"/>
                                          </p:stCondLst>
                                        </p:cTn>
                                        <p:tgtEl>
                                          <p:spTgt spid="21"/>
                                        </p:tgtEl>
                                      </p:cBhvr>
                                      <p:to x="100000" y="100000"/>
                                    </p:animScale>
                                    <p:animScale>
                                      <p:cBhvr>
                                        <p:cTn id="46" dur="26">
                                          <p:stCondLst>
                                            <p:cond delay="1642"/>
                                          </p:stCondLst>
                                        </p:cTn>
                                        <p:tgtEl>
                                          <p:spTgt spid="21"/>
                                        </p:tgtEl>
                                      </p:cBhvr>
                                      <p:to x="100000" y="90000"/>
                                    </p:animScale>
                                    <p:animScale>
                                      <p:cBhvr>
                                        <p:cTn id="47" dur="166" decel="50000">
                                          <p:stCondLst>
                                            <p:cond delay="1668"/>
                                          </p:stCondLst>
                                        </p:cTn>
                                        <p:tgtEl>
                                          <p:spTgt spid="21"/>
                                        </p:tgtEl>
                                      </p:cBhvr>
                                      <p:to x="100000" y="100000"/>
                                    </p:animScale>
                                    <p:animScale>
                                      <p:cBhvr>
                                        <p:cTn id="48" dur="26">
                                          <p:stCondLst>
                                            <p:cond delay="1808"/>
                                          </p:stCondLst>
                                        </p:cTn>
                                        <p:tgtEl>
                                          <p:spTgt spid="21"/>
                                        </p:tgtEl>
                                      </p:cBhvr>
                                      <p:to x="100000" y="95000"/>
                                    </p:animScale>
                                    <p:animScale>
                                      <p:cBhvr>
                                        <p:cTn id="49" dur="166" decel="50000">
                                          <p:stCondLst>
                                            <p:cond delay="1834"/>
                                          </p:stCondLst>
                                        </p:cTn>
                                        <p:tgtEl>
                                          <p:spTgt spid="21"/>
                                        </p:tgtEl>
                                      </p:cBhvr>
                                      <p:to x="100000" y="100000"/>
                                    </p:animScale>
                                  </p:childTnLst>
                                </p:cTn>
                              </p:par>
                            </p:childTnLst>
                          </p:cTn>
                        </p:par>
                        <p:par>
                          <p:cTn id="50" fill="hold">
                            <p:stCondLst>
                              <p:cond delay="6000"/>
                            </p:stCondLst>
                            <p:childTnLst>
                              <p:par>
                                <p:cTn id="51" presetID="53" presetClass="entr" presetSubtype="16"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7000"/>
                            </p:stCondLst>
                            <p:childTnLst>
                              <p:par>
                                <p:cTn id="63" presetID="53" presetClass="entr" presetSubtype="16"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1"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11</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نمونه های داخلی</a:t>
            </a:r>
            <a:endParaRPr lang="en-US" dirty="0">
              <a:solidFill>
                <a:schemeClr val="bg1"/>
              </a:solidFill>
              <a:cs typeface="2  Titr" panose="00000700000000000000" pitchFamily="2" charset="-78"/>
            </a:endParaRPr>
          </a:p>
        </p:txBody>
      </p:sp>
      <p:sp>
        <p:nvSpPr>
          <p:cNvPr id="21" name="Rounded Rectangle 20">
            <a:hlinkClick r:id="rId5" action="ppaction://hlinksldjump"/>
          </p:cNvPr>
          <p:cNvSpPr/>
          <p:nvPr/>
        </p:nvSpPr>
        <p:spPr>
          <a:xfrm>
            <a:off x="6761187" y="1358811"/>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cs typeface="2  Lotus" panose="00000400000000000000" pitchFamily="2" charset="-78"/>
              </a:rPr>
              <a:t>باغ تخت شيراز </a:t>
            </a:r>
          </a:p>
        </p:txBody>
      </p:sp>
      <p:sp>
        <p:nvSpPr>
          <p:cNvPr id="26" name="Rectangle 25"/>
          <p:cNvSpPr>
            <a:spLocks noChangeArrowheads="1"/>
          </p:cNvSpPr>
          <p:nvPr/>
        </p:nvSpPr>
        <p:spPr bwMode="auto">
          <a:xfrm>
            <a:off x="5234575" y="2288744"/>
            <a:ext cx="3250406" cy="1936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خارج از شهر در قسمت شمال در دامنه ي كوه جايي است كه به پادشاهان قديم ايران تعلق داشته است و باغ فردوس ناميده مي شود. اين باغ درختان ميوه ي زياد و بوته هاي گل سرخ فراوان دارد. در انتهاي باغ پايين يک تپه ساختمان بزرگي برپا گرديده كه آب آن از استخر بزرگي كه در پايين تعبيه كرده اند تأمين مي شود</a:t>
            </a:r>
          </a:p>
        </p:txBody>
      </p:sp>
      <p:pic>
        <p:nvPicPr>
          <p:cNvPr id="23" name="Picture 22"/>
          <p:cNvPicPr/>
          <p:nvPr/>
        </p:nvPicPr>
        <p:blipFill>
          <a:blip r:embed="rId6"/>
          <a:stretch>
            <a:fillRect/>
          </a:stretch>
        </p:blipFill>
        <p:spPr>
          <a:xfrm>
            <a:off x="2694405" y="3814777"/>
            <a:ext cx="1954079" cy="24096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 name="Picture 26"/>
          <p:cNvPicPr/>
          <p:nvPr/>
        </p:nvPicPr>
        <p:blipFill>
          <a:blip r:embed="rId7"/>
          <a:stretch>
            <a:fillRect/>
          </a:stretch>
        </p:blipFill>
        <p:spPr>
          <a:xfrm>
            <a:off x="2226185" y="1925766"/>
            <a:ext cx="2890520" cy="15735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Picture 27"/>
          <p:cNvPicPr/>
          <p:nvPr/>
        </p:nvPicPr>
        <p:blipFill>
          <a:blip r:embed="rId8"/>
          <a:stretch>
            <a:fillRect/>
          </a:stretch>
        </p:blipFill>
        <p:spPr>
          <a:xfrm>
            <a:off x="4998894" y="4454045"/>
            <a:ext cx="3240231" cy="18054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746116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000"/>
                            </p:stCondLst>
                            <p:childTnLst>
                              <p:par>
                                <p:cTn id="28" presetID="6"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circle(in)">
                                      <p:cBhvr>
                                        <p:cTn id="30" dur="2000"/>
                                        <p:tgtEl>
                                          <p:spTgt spid="21"/>
                                        </p:tgtEl>
                                      </p:cBhvr>
                                    </p:animEffect>
                                  </p:childTnLst>
                                </p:cTn>
                              </p:par>
                            </p:childTnLst>
                          </p:cTn>
                        </p:par>
                        <p:par>
                          <p:cTn id="31" fill="hold">
                            <p:stCondLst>
                              <p:cond delay="4000"/>
                            </p:stCondLst>
                            <p:childTnLst>
                              <p:par>
                                <p:cTn id="32" presetID="26"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80">
                                          <p:stCondLst>
                                            <p:cond delay="0"/>
                                          </p:stCondLst>
                                        </p:cTn>
                                        <p:tgtEl>
                                          <p:spTgt spid="20"/>
                                        </p:tgtEl>
                                      </p:cBhvr>
                                    </p:animEffect>
                                    <p:anim calcmode="lin" valueType="num">
                                      <p:cBhvr>
                                        <p:cTn id="3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0" dur="26">
                                          <p:stCondLst>
                                            <p:cond delay="650"/>
                                          </p:stCondLst>
                                        </p:cTn>
                                        <p:tgtEl>
                                          <p:spTgt spid="20"/>
                                        </p:tgtEl>
                                      </p:cBhvr>
                                      <p:to x="100000" y="60000"/>
                                    </p:animScale>
                                    <p:animScale>
                                      <p:cBhvr>
                                        <p:cTn id="41" dur="166" decel="50000">
                                          <p:stCondLst>
                                            <p:cond delay="676"/>
                                          </p:stCondLst>
                                        </p:cTn>
                                        <p:tgtEl>
                                          <p:spTgt spid="20"/>
                                        </p:tgtEl>
                                      </p:cBhvr>
                                      <p:to x="100000" y="100000"/>
                                    </p:animScale>
                                    <p:animScale>
                                      <p:cBhvr>
                                        <p:cTn id="42" dur="26">
                                          <p:stCondLst>
                                            <p:cond delay="1312"/>
                                          </p:stCondLst>
                                        </p:cTn>
                                        <p:tgtEl>
                                          <p:spTgt spid="20"/>
                                        </p:tgtEl>
                                      </p:cBhvr>
                                      <p:to x="100000" y="80000"/>
                                    </p:animScale>
                                    <p:animScale>
                                      <p:cBhvr>
                                        <p:cTn id="43" dur="166" decel="50000">
                                          <p:stCondLst>
                                            <p:cond delay="1338"/>
                                          </p:stCondLst>
                                        </p:cTn>
                                        <p:tgtEl>
                                          <p:spTgt spid="20"/>
                                        </p:tgtEl>
                                      </p:cBhvr>
                                      <p:to x="100000" y="100000"/>
                                    </p:animScale>
                                    <p:animScale>
                                      <p:cBhvr>
                                        <p:cTn id="44" dur="26">
                                          <p:stCondLst>
                                            <p:cond delay="1642"/>
                                          </p:stCondLst>
                                        </p:cTn>
                                        <p:tgtEl>
                                          <p:spTgt spid="20"/>
                                        </p:tgtEl>
                                      </p:cBhvr>
                                      <p:to x="100000" y="90000"/>
                                    </p:animScale>
                                    <p:animScale>
                                      <p:cBhvr>
                                        <p:cTn id="45" dur="166" decel="50000">
                                          <p:stCondLst>
                                            <p:cond delay="1668"/>
                                          </p:stCondLst>
                                        </p:cTn>
                                        <p:tgtEl>
                                          <p:spTgt spid="20"/>
                                        </p:tgtEl>
                                      </p:cBhvr>
                                      <p:to x="100000" y="100000"/>
                                    </p:animScale>
                                    <p:animScale>
                                      <p:cBhvr>
                                        <p:cTn id="46" dur="26">
                                          <p:stCondLst>
                                            <p:cond delay="1808"/>
                                          </p:stCondLst>
                                        </p:cTn>
                                        <p:tgtEl>
                                          <p:spTgt spid="20"/>
                                        </p:tgtEl>
                                      </p:cBhvr>
                                      <p:to x="100000" y="95000"/>
                                    </p:animScale>
                                    <p:animScale>
                                      <p:cBhvr>
                                        <p:cTn id="4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12</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نمونه های داخلی</a:t>
            </a:r>
            <a:endParaRPr lang="en-US" dirty="0">
              <a:solidFill>
                <a:schemeClr val="bg1"/>
              </a:solidFill>
              <a:cs typeface="2  Titr" panose="00000700000000000000" pitchFamily="2" charset="-78"/>
            </a:endParaRPr>
          </a:p>
        </p:txBody>
      </p:sp>
      <p:sp>
        <p:nvSpPr>
          <p:cNvPr id="21" name="Rounded Rectangle 20">
            <a:hlinkClick r:id="rId5" action="ppaction://hlinksldjump"/>
          </p:cNvPr>
          <p:cNvSpPr/>
          <p:nvPr/>
        </p:nvSpPr>
        <p:spPr>
          <a:xfrm>
            <a:off x="7146587" y="13779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cs typeface="2  Lotus" panose="00000400000000000000" pitchFamily="2" charset="-78"/>
              </a:rPr>
              <a:t>باغ خلوت</a:t>
            </a:r>
          </a:p>
        </p:txBody>
      </p:sp>
      <p:sp>
        <p:nvSpPr>
          <p:cNvPr id="26" name="Rectangle 25"/>
          <p:cNvSpPr>
            <a:spLocks noChangeArrowheads="1"/>
          </p:cNvSpPr>
          <p:nvPr/>
        </p:nvSpPr>
        <p:spPr bwMode="auto">
          <a:xfrm>
            <a:off x="2241461" y="2025265"/>
            <a:ext cx="6634782"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«باغ خلوت» يگانه بخش باقي مانده ي مجموعه باغ تخت است، كه البته دستخوش تغييرات بسيار شده است.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a:t>
            </a:r>
            <a:r>
              <a:rPr lang="fa-IR" sz="1600" dirty="0">
                <a:latin typeface="Times New Roman" panose="02020603050405020304" pitchFamily="18" charset="0"/>
                <a:ea typeface="Times New Roman" panose="02020603050405020304" pitchFamily="18" charset="0"/>
                <a:cs typeface="B Lotus" panose="00000400000000000000" pitchFamily="2" charset="-78"/>
              </a:rPr>
              <a:t>باغ خلوت» كوچک ترين عرصه ي باغ تخت بود. در بالاترين جاي بستر قرار داشت و از اين نظر ،عزيزترين بخش مجموعه به حساب مي آمد. بناي اصلي «باغ خلوت» همان عمارت «شاه نشين» بود. </a:t>
            </a:r>
          </a:p>
        </p:txBody>
      </p:sp>
      <p:pic>
        <p:nvPicPr>
          <p:cNvPr id="23" name="Picture 22"/>
          <p:cNvPicPr/>
          <p:nvPr/>
        </p:nvPicPr>
        <p:blipFill>
          <a:blip r:embed="rId6"/>
          <a:stretch>
            <a:fillRect/>
          </a:stretch>
        </p:blipFill>
        <p:spPr>
          <a:xfrm>
            <a:off x="3491880" y="3284984"/>
            <a:ext cx="3746698" cy="21151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460471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13</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داخلی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6927874" y="121850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باغ </a:t>
            </a:r>
            <a:r>
              <a:rPr lang="fa-IR" sz="1400" dirty="0" smtClean="0">
                <a:solidFill>
                  <a:prstClr val="black"/>
                </a:solidFill>
                <a:cs typeface="2  Lotus" panose="00000400000000000000" pitchFamily="2" charset="-78"/>
              </a:rPr>
              <a:t>شاهزاده</a:t>
            </a:r>
            <a:endParaRPr lang="fa-IR" sz="1400" dirty="0">
              <a:solidFill>
                <a:prstClr val="black"/>
              </a:solidFill>
              <a:cs typeface="2  Lotus" panose="00000400000000000000" pitchFamily="2" charset="-78"/>
            </a:endParaRPr>
          </a:p>
        </p:txBody>
      </p:sp>
      <p:sp>
        <p:nvSpPr>
          <p:cNvPr id="26" name="Rectangle 25"/>
          <p:cNvSpPr>
            <a:spLocks noChangeArrowheads="1"/>
          </p:cNvSpPr>
          <p:nvPr/>
        </p:nvSpPr>
        <p:spPr bwMode="auto">
          <a:xfrm>
            <a:off x="5940152" y="1647125"/>
            <a:ext cx="2963299" cy="483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باغ شاهزاده در فاصله 35 كيلومتري جنوب شرقي شهر كرمان و در فاصله ي 6 كيلومتري شهر ماهان در مسير جاده ي كرمان-بم در نزديکي ارتفاعات جوپار بنا گرديده است. بناهاي باغ عبارتند از كوشک اصلي يعني سکونتگاه دائمي كه در انتهاي فوقاني باغ قرار دارد. عمارت سردر، در مدخل باغ به صورت بنايي خطي جبهه ورودي باغ را اشغال كرده و در دو طبقه بنا گرديده است. طبقه فوقاني داراي اتاق هايي است كه براي زندگي و پذيرايي پيش بيني شده اند. ساير بناهاي خدماتي باغ از حصار اصلي استفاده نموده و به صورت ديواري مركب بناهاي مختلف خدماتي را در نقاط مناسب در خود جا داده است. ورودي هاي فرعي باغ نيز در دو ضلع طولي پيش بيني شده اند. چشم اندازهاي باغ شازده كه از ويژگي هاي اصلي باغ تخت ها مي باشد به بهترين وجه استفاده شده است .</a:t>
            </a:r>
          </a:p>
        </p:txBody>
      </p:sp>
      <p:pic>
        <p:nvPicPr>
          <p:cNvPr id="25" name="Picture 24"/>
          <p:cNvPicPr/>
          <p:nvPr/>
        </p:nvPicPr>
        <p:blipFill>
          <a:blip r:embed="rId6"/>
          <a:stretch>
            <a:fillRect/>
          </a:stretch>
        </p:blipFill>
        <p:spPr>
          <a:xfrm>
            <a:off x="2454638" y="509387"/>
            <a:ext cx="2501265" cy="1405890"/>
          </a:xfrm>
          <a:prstGeom prst="rect">
            <a:avLst/>
          </a:prstGeom>
        </p:spPr>
      </p:pic>
      <p:pic>
        <p:nvPicPr>
          <p:cNvPr id="27" name="Picture 26"/>
          <p:cNvPicPr/>
          <p:nvPr/>
        </p:nvPicPr>
        <p:blipFill>
          <a:blip r:embed="rId7"/>
          <a:stretch>
            <a:fillRect/>
          </a:stretch>
        </p:blipFill>
        <p:spPr>
          <a:xfrm rot="-5399999">
            <a:off x="3985305" y="2438726"/>
            <a:ext cx="1941195" cy="1483360"/>
          </a:xfrm>
          <a:prstGeom prst="rect">
            <a:avLst/>
          </a:prstGeom>
        </p:spPr>
      </p:pic>
      <p:pic>
        <p:nvPicPr>
          <p:cNvPr id="28" name="Picture 27"/>
          <p:cNvPicPr/>
          <p:nvPr/>
        </p:nvPicPr>
        <p:blipFill rotWithShape="1">
          <a:blip r:embed="rId8"/>
          <a:srcRect l="27073" t="5381" r="27805"/>
          <a:stretch/>
        </p:blipFill>
        <p:spPr>
          <a:xfrm>
            <a:off x="3129745" y="4540913"/>
            <a:ext cx="1967911" cy="1562100"/>
          </a:xfrm>
          <a:prstGeom prst="rect">
            <a:avLst/>
          </a:prstGeom>
        </p:spPr>
      </p:pic>
      <p:pic>
        <p:nvPicPr>
          <p:cNvPr id="29" name="Picture 28"/>
          <p:cNvPicPr/>
          <p:nvPr/>
        </p:nvPicPr>
        <p:blipFill>
          <a:blip r:embed="rId9"/>
          <a:stretch>
            <a:fillRect/>
          </a:stretch>
        </p:blipFill>
        <p:spPr>
          <a:xfrm rot="-5399999">
            <a:off x="2170255" y="2646026"/>
            <a:ext cx="2036573" cy="1164138"/>
          </a:xfrm>
          <a:prstGeom prst="rect">
            <a:avLst/>
          </a:prstGeom>
        </p:spPr>
      </p:pic>
    </p:spTree>
    <p:extLst>
      <p:ext uri="{BB962C8B-B14F-4D97-AF65-F5344CB8AC3E}">
        <p14:creationId xmlns:p14="http://schemas.microsoft.com/office/powerpoint/2010/main" val="4665679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par>
                          <p:cTn id="34" fill="hold">
                            <p:stCondLst>
                              <p:cond delay="3000"/>
                            </p:stCondLst>
                            <p:childTnLst>
                              <p:par>
                                <p:cTn id="35" presetID="26"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80">
                                          <p:stCondLst>
                                            <p:cond delay="0"/>
                                          </p:stCondLst>
                                        </p:cTn>
                                        <p:tgtEl>
                                          <p:spTgt spid="20"/>
                                        </p:tgtEl>
                                      </p:cBhvr>
                                    </p:animEffect>
                                    <p:anim calcmode="lin" valueType="num">
                                      <p:cBhvr>
                                        <p:cTn id="3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3" dur="26">
                                          <p:stCondLst>
                                            <p:cond delay="650"/>
                                          </p:stCondLst>
                                        </p:cTn>
                                        <p:tgtEl>
                                          <p:spTgt spid="20"/>
                                        </p:tgtEl>
                                      </p:cBhvr>
                                      <p:to x="100000" y="60000"/>
                                    </p:animScale>
                                    <p:animScale>
                                      <p:cBhvr>
                                        <p:cTn id="44" dur="166" decel="50000">
                                          <p:stCondLst>
                                            <p:cond delay="676"/>
                                          </p:stCondLst>
                                        </p:cTn>
                                        <p:tgtEl>
                                          <p:spTgt spid="20"/>
                                        </p:tgtEl>
                                      </p:cBhvr>
                                      <p:to x="100000" y="100000"/>
                                    </p:animScale>
                                    <p:animScale>
                                      <p:cBhvr>
                                        <p:cTn id="45" dur="26">
                                          <p:stCondLst>
                                            <p:cond delay="1312"/>
                                          </p:stCondLst>
                                        </p:cTn>
                                        <p:tgtEl>
                                          <p:spTgt spid="20"/>
                                        </p:tgtEl>
                                      </p:cBhvr>
                                      <p:to x="100000" y="80000"/>
                                    </p:animScale>
                                    <p:animScale>
                                      <p:cBhvr>
                                        <p:cTn id="46" dur="166" decel="50000">
                                          <p:stCondLst>
                                            <p:cond delay="1338"/>
                                          </p:stCondLst>
                                        </p:cTn>
                                        <p:tgtEl>
                                          <p:spTgt spid="20"/>
                                        </p:tgtEl>
                                      </p:cBhvr>
                                      <p:to x="100000" y="100000"/>
                                    </p:animScale>
                                    <p:animScale>
                                      <p:cBhvr>
                                        <p:cTn id="47" dur="26">
                                          <p:stCondLst>
                                            <p:cond delay="1642"/>
                                          </p:stCondLst>
                                        </p:cTn>
                                        <p:tgtEl>
                                          <p:spTgt spid="20"/>
                                        </p:tgtEl>
                                      </p:cBhvr>
                                      <p:to x="100000" y="90000"/>
                                    </p:animScale>
                                    <p:animScale>
                                      <p:cBhvr>
                                        <p:cTn id="48" dur="166" decel="50000">
                                          <p:stCondLst>
                                            <p:cond delay="1668"/>
                                          </p:stCondLst>
                                        </p:cTn>
                                        <p:tgtEl>
                                          <p:spTgt spid="20"/>
                                        </p:tgtEl>
                                      </p:cBhvr>
                                      <p:to x="100000" y="100000"/>
                                    </p:animScale>
                                    <p:animScale>
                                      <p:cBhvr>
                                        <p:cTn id="49" dur="26">
                                          <p:stCondLst>
                                            <p:cond delay="1808"/>
                                          </p:stCondLst>
                                        </p:cTn>
                                        <p:tgtEl>
                                          <p:spTgt spid="20"/>
                                        </p:tgtEl>
                                      </p:cBhvr>
                                      <p:to x="100000" y="95000"/>
                                    </p:animScale>
                                    <p:animScale>
                                      <p:cBhvr>
                                        <p:cTn id="50" dur="166" decel="50000">
                                          <p:stCondLst>
                                            <p:cond delay="1834"/>
                                          </p:stCondLst>
                                        </p:cTn>
                                        <p:tgtEl>
                                          <p:spTgt spid="20"/>
                                        </p:tgtEl>
                                      </p:cBhvr>
                                      <p:to x="100000" y="100000"/>
                                    </p:animScale>
                                  </p:childTnLst>
                                </p:cTn>
                              </p:par>
                            </p:childTnLst>
                          </p:cTn>
                        </p:par>
                        <p:par>
                          <p:cTn id="51" fill="hold">
                            <p:stCondLst>
                              <p:cond delay="5000"/>
                            </p:stCondLst>
                            <p:childTnLst>
                              <p:par>
                                <p:cTn id="52" presetID="6" presetClass="entr" presetSubtype="16"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circle(in)">
                                      <p:cBhvr>
                                        <p:cTn id="5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14</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داخلی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6911211" y="121850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باغ </a:t>
            </a:r>
            <a:r>
              <a:rPr lang="fa-IR" sz="1400" dirty="0">
                <a:solidFill>
                  <a:prstClr val="black"/>
                </a:solidFill>
                <a:cs typeface="2  Lotus" panose="00000400000000000000" pitchFamily="2" charset="-78"/>
              </a:rPr>
              <a:t>فتح آباد كرمان </a:t>
            </a:r>
          </a:p>
        </p:txBody>
      </p:sp>
      <p:sp>
        <p:nvSpPr>
          <p:cNvPr id="26" name="Rectangle 25"/>
          <p:cNvSpPr>
            <a:spLocks noChangeArrowheads="1"/>
          </p:cNvSpPr>
          <p:nvPr/>
        </p:nvSpPr>
        <p:spPr bwMode="auto">
          <a:xfrm>
            <a:off x="6056486" y="1849879"/>
            <a:ext cx="2963299" cy="483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در حاشيه ي روستاي اختيار آباد در 13 كيلومتري شمال غرب كرمان واقع شده و توسط قنات فتح آباد  آبياري مي شده است. </a:t>
            </a:r>
            <a:endParaRPr lang="fa-IR" sz="16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عمارت اصلي باغ در دو اشکوب با  دو يال خود به فرم </a:t>
            </a:r>
            <a:r>
              <a:rPr lang="en-US"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U </a:t>
            </a: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در آمده و در امتداد محور كشيده باغ متشکل از آب نمايي طويل و رديف درختان سرو و كاج در دو سوي آن، قرار گرفته است. اين محور تمام ويژگي هاي تعريفشده براي باغ ايراني را </a:t>
            </a:r>
            <a:r>
              <a:rPr lang="fa-IR" sz="16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rPr>
              <a:t>داراست</a:t>
            </a:r>
          </a:p>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در جانب شرق عمارت اصلي، عمارت چهار فصل است كه به لحاظ ساختار، قرابت هاي فراواني با كوشک باغ ايراني دارد. اين عمارت در يک اشکوب و برونگرا بوده و از چهارسو به محيط پيرامون خود ديد دارد. نحوه ي قرار گيري عمارت چهارفصل به همراه شش اصله درخت كاج و آب نماي آن سبب ايجاد محوري جديد، عمود بر محور اصلي شده است</a:t>
            </a:r>
          </a:p>
        </p:txBody>
      </p:sp>
      <p:pic>
        <p:nvPicPr>
          <p:cNvPr id="23" name="Picture 22"/>
          <p:cNvPicPr/>
          <p:nvPr/>
        </p:nvPicPr>
        <p:blipFill>
          <a:blip r:embed="rId6"/>
          <a:stretch>
            <a:fillRect/>
          </a:stretch>
        </p:blipFill>
        <p:spPr>
          <a:xfrm>
            <a:off x="2339752" y="818321"/>
            <a:ext cx="3126740" cy="20631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Picture 37"/>
          <p:cNvPicPr/>
          <p:nvPr/>
        </p:nvPicPr>
        <p:blipFill>
          <a:blip r:embed="rId7"/>
          <a:stretch>
            <a:fillRect/>
          </a:stretch>
        </p:blipFill>
        <p:spPr>
          <a:xfrm>
            <a:off x="2719512" y="3010884"/>
            <a:ext cx="2470594" cy="15518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Picture 38"/>
          <p:cNvPicPr/>
          <p:nvPr/>
        </p:nvPicPr>
        <p:blipFill>
          <a:blip r:embed="rId8"/>
          <a:stretch>
            <a:fillRect/>
          </a:stretch>
        </p:blipFill>
        <p:spPr>
          <a:xfrm>
            <a:off x="2564325" y="4742442"/>
            <a:ext cx="2780968" cy="18059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5419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6"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ircle(in)">
                                      <p:cBhvr>
                                        <p:cTn id="31" dur="2000"/>
                                        <p:tgtEl>
                                          <p:spTgt spid="21"/>
                                        </p:tgtEl>
                                      </p:cBhvr>
                                    </p:animEffect>
                                  </p:childTnLst>
                                </p:cTn>
                              </p:par>
                            </p:childTnLst>
                          </p:cTn>
                        </p:par>
                        <p:par>
                          <p:cTn id="32" fill="hold">
                            <p:stCondLst>
                              <p:cond delay="4500"/>
                            </p:stCondLst>
                            <p:childTnLst>
                              <p:par>
                                <p:cTn id="33" presetID="26"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80">
                                          <p:stCondLst>
                                            <p:cond delay="0"/>
                                          </p:stCondLst>
                                        </p:cTn>
                                        <p:tgtEl>
                                          <p:spTgt spid="20"/>
                                        </p:tgtEl>
                                      </p:cBhvr>
                                    </p:animEffect>
                                    <p:anim calcmode="lin" valueType="num">
                                      <p:cBhvr>
                                        <p:cTn id="3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1" dur="26">
                                          <p:stCondLst>
                                            <p:cond delay="650"/>
                                          </p:stCondLst>
                                        </p:cTn>
                                        <p:tgtEl>
                                          <p:spTgt spid="20"/>
                                        </p:tgtEl>
                                      </p:cBhvr>
                                      <p:to x="100000" y="60000"/>
                                    </p:animScale>
                                    <p:animScale>
                                      <p:cBhvr>
                                        <p:cTn id="42" dur="166" decel="50000">
                                          <p:stCondLst>
                                            <p:cond delay="676"/>
                                          </p:stCondLst>
                                        </p:cTn>
                                        <p:tgtEl>
                                          <p:spTgt spid="20"/>
                                        </p:tgtEl>
                                      </p:cBhvr>
                                      <p:to x="100000" y="100000"/>
                                    </p:animScale>
                                    <p:animScale>
                                      <p:cBhvr>
                                        <p:cTn id="43" dur="26">
                                          <p:stCondLst>
                                            <p:cond delay="1312"/>
                                          </p:stCondLst>
                                        </p:cTn>
                                        <p:tgtEl>
                                          <p:spTgt spid="20"/>
                                        </p:tgtEl>
                                      </p:cBhvr>
                                      <p:to x="100000" y="80000"/>
                                    </p:animScale>
                                    <p:animScale>
                                      <p:cBhvr>
                                        <p:cTn id="44" dur="166" decel="50000">
                                          <p:stCondLst>
                                            <p:cond delay="1338"/>
                                          </p:stCondLst>
                                        </p:cTn>
                                        <p:tgtEl>
                                          <p:spTgt spid="20"/>
                                        </p:tgtEl>
                                      </p:cBhvr>
                                      <p:to x="100000" y="100000"/>
                                    </p:animScale>
                                    <p:animScale>
                                      <p:cBhvr>
                                        <p:cTn id="45" dur="26">
                                          <p:stCondLst>
                                            <p:cond delay="1642"/>
                                          </p:stCondLst>
                                        </p:cTn>
                                        <p:tgtEl>
                                          <p:spTgt spid="20"/>
                                        </p:tgtEl>
                                      </p:cBhvr>
                                      <p:to x="100000" y="90000"/>
                                    </p:animScale>
                                    <p:animScale>
                                      <p:cBhvr>
                                        <p:cTn id="46" dur="166" decel="50000">
                                          <p:stCondLst>
                                            <p:cond delay="1668"/>
                                          </p:stCondLst>
                                        </p:cTn>
                                        <p:tgtEl>
                                          <p:spTgt spid="20"/>
                                        </p:tgtEl>
                                      </p:cBhvr>
                                      <p:to x="100000" y="100000"/>
                                    </p:animScale>
                                    <p:animScale>
                                      <p:cBhvr>
                                        <p:cTn id="47" dur="26">
                                          <p:stCondLst>
                                            <p:cond delay="1808"/>
                                          </p:stCondLst>
                                        </p:cTn>
                                        <p:tgtEl>
                                          <p:spTgt spid="20"/>
                                        </p:tgtEl>
                                      </p:cBhvr>
                                      <p:to x="100000" y="95000"/>
                                    </p:animScale>
                                    <p:animScale>
                                      <p:cBhvr>
                                        <p:cTn id="48"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15</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داخلی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6927874" y="121850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بازار زنجان</a:t>
            </a:r>
          </a:p>
        </p:txBody>
      </p:sp>
      <p:sp>
        <p:nvSpPr>
          <p:cNvPr id="26" name="Rectangle 25"/>
          <p:cNvSpPr>
            <a:spLocks noChangeArrowheads="1"/>
          </p:cNvSpPr>
          <p:nvPr/>
        </p:nvSpPr>
        <p:spPr bwMode="auto">
          <a:xfrm>
            <a:off x="5940152" y="1647125"/>
            <a:ext cx="2963299" cy="325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مجموعه بازار زنجان در زمان قاجار و شروع سلطنت آغا محمد خان قاجار در سال ۱۳۰۵ ه.ق تاسيس شده و در زمان فتحعلي شاه در سال ۱۳۱۳ ه.ق تکميل گرديده است. </a:t>
            </a:r>
            <a:endParaRPr lang="fa-IR" sz="16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نقاشي هاي موجود از بازار شهر که توسط مستشرقين و سياحان غربي به هنگام عبور از زنجان ترسيم شده است، نشان مي دهند که بازار زنجان مسقف نبوده است. بلکه بازار به صورت کوچه و معبري بوده که دکان ها و مغازه ها در دو طرف آن قرار داشتند؛ زمين بازار سنگفرش بوده و در ضمن محل عبور و مرور نيز بوده است</a:t>
            </a:r>
          </a:p>
        </p:txBody>
      </p:sp>
      <p:pic>
        <p:nvPicPr>
          <p:cNvPr id="38" name="Picture 37" descr="Image result for â«Ø¨Ø§Ø²Ø§Ø± Ø²ÙØ¬Ø§Ùâ¬â"/>
          <p:cNvPicPr/>
          <p:nvPr/>
        </p:nvPicPr>
        <p:blipFill>
          <a:blip r:embed="rId6">
            <a:extLst>
              <a:ext uri="{28A0092B-C50C-407E-A947-70E740481C1C}">
                <a14:useLocalDpi xmlns:a14="http://schemas.microsoft.com/office/drawing/2010/main" val="0"/>
              </a:ext>
            </a:extLst>
          </a:blip>
          <a:srcRect/>
          <a:stretch>
            <a:fillRect/>
          </a:stretch>
        </p:blipFill>
        <p:spPr bwMode="auto">
          <a:xfrm>
            <a:off x="2439874" y="1332742"/>
            <a:ext cx="3131275" cy="19522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Picture 38" descr="Image result for â«Ø¨Ø§Ø²Ø§Ø± Ø²ÙØ¬Ø§Ùâ¬â"/>
          <p:cNvPicPr/>
          <p:nvPr/>
        </p:nvPicPr>
        <p:blipFill>
          <a:blip r:embed="rId7">
            <a:extLst>
              <a:ext uri="{28A0092B-C50C-407E-A947-70E740481C1C}">
                <a14:useLocalDpi xmlns:a14="http://schemas.microsoft.com/office/drawing/2010/main" val="0"/>
              </a:ext>
            </a:extLst>
          </a:blip>
          <a:srcRect/>
          <a:stretch>
            <a:fillRect/>
          </a:stretch>
        </p:blipFill>
        <p:spPr bwMode="auto">
          <a:xfrm>
            <a:off x="2195736" y="3713609"/>
            <a:ext cx="3505200" cy="22383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4085477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1000" fill="hold"/>
                                        <p:tgtEl>
                                          <p:spTgt spid="39"/>
                                        </p:tgtEl>
                                        <p:attrNameLst>
                                          <p:attrName>ppt_w</p:attrName>
                                        </p:attrNameLst>
                                      </p:cBhvr>
                                      <p:tavLst>
                                        <p:tav tm="0">
                                          <p:val>
                                            <p:fltVal val="0"/>
                                          </p:val>
                                        </p:tav>
                                        <p:tav tm="100000">
                                          <p:val>
                                            <p:strVal val="#ppt_w"/>
                                          </p:val>
                                        </p:tav>
                                      </p:tavLst>
                                    </p:anim>
                                    <p:anim calcmode="lin" valueType="num">
                                      <p:cBhvr>
                                        <p:cTn id="21" dur="1000" fill="hold"/>
                                        <p:tgtEl>
                                          <p:spTgt spid="39"/>
                                        </p:tgtEl>
                                        <p:attrNameLst>
                                          <p:attrName>ppt_h</p:attrName>
                                        </p:attrNameLst>
                                      </p:cBhvr>
                                      <p:tavLst>
                                        <p:tav tm="0">
                                          <p:val>
                                            <p:fltVal val="0"/>
                                          </p:val>
                                        </p:tav>
                                        <p:tav tm="100000">
                                          <p:val>
                                            <p:strVal val="#ppt_h"/>
                                          </p:val>
                                        </p:tav>
                                      </p:tavLst>
                                    </p:anim>
                                    <p:anim calcmode="lin" valueType="num">
                                      <p:cBhvr>
                                        <p:cTn id="22" dur="1000" fill="hold"/>
                                        <p:tgtEl>
                                          <p:spTgt spid="39"/>
                                        </p:tgtEl>
                                        <p:attrNameLst>
                                          <p:attrName>style.rotation</p:attrName>
                                        </p:attrNameLst>
                                      </p:cBhvr>
                                      <p:tavLst>
                                        <p:tav tm="0">
                                          <p:val>
                                            <p:fltVal val="90"/>
                                          </p:val>
                                        </p:tav>
                                        <p:tav tm="100000">
                                          <p:val>
                                            <p:fltVal val="0"/>
                                          </p:val>
                                        </p:tav>
                                      </p:tavLst>
                                    </p:anim>
                                    <p:animEffect transition="in" filter="fade">
                                      <p:cBhvr>
                                        <p:cTn id="23" dur="1000"/>
                                        <p:tgtEl>
                                          <p:spTgt spid="39"/>
                                        </p:tgtEl>
                                      </p:cBhvr>
                                    </p:animEffect>
                                  </p:childTnLst>
                                </p:cTn>
                              </p:par>
                            </p:childTnLst>
                          </p:cTn>
                        </p:par>
                        <p:par>
                          <p:cTn id="24" fill="hold">
                            <p:stCondLst>
                              <p:cond delay="30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2000"/>
                                        <p:tgtEl>
                                          <p:spTgt spid="21"/>
                                        </p:tgtEl>
                                      </p:cBhvr>
                                    </p:animEffect>
                                  </p:childTnLst>
                                </p:cTn>
                              </p:par>
                            </p:childTnLst>
                          </p:cTn>
                        </p:par>
                        <p:par>
                          <p:cTn id="28" fill="hold">
                            <p:stCondLst>
                              <p:cond delay="5000"/>
                            </p:stCondLst>
                            <p:childTnLst>
                              <p:par>
                                <p:cTn id="29" presetID="26"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80">
                                          <p:stCondLst>
                                            <p:cond delay="0"/>
                                          </p:stCondLst>
                                        </p:cTn>
                                        <p:tgtEl>
                                          <p:spTgt spid="20"/>
                                        </p:tgtEl>
                                      </p:cBhvr>
                                    </p:animEffect>
                                    <p:anim calcmode="lin" valueType="num">
                                      <p:cBhvr>
                                        <p:cTn id="3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7" dur="26">
                                          <p:stCondLst>
                                            <p:cond delay="650"/>
                                          </p:stCondLst>
                                        </p:cTn>
                                        <p:tgtEl>
                                          <p:spTgt spid="20"/>
                                        </p:tgtEl>
                                      </p:cBhvr>
                                      <p:to x="100000" y="60000"/>
                                    </p:animScale>
                                    <p:animScale>
                                      <p:cBhvr>
                                        <p:cTn id="38" dur="166" decel="50000">
                                          <p:stCondLst>
                                            <p:cond delay="676"/>
                                          </p:stCondLst>
                                        </p:cTn>
                                        <p:tgtEl>
                                          <p:spTgt spid="20"/>
                                        </p:tgtEl>
                                      </p:cBhvr>
                                      <p:to x="100000" y="100000"/>
                                    </p:animScale>
                                    <p:animScale>
                                      <p:cBhvr>
                                        <p:cTn id="39" dur="26">
                                          <p:stCondLst>
                                            <p:cond delay="1312"/>
                                          </p:stCondLst>
                                        </p:cTn>
                                        <p:tgtEl>
                                          <p:spTgt spid="20"/>
                                        </p:tgtEl>
                                      </p:cBhvr>
                                      <p:to x="100000" y="80000"/>
                                    </p:animScale>
                                    <p:animScale>
                                      <p:cBhvr>
                                        <p:cTn id="40" dur="166" decel="50000">
                                          <p:stCondLst>
                                            <p:cond delay="1338"/>
                                          </p:stCondLst>
                                        </p:cTn>
                                        <p:tgtEl>
                                          <p:spTgt spid="20"/>
                                        </p:tgtEl>
                                      </p:cBhvr>
                                      <p:to x="100000" y="100000"/>
                                    </p:animScale>
                                    <p:animScale>
                                      <p:cBhvr>
                                        <p:cTn id="41" dur="26">
                                          <p:stCondLst>
                                            <p:cond delay="1642"/>
                                          </p:stCondLst>
                                        </p:cTn>
                                        <p:tgtEl>
                                          <p:spTgt spid="20"/>
                                        </p:tgtEl>
                                      </p:cBhvr>
                                      <p:to x="100000" y="90000"/>
                                    </p:animScale>
                                    <p:animScale>
                                      <p:cBhvr>
                                        <p:cTn id="42" dur="166" decel="50000">
                                          <p:stCondLst>
                                            <p:cond delay="1668"/>
                                          </p:stCondLst>
                                        </p:cTn>
                                        <p:tgtEl>
                                          <p:spTgt spid="20"/>
                                        </p:tgtEl>
                                      </p:cBhvr>
                                      <p:to x="100000" y="100000"/>
                                    </p:animScale>
                                    <p:animScale>
                                      <p:cBhvr>
                                        <p:cTn id="43" dur="26">
                                          <p:stCondLst>
                                            <p:cond delay="1808"/>
                                          </p:stCondLst>
                                        </p:cTn>
                                        <p:tgtEl>
                                          <p:spTgt spid="20"/>
                                        </p:tgtEl>
                                      </p:cBhvr>
                                      <p:to x="100000" y="95000"/>
                                    </p:animScale>
                                    <p:animScale>
                                      <p:cBhvr>
                                        <p:cTn id="44"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16</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داخلی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6927874" y="121850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بازار قزوين</a:t>
            </a:r>
          </a:p>
        </p:txBody>
      </p:sp>
      <p:sp>
        <p:nvSpPr>
          <p:cNvPr id="26" name="Rectangle 25"/>
          <p:cNvSpPr>
            <a:spLocks noChangeArrowheads="1"/>
          </p:cNvSpPr>
          <p:nvPr/>
        </p:nvSpPr>
        <p:spPr bwMode="auto">
          <a:xfrm>
            <a:off x="5871700" y="1779631"/>
            <a:ext cx="2963299" cy="187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بازار قزوين مراکز فرهنگي و مذهبي نظير مساجد و مدارس و مراکز خدماتي همچون آب انبار ها و گرمابه ها مورد توجه قرار گرفته و يک کل متوازن و همگن را فراهم ساخته است. اختصاص هر راسته از بازار به يک صنف که هنوز هم باقي است و يک جاذبه گردشگري به شمار مي رود و ستايش ناصرخسرو از رونق و گستردگي بازار دوره سلجوقي شهر و توصيف حيرت آوردن شاردن از بازار عهد صفوي قزوين نشانگر فراواني سراها و تيچه ها و مراکز داد و ستد شهر است.</a:t>
            </a:r>
          </a:p>
        </p:txBody>
      </p:sp>
      <p:pic>
        <p:nvPicPr>
          <p:cNvPr id="23" name="Picture 22" descr="Image result for â«Ø¨Ø§Ø²Ø§Ø± ÙØ²ÙÛÙâ¬â"/>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0106" y="432434"/>
            <a:ext cx="2448005" cy="1535780"/>
          </a:xfrm>
          <a:prstGeom prst="rect">
            <a:avLst/>
          </a:prstGeom>
          <a:noFill/>
          <a:ln>
            <a:noFill/>
          </a:ln>
        </p:spPr>
      </p:pic>
      <p:pic>
        <p:nvPicPr>
          <p:cNvPr id="38" name="Picture 37" descr="Sa'd al-Saltaneh Caravanserai in Qazvin.jpg"/>
          <p:cNvPicPr/>
          <p:nvPr/>
        </p:nvPicPr>
        <p:blipFill>
          <a:blip r:embed="rId7">
            <a:extLst>
              <a:ext uri="{28A0092B-C50C-407E-A947-70E740481C1C}">
                <a14:useLocalDpi xmlns:a14="http://schemas.microsoft.com/office/drawing/2010/main" val="0"/>
              </a:ext>
            </a:extLst>
          </a:blip>
          <a:srcRect/>
          <a:stretch>
            <a:fillRect/>
          </a:stretch>
        </p:blipFill>
        <p:spPr bwMode="auto">
          <a:xfrm>
            <a:off x="2716016" y="2055821"/>
            <a:ext cx="1656184" cy="2229647"/>
          </a:xfrm>
          <a:prstGeom prst="rect">
            <a:avLst/>
          </a:prstGeom>
          <a:noFill/>
          <a:ln>
            <a:noFill/>
          </a:ln>
        </p:spPr>
      </p:pic>
      <p:sp>
        <p:nvSpPr>
          <p:cNvPr id="39" name="Rounded Rectangle 38">
            <a:hlinkClick r:id="rId5" action="ppaction://hlinksldjump"/>
          </p:cNvPr>
          <p:cNvSpPr/>
          <p:nvPr/>
        </p:nvSpPr>
        <p:spPr>
          <a:xfrm>
            <a:off x="6927874" y="394224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مجموعه سعدالسلطنه</a:t>
            </a:r>
          </a:p>
        </p:txBody>
      </p:sp>
      <p:sp>
        <p:nvSpPr>
          <p:cNvPr id="40" name="Rectangle 39"/>
          <p:cNvSpPr>
            <a:spLocks noChangeArrowheads="1"/>
          </p:cNvSpPr>
          <p:nvPr/>
        </p:nvSpPr>
        <p:spPr bwMode="auto">
          <a:xfrm>
            <a:off x="5796136" y="4440860"/>
            <a:ext cx="2963299" cy="167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بزرگترين کاروانسراي سرپوشيده و مراکز تجاري داخلي شهري در ايران است که با وسعتي افزون بر ۲ / ۶ هکتار توسط باقرخان سعدالسلطنه فرماندار قزوين در اواخر سلطنت ناصرالدين شاه قاجار ساخته شده و از سراهاي تو در تو و پيوسته تشکيل گرديده است. هجره هايي که در حياط ها واقع شده اند با ايوانهاي کاربندي شده نشانگر کمال زيبايي و سنجيدگي طرح مي باشند که محورهاي شرقي – غربي و شمالي - جنوبي بازار از آنها مي گذرند..</a:t>
            </a:r>
          </a:p>
        </p:txBody>
      </p:sp>
      <p:pic>
        <p:nvPicPr>
          <p:cNvPr id="41" name="Picture 40" descr="Image result for â«ÙØ¬ÙÙØ¹Ù Ø³Ø¹Ø¯Ø§ÙØ³ÙØ·ÙÙâ¬â"/>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85578" y="4458455"/>
            <a:ext cx="3326368" cy="20965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671418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4500"/>
                            </p:stCondLst>
                            <p:childTnLst>
                              <p:par>
                                <p:cTn id="40" presetID="53" presetClass="entr" presetSubtype="16"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childTnLst>
                          </p:cTn>
                        </p:par>
                        <p:par>
                          <p:cTn id="51" fill="hold">
                            <p:stCondLst>
                              <p:cond delay="5500"/>
                            </p:stCondLst>
                            <p:childTnLst>
                              <p:par>
                                <p:cTn id="52" presetID="6" presetClass="entr" presetSubtype="16"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circle(in)">
                                      <p:cBhvr>
                                        <p:cTn id="54" dur="2000"/>
                                        <p:tgtEl>
                                          <p:spTgt spid="21"/>
                                        </p:tgtEl>
                                      </p:cBhvr>
                                    </p:animEffect>
                                  </p:childTnLst>
                                </p:cTn>
                              </p:par>
                            </p:childTnLst>
                          </p:cTn>
                        </p:par>
                        <p:par>
                          <p:cTn id="55" fill="hold">
                            <p:stCondLst>
                              <p:cond delay="7500"/>
                            </p:stCondLst>
                            <p:childTnLst>
                              <p:par>
                                <p:cTn id="56" presetID="6" presetClass="entr" presetSubtype="16"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circle(in)">
                                      <p:cBhvr>
                                        <p:cTn id="58"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P spid="39" grpId="0" animBg="1"/>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17</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32434"/>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داخلی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6927874" y="121850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قيصريه</a:t>
            </a:r>
          </a:p>
        </p:txBody>
      </p:sp>
      <p:sp>
        <p:nvSpPr>
          <p:cNvPr id="26" name="Rectangle 25"/>
          <p:cNvSpPr>
            <a:spLocks noChangeArrowheads="1"/>
          </p:cNvSpPr>
          <p:nvPr/>
        </p:nvSpPr>
        <p:spPr bwMode="auto">
          <a:xfrm>
            <a:off x="6080702" y="1833245"/>
            <a:ext cx="2846090" cy="187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بازار نسبتا بزرگي است که از شرق به غرب در شمال مسجدالنبي گسترده شده و داراي چهار در است - در شرقي به سراي وزير و در غربي به چهار سوق باز مي شود. دو تيچه دو طبقه سر پوشيده و سرباز در شمال و جنوب قيصريه قراردارند که به وسيله دو در، قيصريه مرتبط مي شوند. طاق هاي آجري رفيع که از استحکام و استواري بنا خبري مي دهند در امتداد يکديگر تکرار شده و مجموعه زيبايي را شکل داده اند. اين بازار از آثار شاخص دوره صفوي در قزوين است.</a:t>
            </a:r>
          </a:p>
        </p:txBody>
      </p:sp>
      <p:pic>
        <p:nvPicPr>
          <p:cNvPr id="25" name="Picture 24" descr="Image result for â«ÙØ²ÙÛÙ ÙÛØµØ±ÛÙâ¬â"/>
          <p:cNvPicPr/>
          <p:nvPr/>
        </p:nvPicPr>
        <p:blipFill>
          <a:blip r:embed="rId6">
            <a:extLst>
              <a:ext uri="{28A0092B-C50C-407E-A947-70E740481C1C}">
                <a14:useLocalDpi xmlns:a14="http://schemas.microsoft.com/office/drawing/2010/main" val="0"/>
              </a:ext>
            </a:extLst>
          </a:blip>
          <a:srcRect/>
          <a:stretch>
            <a:fillRect/>
          </a:stretch>
        </p:blipFill>
        <p:spPr bwMode="auto">
          <a:xfrm>
            <a:off x="1991026" y="1646546"/>
            <a:ext cx="3862337" cy="20381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Rounded Rectangle 26">
            <a:hlinkClick r:id="rId5" action="ppaction://hlinksldjump"/>
          </p:cNvPr>
          <p:cNvSpPr/>
          <p:nvPr/>
        </p:nvSpPr>
        <p:spPr>
          <a:xfrm>
            <a:off x="7127650"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بازار تبريز</a:t>
            </a:r>
          </a:p>
        </p:txBody>
      </p:sp>
      <p:sp>
        <p:nvSpPr>
          <p:cNvPr id="28" name="Rectangle 27"/>
          <p:cNvSpPr>
            <a:spLocks noChangeArrowheads="1"/>
          </p:cNvSpPr>
          <p:nvPr/>
        </p:nvSpPr>
        <p:spPr bwMode="auto">
          <a:xfrm>
            <a:off x="6080702" y="4354631"/>
            <a:ext cx="2846090" cy="147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اغلب بخش‌هاي بازار کنوني تبريز مربوط به اواخر سده سيزدهم هجري است. به نوشته مورخان، عمده عناصر تجاري بازار تبريز تا پيش از دوره قاجار شامل راسته‌هايي با صنف‌هاي مشخص، فضاي قيصريه و چهارسو، خان و کاروانسرا بوده است. در جنب مجموعه‌هاي تجاري ابنيه عام‌المنفعه‌اي چون مسجد، مدرسه، حمام و يخچال نيز احداث مي‌شده است</a:t>
            </a:r>
          </a:p>
        </p:txBody>
      </p:sp>
      <p:pic>
        <p:nvPicPr>
          <p:cNvPr id="29" name="Picture 28" descr="تاریخچه بازار بزرگ تبریز  "/>
          <p:cNvPicPr/>
          <p:nvPr/>
        </p:nvPicPr>
        <p:blipFill>
          <a:blip r:embed="rId7">
            <a:extLst>
              <a:ext uri="{28A0092B-C50C-407E-A947-70E740481C1C}">
                <a14:useLocalDpi xmlns:a14="http://schemas.microsoft.com/office/drawing/2010/main" val="0"/>
              </a:ext>
            </a:extLst>
          </a:blip>
          <a:srcRect/>
          <a:stretch>
            <a:fillRect/>
          </a:stretch>
        </p:blipFill>
        <p:spPr bwMode="auto">
          <a:xfrm>
            <a:off x="2483768" y="3995022"/>
            <a:ext cx="2739633" cy="18762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54761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4000"/>
                            </p:stCondLst>
                            <p:childTnLst>
                              <p:par>
                                <p:cTn id="34" presetID="6"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circle(in)">
                                      <p:cBhvr>
                                        <p:cTn id="36" dur="2000"/>
                                        <p:tgtEl>
                                          <p:spTgt spid="21"/>
                                        </p:tgtEl>
                                      </p:cBhvr>
                                    </p:animEffect>
                                  </p:childTnLst>
                                </p:cTn>
                              </p:par>
                            </p:childTnLst>
                          </p:cTn>
                        </p:par>
                        <p:par>
                          <p:cTn id="37" fill="hold">
                            <p:stCondLst>
                              <p:cond delay="6000"/>
                            </p:stCondLst>
                            <p:childTnLst>
                              <p:par>
                                <p:cTn id="38" presetID="6" presetClass="entr" presetSubtype="16"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ircle(in)">
                                      <p:cBhvr>
                                        <p:cTn id="40" dur="2000"/>
                                        <p:tgtEl>
                                          <p:spTgt spid="27"/>
                                        </p:tgtEl>
                                      </p:cBhvr>
                                    </p:animEffect>
                                  </p:childTnLst>
                                </p:cTn>
                              </p:par>
                            </p:childTnLst>
                          </p:cTn>
                        </p:par>
                        <p:par>
                          <p:cTn id="41" fill="hold">
                            <p:stCondLst>
                              <p:cond delay="8000"/>
                            </p:stCondLst>
                            <p:childTnLst>
                              <p:par>
                                <p:cTn id="42" presetID="31"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1000" fill="hold"/>
                                        <p:tgtEl>
                                          <p:spTgt spid="25"/>
                                        </p:tgtEl>
                                        <p:attrNameLst>
                                          <p:attrName>ppt_w</p:attrName>
                                        </p:attrNameLst>
                                      </p:cBhvr>
                                      <p:tavLst>
                                        <p:tav tm="0">
                                          <p:val>
                                            <p:fltVal val="0"/>
                                          </p:val>
                                        </p:tav>
                                        <p:tav tm="100000">
                                          <p:val>
                                            <p:strVal val="#ppt_w"/>
                                          </p:val>
                                        </p:tav>
                                      </p:tavLst>
                                    </p:anim>
                                    <p:anim calcmode="lin" valueType="num">
                                      <p:cBhvr>
                                        <p:cTn id="45" dur="1000" fill="hold"/>
                                        <p:tgtEl>
                                          <p:spTgt spid="25"/>
                                        </p:tgtEl>
                                        <p:attrNameLst>
                                          <p:attrName>ppt_h</p:attrName>
                                        </p:attrNameLst>
                                      </p:cBhvr>
                                      <p:tavLst>
                                        <p:tav tm="0">
                                          <p:val>
                                            <p:fltVal val="0"/>
                                          </p:val>
                                        </p:tav>
                                        <p:tav tm="100000">
                                          <p:val>
                                            <p:strVal val="#ppt_h"/>
                                          </p:val>
                                        </p:tav>
                                      </p:tavLst>
                                    </p:anim>
                                    <p:anim calcmode="lin" valueType="num">
                                      <p:cBhvr>
                                        <p:cTn id="46" dur="1000" fill="hold"/>
                                        <p:tgtEl>
                                          <p:spTgt spid="25"/>
                                        </p:tgtEl>
                                        <p:attrNameLst>
                                          <p:attrName>style.rotation</p:attrName>
                                        </p:attrNameLst>
                                      </p:cBhvr>
                                      <p:tavLst>
                                        <p:tav tm="0">
                                          <p:val>
                                            <p:fltVal val="90"/>
                                          </p:val>
                                        </p:tav>
                                        <p:tav tm="100000">
                                          <p:val>
                                            <p:fltVal val="0"/>
                                          </p:val>
                                        </p:tav>
                                      </p:tavLst>
                                    </p:anim>
                                    <p:animEffect transition="in" filter="fade">
                                      <p:cBhvr>
                                        <p:cTn id="47" dur="1000"/>
                                        <p:tgtEl>
                                          <p:spTgt spid="25"/>
                                        </p:tgtEl>
                                      </p:cBhvr>
                                    </p:animEffect>
                                  </p:childTnLst>
                                </p:cTn>
                              </p:par>
                            </p:childTnLst>
                          </p:cTn>
                        </p:par>
                        <p:par>
                          <p:cTn id="48" fill="hold">
                            <p:stCondLst>
                              <p:cond delay="9000"/>
                            </p:stCondLst>
                            <p:childTnLst>
                              <p:par>
                                <p:cTn id="49" presetID="31" presetClass="entr" presetSubtype="0"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ppt_w</p:attrName>
                                        </p:attrNameLst>
                                      </p:cBhvr>
                                      <p:tavLst>
                                        <p:tav tm="0">
                                          <p:val>
                                            <p:fltVal val="0"/>
                                          </p:val>
                                        </p:tav>
                                        <p:tav tm="100000">
                                          <p:val>
                                            <p:strVal val="#ppt_w"/>
                                          </p:val>
                                        </p:tav>
                                      </p:tavLst>
                                    </p:anim>
                                    <p:anim calcmode="lin" valueType="num">
                                      <p:cBhvr>
                                        <p:cTn id="52" dur="1000" fill="hold"/>
                                        <p:tgtEl>
                                          <p:spTgt spid="29"/>
                                        </p:tgtEl>
                                        <p:attrNameLst>
                                          <p:attrName>ppt_h</p:attrName>
                                        </p:attrNameLst>
                                      </p:cBhvr>
                                      <p:tavLst>
                                        <p:tav tm="0">
                                          <p:val>
                                            <p:fltVal val="0"/>
                                          </p:val>
                                        </p:tav>
                                        <p:tav tm="100000">
                                          <p:val>
                                            <p:strVal val="#ppt_h"/>
                                          </p:val>
                                        </p:tav>
                                      </p:tavLst>
                                    </p:anim>
                                    <p:anim calcmode="lin" valueType="num">
                                      <p:cBhvr>
                                        <p:cTn id="53" dur="1000" fill="hold"/>
                                        <p:tgtEl>
                                          <p:spTgt spid="29"/>
                                        </p:tgtEl>
                                        <p:attrNameLst>
                                          <p:attrName>style.rotation</p:attrName>
                                        </p:attrNameLst>
                                      </p:cBhvr>
                                      <p:tavLst>
                                        <p:tav tm="0">
                                          <p:val>
                                            <p:fltVal val="90"/>
                                          </p:val>
                                        </p:tav>
                                        <p:tav tm="100000">
                                          <p:val>
                                            <p:fltVal val="0"/>
                                          </p:val>
                                        </p:tav>
                                      </p:tavLst>
                                    </p:anim>
                                    <p:animEffect transition="in" filter="fade">
                                      <p:cBhvr>
                                        <p:cTn id="5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P spid="27"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شناسنامه طرح</a:t>
            </a:r>
            <a:endParaRPr lang="fa-IR" sz="1400" dirty="0">
              <a:solidFill>
                <a:prstClr val="black"/>
              </a:solidFill>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solidFill>
                  <a:prstClr val="white"/>
                </a:solidFill>
              </a:rPr>
              <a:pPr/>
              <a:t>18</a:t>
            </a:fld>
            <a:endParaRPr lang="en-US" dirty="0">
              <a:solidFill>
                <a:prstClr val="white"/>
              </a:solidFill>
            </a:endParaRPr>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بیان مساله وضرورت تحقیق</a:t>
            </a:r>
            <a:endParaRPr lang="fa-IR" sz="1400" dirty="0">
              <a:solidFill>
                <a:prstClr val="black"/>
              </a:solidFill>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اهداف و سوالات تحقیق</a:t>
            </a:r>
            <a:endParaRPr lang="fa-IR" sz="1400" dirty="0">
              <a:solidFill>
                <a:prstClr val="black"/>
              </a:solidFill>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تعریف متغیرهای تحقیق</a:t>
            </a:r>
            <a:endParaRPr lang="fa-IR" sz="1400" dirty="0">
              <a:solidFill>
                <a:prstClr val="black"/>
              </a:solidFill>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روش تحقیق</a:t>
            </a:r>
            <a:endParaRPr lang="fa-IR" sz="1400" dirty="0">
              <a:solidFill>
                <a:prstClr val="black"/>
              </a:solidFill>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مبانی نظری</a:t>
            </a:r>
            <a:endParaRPr lang="fa-IR" sz="1400" dirty="0">
              <a:solidFill>
                <a:prstClr val="black"/>
              </a:solidFill>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solidFill>
                  <a:prstClr val="white"/>
                </a:solidFill>
                <a:cs typeface="2  Lotus" panose="00000400000000000000" pitchFamily="2" charset="-78"/>
              </a:rPr>
              <a:t>بررسی نمونه های موردی</a:t>
            </a:r>
            <a:endParaRPr lang="fa-IR" sz="1400" dirty="0">
              <a:solidFill>
                <a:prstClr val="white"/>
              </a:solidFill>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معرفی و آنالیز سایت </a:t>
            </a:r>
            <a:endParaRPr lang="fa-IR" sz="1400" dirty="0">
              <a:solidFill>
                <a:prstClr val="black"/>
              </a:solidFill>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روند طراحی</a:t>
            </a:r>
            <a:endParaRPr lang="fa-IR" sz="1400" dirty="0">
              <a:solidFill>
                <a:prstClr val="black"/>
              </a:solidFill>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سپاس</a:t>
            </a:r>
            <a:endParaRPr lang="fa-IR" sz="1400" dirty="0">
              <a:solidFill>
                <a:prstClr val="black"/>
              </a:solidFill>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solidFill>
                  <a:prstClr val="black"/>
                </a:solidFill>
                <a:cs typeface="2  Lotus" panose="00000400000000000000" pitchFamily="2" charset="-78"/>
              </a:rPr>
              <a:t>زمستان 1397</a:t>
            </a:r>
            <a:endParaRPr lang="fa-IR" sz="1400" dirty="0">
              <a:solidFill>
                <a:prstClr val="black"/>
              </a:solidFill>
              <a:cs typeface="2  Lotus" panose="00000400000000000000" pitchFamily="2" charset="-78"/>
            </a:endParaRPr>
          </a:p>
        </p:txBody>
      </p:sp>
      <p:sp>
        <p:nvSpPr>
          <p:cNvPr id="20" name="Rectangle 19"/>
          <p:cNvSpPr/>
          <p:nvPr/>
        </p:nvSpPr>
        <p:spPr>
          <a:xfrm>
            <a:off x="5580112" y="448515"/>
            <a:ext cx="2118956"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prstClr val="black"/>
                </a:solidFill>
                <a:cs typeface="2  Titr" panose="00000700000000000000" pitchFamily="2" charset="-78"/>
              </a:rPr>
              <a:t>نمونه های خارجی</a:t>
            </a:r>
            <a:endParaRPr lang="en-US" dirty="0">
              <a:solidFill>
                <a:prstClr val="black"/>
              </a:solidFill>
              <a:cs typeface="2  Titr" panose="00000700000000000000" pitchFamily="2" charset="-78"/>
            </a:endParaRPr>
          </a:p>
        </p:txBody>
      </p:sp>
      <p:sp>
        <p:nvSpPr>
          <p:cNvPr id="21" name="Rounded Rectangle 20">
            <a:hlinkClick r:id="rId5" action="ppaction://hlinksldjump"/>
          </p:cNvPr>
          <p:cNvSpPr/>
          <p:nvPr/>
        </p:nvSpPr>
        <p:spPr>
          <a:xfrm>
            <a:off x="7099562" y="133278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ساختمان تجاري بيرمنگام </a:t>
            </a:r>
          </a:p>
        </p:txBody>
      </p:sp>
      <p:sp>
        <p:nvSpPr>
          <p:cNvPr id="26" name="Rectangle 25"/>
          <p:cNvSpPr>
            <a:spLocks noChangeArrowheads="1"/>
          </p:cNvSpPr>
          <p:nvPr/>
        </p:nvSpPr>
        <p:spPr bwMode="auto">
          <a:xfrm>
            <a:off x="5653304" y="4684365"/>
            <a:ext cx="3130656" cy="48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اين بنا يک فضاي تجاري مدرن در فضاي شهري منطقه </a:t>
            </a:r>
            <a:r>
              <a:rPr lang="en-US"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Bull Ring </a:t>
            </a: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و در مجاورت يک </a:t>
            </a:r>
            <a:r>
              <a:rPr lang="fa-IR" sz="12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rPr>
              <a:t>کليساي </a:t>
            </a: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شووتيک مي </a:t>
            </a:r>
            <a:r>
              <a:rPr lang="fa-IR" sz="12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rPr>
              <a:t>باشد</a:t>
            </a:r>
            <a:endPar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endParaRPr>
          </a:p>
        </p:txBody>
      </p:sp>
      <p:sp>
        <p:nvSpPr>
          <p:cNvPr id="27" name="Rounded Rectangle 26">
            <a:hlinkClick r:id="rId5" action="ppaction://hlinksldjump"/>
          </p:cNvPr>
          <p:cNvSpPr/>
          <p:nvPr/>
        </p:nvSpPr>
        <p:spPr>
          <a:xfrm>
            <a:off x="7099562" y="250208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نمايشگاه تجاري ميلان نو</a:t>
            </a:r>
          </a:p>
        </p:txBody>
      </p:sp>
      <p:sp>
        <p:nvSpPr>
          <p:cNvPr id="28" name="Rectangle 27"/>
          <p:cNvSpPr>
            <a:spLocks noChangeArrowheads="1"/>
          </p:cNvSpPr>
          <p:nvPr/>
        </p:nvSpPr>
        <p:spPr bwMode="auto">
          <a:xfrm>
            <a:off x="5451420" y="2904853"/>
            <a:ext cx="3456954" cy="108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اين مرکز تجاري يکي از بزرگترين بناهاي اروپاست که نقش مهمي را در حومه شهر بازي مي کنند. در واقع اين مرکز، خود، قصد تبديل شدن به يک فضاي شهري را دارد. غرفه هاي خريد و فروش در دو سوي محور مرکزي قرار گرفته اند، مانند راسته هاي بازار تهران در برنامه ريزي اين اثر از اصول بازار هاي ايراني بسيار بهره گرفته شده است. </a:t>
            </a:r>
          </a:p>
        </p:txBody>
      </p:sp>
      <p:pic>
        <p:nvPicPr>
          <p:cNvPr id="23" name="Picture 22" descr="Image result for â«Ø³Ø§Ø®ØªÙØ§Ù ØªØ¬Ø§Ø±Û Ø¨ÛØ±ÙÙÚ¯Ø§Ùâ¬â"/>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52964" y="798914"/>
            <a:ext cx="1980145" cy="15926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Picture 37" descr="Image result for â«ÙÙØ§ÛØ´Ú¯Ø§Ù ØªØ¬Ø§Ø±Û ÙÛÙØ§Ùâ¬â"/>
          <p:cNvPicPr/>
          <p:nvPr/>
        </p:nvPicPr>
        <p:blipFill rotWithShape="1">
          <a:blip r:embed="rId7" cstate="print">
            <a:extLst>
              <a:ext uri="{28A0092B-C50C-407E-A947-70E740481C1C}">
                <a14:useLocalDpi xmlns:a14="http://schemas.microsoft.com/office/drawing/2010/main" val="0"/>
              </a:ext>
            </a:extLst>
          </a:blip>
          <a:srcRect b="14109"/>
          <a:stretch/>
        </p:blipFill>
        <p:spPr bwMode="auto">
          <a:xfrm>
            <a:off x="2225716" y="2542176"/>
            <a:ext cx="2821248" cy="11266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
        <p:nvSpPr>
          <p:cNvPr id="39" name="Rounded Rectangle 38">
            <a:hlinkClick r:id="rId5" action="ppaction://hlinksldjump"/>
          </p:cNvPr>
          <p:cNvSpPr/>
          <p:nvPr/>
        </p:nvSpPr>
        <p:spPr>
          <a:xfrm>
            <a:off x="7020272" y="4128945"/>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a:solidFill>
                  <a:prstClr val="black"/>
                </a:solidFill>
                <a:cs typeface="2  Lotus" panose="00000400000000000000" pitchFamily="2" charset="-78"/>
              </a:rPr>
              <a:t>مرکز خريد فان هوف، مونيخ</a:t>
            </a:r>
          </a:p>
        </p:txBody>
      </p:sp>
      <p:sp>
        <p:nvSpPr>
          <p:cNvPr id="40" name="Rectangle 39"/>
          <p:cNvSpPr>
            <a:spLocks noChangeArrowheads="1"/>
          </p:cNvSpPr>
          <p:nvPr/>
        </p:nvSpPr>
        <p:spPr bwMode="auto">
          <a:xfrm>
            <a:off x="5220072" y="1833245"/>
            <a:ext cx="3706720" cy="6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اين پروژه به شكل </a:t>
            </a:r>
            <a:r>
              <a:rPr lang="fa-IR" sz="1200" dirty="0" smtClean="0">
                <a:solidFill>
                  <a:prstClr val="white"/>
                </a:solidFill>
                <a:latin typeface="Times New Roman" panose="02020603050405020304" pitchFamily="18" charset="0"/>
                <a:ea typeface="Times New Roman" panose="02020603050405020304" pitchFamily="18" charset="0"/>
                <a:cs typeface="B Lotus" panose="00000400000000000000" pitchFamily="2" charset="-78"/>
              </a:rPr>
              <a:t>مجتمعي </a:t>
            </a:r>
            <a:r>
              <a:rPr lang="fa-IR" sz="1200" dirty="0">
                <a:solidFill>
                  <a:prstClr val="white"/>
                </a:solidFill>
                <a:latin typeface="Times New Roman" panose="02020603050405020304" pitchFamily="18" charset="0"/>
                <a:ea typeface="Times New Roman" panose="02020603050405020304" pitchFamily="18" charset="0"/>
                <a:cs typeface="B Lotus" panose="00000400000000000000" pitchFamily="2" charset="-78"/>
              </a:rPr>
              <a:t>چند منظوره شامل مغازه ها، رستوران ها، کافه، بانک و دفاتر کار و واحدهاي مسکوني و يک نمايشگاه آثار هنري سالانه جاذب تعداد زيادي توريست مي باشد. </a:t>
            </a:r>
          </a:p>
        </p:txBody>
      </p:sp>
      <p:pic>
        <p:nvPicPr>
          <p:cNvPr id="41" name="Picture 40" descr="ÙØ±Ú©Ø² Ø®Ø±ÛØ¯ ÙÙÙØª ÙÙÙ ÙÙÙÛØ®"/>
          <p:cNvPicPr/>
          <p:nvPr/>
        </p:nvPicPr>
        <p:blipFill rotWithShape="1">
          <a:blip r:embed="rId8">
            <a:extLst>
              <a:ext uri="{28A0092B-C50C-407E-A947-70E740481C1C}">
                <a14:useLocalDpi xmlns:a14="http://schemas.microsoft.com/office/drawing/2010/main" val="0"/>
              </a:ext>
            </a:extLst>
          </a:blip>
          <a:srcRect b="8413"/>
          <a:stretch/>
        </p:blipFill>
        <p:spPr bwMode="auto">
          <a:xfrm>
            <a:off x="2406475" y="3893799"/>
            <a:ext cx="2378049" cy="13827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35444899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31"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childTnLst>
                          </p:cTn>
                        </p:par>
                        <p:par>
                          <p:cTn id="29" fill="hold">
                            <p:stCondLst>
                              <p:cond delay="4000"/>
                            </p:stCondLst>
                            <p:childTnLst>
                              <p:par>
                                <p:cTn id="30" presetID="31" presetClass="entr" presetSubtype="0"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1000" fill="hold"/>
                                        <p:tgtEl>
                                          <p:spTgt spid="38"/>
                                        </p:tgtEl>
                                        <p:attrNameLst>
                                          <p:attrName>ppt_w</p:attrName>
                                        </p:attrNameLst>
                                      </p:cBhvr>
                                      <p:tavLst>
                                        <p:tav tm="0">
                                          <p:val>
                                            <p:fltVal val="0"/>
                                          </p:val>
                                        </p:tav>
                                        <p:tav tm="100000">
                                          <p:val>
                                            <p:strVal val="#ppt_w"/>
                                          </p:val>
                                        </p:tav>
                                      </p:tavLst>
                                    </p:anim>
                                    <p:anim calcmode="lin" valueType="num">
                                      <p:cBhvr>
                                        <p:cTn id="33" dur="1000" fill="hold"/>
                                        <p:tgtEl>
                                          <p:spTgt spid="38"/>
                                        </p:tgtEl>
                                        <p:attrNameLst>
                                          <p:attrName>ppt_h</p:attrName>
                                        </p:attrNameLst>
                                      </p:cBhvr>
                                      <p:tavLst>
                                        <p:tav tm="0">
                                          <p:val>
                                            <p:fltVal val="0"/>
                                          </p:val>
                                        </p:tav>
                                        <p:tav tm="100000">
                                          <p:val>
                                            <p:strVal val="#ppt_h"/>
                                          </p:val>
                                        </p:tav>
                                      </p:tavLst>
                                    </p:anim>
                                    <p:anim calcmode="lin" valueType="num">
                                      <p:cBhvr>
                                        <p:cTn id="34" dur="1000" fill="hold"/>
                                        <p:tgtEl>
                                          <p:spTgt spid="38"/>
                                        </p:tgtEl>
                                        <p:attrNameLst>
                                          <p:attrName>style.rotation</p:attrName>
                                        </p:attrNameLst>
                                      </p:cBhvr>
                                      <p:tavLst>
                                        <p:tav tm="0">
                                          <p:val>
                                            <p:fltVal val="90"/>
                                          </p:val>
                                        </p:tav>
                                        <p:tav tm="100000">
                                          <p:val>
                                            <p:fltVal val="0"/>
                                          </p:val>
                                        </p:tav>
                                      </p:tavLst>
                                    </p:anim>
                                    <p:animEffect transition="in" filter="fade">
                                      <p:cBhvr>
                                        <p:cTn id="35" dur="1000"/>
                                        <p:tgtEl>
                                          <p:spTgt spid="38"/>
                                        </p:tgtEl>
                                      </p:cBhvr>
                                    </p:animEffect>
                                  </p:childTnLst>
                                </p:cTn>
                              </p:par>
                            </p:childTnLst>
                          </p:cTn>
                        </p:par>
                        <p:par>
                          <p:cTn id="36" fill="hold">
                            <p:stCondLst>
                              <p:cond delay="5000"/>
                            </p:stCondLst>
                            <p:childTnLst>
                              <p:par>
                                <p:cTn id="37" presetID="31" presetClass="entr" presetSubtype="0"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fltVal val="0"/>
                                          </p:val>
                                        </p:tav>
                                        <p:tav tm="100000">
                                          <p:val>
                                            <p:strVal val="#ppt_w"/>
                                          </p:val>
                                        </p:tav>
                                      </p:tavLst>
                                    </p:anim>
                                    <p:anim calcmode="lin" valueType="num">
                                      <p:cBhvr>
                                        <p:cTn id="40" dur="1000" fill="hold"/>
                                        <p:tgtEl>
                                          <p:spTgt spid="41"/>
                                        </p:tgtEl>
                                        <p:attrNameLst>
                                          <p:attrName>ppt_h</p:attrName>
                                        </p:attrNameLst>
                                      </p:cBhvr>
                                      <p:tavLst>
                                        <p:tav tm="0">
                                          <p:val>
                                            <p:fltVal val="0"/>
                                          </p:val>
                                        </p:tav>
                                        <p:tav tm="100000">
                                          <p:val>
                                            <p:strVal val="#ppt_h"/>
                                          </p:val>
                                        </p:tav>
                                      </p:tavLst>
                                    </p:anim>
                                    <p:anim calcmode="lin" valueType="num">
                                      <p:cBhvr>
                                        <p:cTn id="41" dur="1000" fill="hold"/>
                                        <p:tgtEl>
                                          <p:spTgt spid="41"/>
                                        </p:tgtEl>
                                        <p:attrNameLst>
                                          <p:attrName>style.rotation</p:attrName>
                                        </p:attrNameLst>
                                      </p:cBhvr>
                                      <p:tavLst>
                                        <p:tav tm="0">
                                          <p:val>
                                            <p:fltVal val="90"/>
                                          </p:val>
                                        </p:tav>
                                        <p:tav tm="100000">
                                          <p:val>
                                            <p:fltVal val="0"/>
                                          </p:val>
                                        </p:tav>
                                      </p:tavLst>
                                    </p:anim>
                                    <p:animEffect transition="in" filter="fade">
                                      <p:cBhvr>
                                        <p:cTn id="42" dur="1000"/>
                                        <p:tgtEl>
                                          <p:spTgt spid="41"/>
                                        </p:tgtEl>
                                      </p:cBhvr>
                                    </p:animEffect>
                                  </p:childTnLst>
                                </p:cTn>
                              </p:par>
                            </p:childTnLst>
                          </p:cTn>
                        </p:par>
                        <p:par>
                          <p:cTn id="43" fill="hold">
                            <p:stCondLst>
                              <p:cond delay="6000"/>
                            </p:stCondLst>
                            <p:childTnLst>
                              <p:par>
                                <p:cTn id="44" presetID="26"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80">
                                          <p:stCondLst>
                                            <p:cond delay="0"/>
                                          </p:stCondLst>
                                        </p:cTn>
                                        <p:tgtEl>
                                          <p:spTgt spid="20"/>
                                        </p:tgtEl>
                                      </p:cBhvr>
                                    </p:animEffect>
                                    <p:anim calcmode="lin" valueType="num">
                                      <p:cBhvr>
                                        <p:cTn id="4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2" dur="26">
                                          <p:stCondLst>
                                            <p:cond delay="650"/>
                                          </p:stCondLst>
                                        </p:cTn>
                                        <p:tgtEl>
                                          <p:spTgt spid="20"/>
                                        </p:tgtEl>
                                      </p:cBhvr>
                                      <p:to x="100000" y="60000"/>
                                    </p:animScale>
                                    <p:animScale>
                                      <p:cBhvr>
                                        <p:cTn id="53" dur="166" decel="50000">
                                          <p:stCondLst>
                                            <p:cond delay="676"/>
                                          </p:stCondLst>
                                        </p:cTn>
                                        <p:tgtEl>
                                          <p:spTgt spid="20"/>
                                        </p:tgtEl>
                                      </p:cBhvr>
                                      <p:to x="100000" y="100000"/>
                                    </p:animScale>
                                    <p:animScale>
                                      <p:cBhvr>
                                        <p:cTn id="54" dur="26">
                                          <p:stCondLst>
                                            <p:cond delay="1312"/>
                                          </p:stCondLst>
                                        </p:cTn>
                                        <p:tgtEl>
                                          <p:spTgt spid="20"/>
                                        </p:tgtEl>
                                      </p:cBhvr>
                                      <p:to x="100000" y="80000"/>
                                    </p:animScale>
                                    <p:animScale>
                                      <p:cBhvr>
                                        <p:cTn id="55" dur="166" decel="50000">
                                          <p:stCondLst>
                                            <p:cond delay="1338"/>
                                          </p:stCondLst>
                                        </p:cTn>
                                        <p:tgtEl>
                                          <p:spTgt spid="20"/>
                                        </p:tgtEl>
                                      </p:cBhvr>
                                      <p:to x="100000" y="100000"/>
                                    </p:animScale>
                                    <p:animScale>
                                      <p:cBhvr>
                                        <p:cTn id="56" dur="26">
                                          <p:stCondLst>
                                            <p:cond delay="1642"/>
                                          </p:stCondLst>
                                        </p:cTn>
                                        <p:tgtEl>
                                          <p:spTgt spid="20"/>
                                        </p:tgtEl>
                                      </p:cBhvr>
                                      <p:to x="100000" y="90000"/>
                                    </p:animScale>
                                    <p:animScale>
                                      <p:cBhvr>
                                        <p:cTn id="57" dur="166" decel="50000">
                                          <p:stCondLst>
                                            <p:cond delay="1668"/>
                                          </p:stCondLst>
                                        </p:cTn>
                                        <p:tgtEl>
                                          <p:spTgt spid="20"/>
                                        </p:tgtEl>
                                      </p:cBhvr>
                                      <p:to x="100000" y="100000"/>
                                    </p:animScale>
                                    <p:animScale>
                                      <p:cBhvr>
                                        <p:cTn id="58" dur="26">
                                          <p:stCondLst>
                                            <p:cond delay="1808"/>
                                          </p:stCondLst>
                                        </p:cTn>
                                        <p:tgtEl>
                                          <p:spTgt spid="20"/>
                                        </p:tgtEl>
                                      </p:cBhvr>
                                      <p:to x="100000" y="95000"/>
                                    </p:animScale>
                                    <p:animScale>
                                      <p:cBhvr>
                                        <p:cTn id="59" dur="166" decel="50000">
                                          <p:stCondLst>
                                            <p:cond delay="1834"/>
                                          </p:stCondLst>
                                        </p:cTn>
                                        <p:tgtEl>
                                          <p:spTgt spid="20"/>
                                        </p:tgtEl>
                                      </p:cBhvr>
                                      <p:to x="100000" y="100000"/>
                                    </p:animScale>
                                  </p:childTnLst>
                                </p:cTn>
                              </p:par>
                            </p:childTnLst>
                          </p:cTn>
                        </p:par>
                        <p:par>
                          <p:cTn id="60" fill="hold">
                            <p:stCondLst>
                              <p:cond delay="8000"/>
                            </p:stCondLst>
                            <p:childTnLst>
                              <p:par>
                                <p:cTn id="61" presetID="6" presetClass="entr" presetSubtype="16"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circle(in)">
                                      <p:cBhvr>
                                        <p:cTn id="63" dur="2000"/>
                                        <p:tgtEl>
                                          <p:spTgt spid="21"/>
                                        </p:tgtEl>
                                      </p:cBhvr>
                                    </p:animEffect>
                                  </p:childTnLst>
                                </p:cTn>
                              </p:par>
                            </p:childTnLst>
                          </p:cTn>
                        </p:par>
                        <p:par>
                          <p:cTn id="64" fill="hold">
                            <p:stCondLst>
                              <p:cond delay="10000"/>
                            </p:stCondLst>
                            <p:childTnLst>
                              <p:par>
                                <p:cTn id="65" presetID="6" presetClass="entr" presetSubtype="1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circle(in)">
                                      <p:cBhvr>
                                        <p:cTn id="67" dur="2000"/>
                                        <p:tgtEl>
                                          <p:spTgt spid="27"/>
                                        </p:tgtEl>
                                      </p:cBhvr>
                                    </p:animEffect>
                                  </p:childTnLst>
                                </p:cTn>
                              </p:par>
                            </p:childTnLst>
                          </p:cTn>
                        </p:par>
                        <p:par>
                          <p:cTn id="68" fill="hold">
                            <p:stCondLst>
                              <p:cond delay="12000"/>
                            </p:stCondLst>
                            <p:childTnLst>
                              <p:par>
                                <p:cTn id="69" presetID="6" presetClass="entr" presetSubtype="16"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circle(in)">
                                      <p:cBhvr>
                                        <p:cTn id="71"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6" grpId="0"/>
      <p:bldP spid="27" grpId="0" animBg="1"/>
      <p:bldP spid="28" grpId="0"/>
      <p:bldP spid="39" grpId="0" animBg="1"/>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19</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7103789" y="1454293"/>
            <a:ext cx="1720627"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توصيف سايت</a:t>
            </a:r>
          </a:p>
        </p:txBody>
      </p:sp>
      <p:sp>
        <p:nvSpPr>
          <p:cNvPr id="22" name="Rectangle 21"/>
          <p:cNvSpPr>
            <a:spLocks noChangeArrowheads="1"/>
          </p:cNvSpPr>
          <p:nvPr/>
        </p:nvSpPr>
        <p:spPr bwMode="auto">
          <a:xfrm>
            <a:off x="2051720" y="1951970"/>
            <a:ext cx="6806530" cy="167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منطقه کوثر مشهد که با نام سه راه کوکا نام دارد و اين منطقه که در بزرگراه وکيل آباد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قرار </a:t>
            </a:r>
            <a:r>
              <a:rPr lang="fa-IR" sz="1200" dirty="0">
                <a:latin typeface="Times New Roman" panose="02020603050405020304" pitchFamily="18" charset="0"/>
                <a:ea typeface="Times New Roman" panose="02020603050405020304" pitchFamily="18" charset="0"/>
                <a:cs typeface="B Lotus" panose="00000400000000000000" pitchFamily="2" charset="-78"/>
              </a:rPr>
              <a:t>دارد و به عنوان منطقه مسکوني نشين شناخته شده است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نام </a:t>
            </a:r>
            <a:r>
              <a:rPr lang="fa-IR" sz="1200" dirty="0">
                <a:latin typeface="Times New Roman" panose="02020603050405020304" pitchFamily="18" charset="0"/>
                <a:ea typeface="Times New Roman" panose="02020603050405020304" pitchFamily="18" charset="0"/>
                <a:cs typeface="B Lotus" panose="00000400000000000000" pitchFamily="2" charset="-78"/>
              </a:rPr>
              <a:t>قديمي آن که به نام سه راه کوکا مي باشد و به اين علت است که در انتهاي اين منطقه کارخانه کوکا قرار دارد و شکل آن به صورت يک شش ضلعي مي باشد و مسکوني هاي اطراف آن نيز به همين شکل قرار گرفته اند اين منطقه داراي پتانسيل هاي زيادي در بخش هاي متفاوت دارد و پوشش هاي گياهي آن به اين شکل است که از درختان سر سبز و چمن زارهايي که در اطراف و وسط بولوار قرار گرفته است تشکيل شده  و در اين منطقه از ايجاد پارک هاي مختلف و زيبا که به منطقه زيبايي بخشيده است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د </a:t>
            </a:r>
            <a:r>
              <a:rPr lang="fa-IR" sz="1200" dirty="0">
                <a:latin typeface="Times New Roman" panose="02020603050405020304" pitchFamily="18" charset="0"/>
                <a:ea typeface="Times New Roman" panose="02020603050405020304" pitchFamily="18" charset="0"/>
                <a:cs typeface="B Lotus" panose="00000400000000000000" pitchFamily="2" charset="-78"/>
              </a:rPr>
              <a:t>و همچنين در اين منطقه از مسير قطار شهري نيز استفاده شده است اين منطقه که نزديک به دانشگاه فردوسي مشهد مي باشد و در اين منطقه از بخش هاي فرهنگي و مذهبي بي بهره نيست مطلب بسيار مهمي که هست در ابتداي اين منطقه بخش درماني وجود دارد که به عنوان بيمارستان فارابي مي باشد که مجموعه بزرگي مي باشد و بيمارستان معروفي نيز هست. </a:t>
            </a:r>
          </a:p>
        </p:txBody>
      </p:sp>
      <p:sp>
        <p:nvSpPr>
          <p:cNvPr id="19" name="Rectangle 18"/>
          <p:cNvSpPr/>
          <p:nvPr/>
        </p:nvSpPr>
        <p:spPr>
          <a:xfrm>
            <a:off x="7670219" y="3896491"/>
            <a:ext cx="1117898" cy="42862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معرفی</a:t>
            </a:r>
            <a:endParaRPr lang="fa-IR" dirty="0">
              <a:solidFill>
                <a:schemeClr val="bg1"/>
              </a:solidFill>
              <a:cs typeface="2  Titr" panose="00000700000000000000" pitchFamily="2" charset="-78"/>
            </a:endParaRPr>
          </a:p>
        </p:txBody>
      </p:sp>
      <p:sp>
        <p:nvSpPr>
          <p:cNvPr id="21" name="Rectangle 20"/>
          <p:cNvSpPr>
            <a:spLocks noChangeArrowheads="1"/>
          </p:cNvSpPr>
          <p:nvPr/>
        </p:nvSpPr>
        <p:spPr bwMode="auto">
          <a:xfrm>
            <a:off x="2120023" y="4421326"/>
            <a:ext cx="6806530" cy="1278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اين سايت که در راستاي خيابان کوثر و در(کوثر شمالي) مي باشد و نزديک به بزرگراه وکيل آباد است و تردد به آن بسيار راحت مي باشد ولي از مسير ديگر رسيدن به اين سايت زمان بر خواهد بود چرا که کسي که از سمت بزرگراه وکيل آباد داخل خيابان کوثر مي شود زودتر نسبت به مسير ديگر به اين مجموعه مي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رسد. </a:t>
            </a:r>
            <a:r>
              <a:rPr lang="fa-IR" sz="1200" dirty="0">
                <a:latin typeface="Times New Roman" panose="02020603050405020304" pitchFamily="18" charset="0"/>
                <a:ea typeface="Times New Roman" panose="02020603050405020304" pitchFamily="18" charset="0"/>
                <a:cs typeface="B Lotus" panose="00000400000000000000" pitchFamily="2" charset="-78"/>
              </a:rPr>
              <a:t>اين مسير به علت اين که در راستاي آن به بخش مسکوني اشاره شده است اين مجموعه مي توان کاربري مناسبي در اين منطقه داشته باشد لذا به جهت اين که کاربري ها اطراف همه مسکوني مي باشند مي توان يک مجموعه بزرگ باغ بازار براي همه سنين ايجاد کرد  که به عنوان مقياسي در منطقه مي باشد. و يا حتي از اطراف سايت نيز دسترسي راحتي به بخش هاي مسکوني دارد. و در ادامه به تحليل سايت مي پردازيم:</a:t>
            </a:r>
          </a:p>
        </p:txBody>
      </p:sp>
    </p:spTree>
    <p:extLst>
      <p:ext uri="{BB962C8B-B14F-4D97-AF65-F5344CB8AC3E}">
        <p14:creationId xmlns:p14="http://schemas.microsoft.com/office/powerpoint/2010/main" val="23750856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4000"/>
                            </p:stCondLst>
                            <p:childTnLst>
                              <p:par>
                                <p:cTn id="34" presetID="26"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80">
                                          <p:stCondLst>
                                            <p:cond delay="0"/>
                                          </p:stCondLst>
                                        </p:cTn>
                                        <p:tgtEl>
                                          <p:spTgt spid="19"/>
                                        </p:tgtEl>
                                      </p:cBhvr>
                                    </p:animEffect>
                                    <p:anim calcmode="lin" valueType="num">
                                      <p:cBhvr>
                                        <p:cTn id="37"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42" dur="26">
                                          <p:stCondLst>
                                            <p:cond delay="650"/>
                                          </p:stCondLst>
                                        </p:cTn>
                                        <p:tgtEl>
                                          <p:spTgt spid="19"/>
                                        </p:tgtEl>
                                      </p:cBhvr>
                                      <p:to x="100000" y="60000"/>
                                    </p:animScale>
                                    <p:animScale>
                                      <p:cBhvr>
                                        <p:cTn id="43" dur="166" decel="50000">
                                          <p:stCondLst>
                                            <p:cond delay="676"/>
                                          </p:stCondLst>
                                        </p:cTn>
                                        <p:tgtEl>
                                          <p:spTgt spid="19"/>
                                        </p:tgtEl>
                                      </p:cBhvr>
                                      <p:to x="100000" y="100000"/>
                                    </p:animScale>
                                    <p:animScale>
                                      <p:cBhvr>
                                        <p:cTn id="44" dur="26">
                                          <p:stCondLst>
                                            <p:cond delay="1312"/>
                                          </p:stCondLst>
                                        </p:cTn>
                                        <p:tgtEl>
                                          <p:spTgt spid="19"/>
                                        </p:tgtEl>
                                      </p:cBhvr>
                                      <p:to x="100000" y="80000"/>
                                    </p:animScale>
                                    <p:animScale>
                                      <p:cBhvr>
                                        <p:cTn id="45" dur="166" decel="50000">
                                          <p:stCondLst>
                                            <p:cond delay="1338"/>
                                          </p:stCondLst>
                                        </p:cTn>
                                        <p:tgtEl>
                                          <p:spTgt spid="19"/>
                                        </p:tgtEl>
                                      </p:cBhvr>
                                      <p:to x="100000" y="100000"/>
                                    </p:animScale>
                                    <p:animScale>
                                      <p:cBhvr>
                                        <p:cTn id="46" dur="26">
                                          <p:stCondLst>
                                            <p:cond delay="1642"/>
                                          </p:stCondLst>
                                        </p:cTn>
                                        <p:tgtEl>
                                          <p:spTgt spid="19"/>
                                        </p:tgtEl>
                                      </p:cBhvr>
                                      <p:to x="100000" y="90000"/>
                                    </p:animScale>
                                    <p:animScale>
                                      <p:cBhvr>
                                        <p:cTn id="47" dur="166" decel="50000">
                                          <p:stCondLst>
                                            <p:cond delay="1668"/>
                                          </p:stCondLst>
                                        </p:cTn>
                                        <p:tgtEl>
                                          <p:spTgt spid="19"/>
                                        </p:tgtEl>
                                      </p:cBhvr>
                                      <p:to x="100000" y="100000"/>
                                    </p:animScale>
                                    <p:animScale>
                                      <p:cBhvr>
                                        <p:cTn id="48" dur="26">
                                          <p:stCondLst>
                                            <p:cond delay="1808"/>
                                          </p:stCondLst>
                                        </p:cTn>
                                        <p:tgtEl>
                                          <p:spTgt spid="19"/>
                                        </p:tgtEl>
                                      </p:cBhvr>
                                      <p:to x="100000" y="95000"/>
                                    </p:animScale>
                                    <p:animScale>
                                      <p:cBhvr>
                                        <p:cTn id="49" dur="166" decel="50000">
                                          <p:stCondLst>
                                            <p:cond delay="1834"/>
                                          </p:stCondLst>
                                        </p:cTn>
                                        <p:tgtEl>
                                          <p:spTgt spid="19"/>
                                        </p:tgtEl>
                                      </p:cBhvr>
                                      <p:to x="100000" y="100000"/>
                                    </p:animScale>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P spid="19"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1"/>
          </a:lnRef>
          <a:fillRef idx="3">
            <a:schemeClr val="accent1"/>
          </a:fillRef>
          <a:effectRef idx="2">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2</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14985" y="1513226"/>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سوالات و فرضیه های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38" name="Rectangle 37"/>
          <p:cNvSpPr/>
          <p:nvPr/>
        </p:nvSpPr>
        <p:spPr>
          <a:xfrm>
            <a:off x="2411760" y="1509262"/>
            <a:ext cx="5760640" cy="4147674"/>
          </a:xfrm>
          <a:prstGeom prst="rect">
            <a:avLst/>
          </a:prstGeom>
        </p:spPr>
        <p:txBody>
          <a:bodyPr wrap="square">
            <a:spAutoFit/>
          </a:bodyPr>
          <a:lstStyle/>
          <a:p>
            <a:pPr algn="ctr" rtl="1">
              <a:lnSpc>
                <a:spcPct val="107000"/>
              </a:lnSpc>
              <a:spcAft>
                <a:spcPts val="0"/>
              </a:spcAft>
            </a:pPr>
            <a:r>
              <a:rPr lang="ar-SA" sz="1600" b="1" spc="10" dirty="0">
                <a:ea typeface="Calibri" panose="020F0502020204030204" pitchFamily="34" charset="0"/>
                <a:cs typeface="B Titr" panose="00000700000000000000" pitchFamily="2" charset="-78"/>
              </a:rPr>
              <a:t> دانشگاه آزاد اسلامي</a:t>
            </a:r>
            <a:endParaRPr lang="en-US" sz="1200" dirty="0">
              <a:ea typeface="Calibri" panose="020F0502020204030204" pitchFamily="34" charset="0"/>
            </a:endParaRPr>
          </a:p>
          <a:p>
            <a:pPr algn="ctr" rtl="1">
              <a:lnSpc>
                <a:spcPct val="107000"/>
              </a:lnSpc>
              <a:spcAft>
                <a:spcPts val="0"/>
              </a:spcAft>
            </a:pPr>
            <a:r>
              <a:rPr lang="ar-SA" sz="1600" b="1" spc="10" dirty="0">
                <a:ea typeface="Calibri" panose="020F0502020204030204" pitchFamily="34" charset="0"/>
                <a:cs typeface="B Titr" panose="00000700000000000000" pitchFamily="2" charset="-78"/>
              </a:rPr>
              <a:t>واحد  بم</a:t>
            </a:r>
            <a:endParaRPr lang="en-US" sz="1200" dirty="0">
              <a:ea typeface="Calibri" panose="020F0502020204030204" pitchFamily="34" charset="0"/>
            </a:endParaRPr>
          </a:p>
          <a:p>
            <a:pPr algn="ctr" rtl="1">
              <a:lnSpc>
                <a:spcPct val="107000"/>
              </a:lnSpc>
              <a:spcAft>
                <a:spcPts val="0"/>
              </a:spcAft>
            </a:pPr>
            <a:r>
              <a:rPr lang="ar-SA" sz="1600" b="1" spc="10" dirty="0">
                <a:latin typeface="Swis721 Cn BT" panose="020B0506020202030204" pitchFamily="34" charset="0"/>
                <a:ea typeface="Calibri" panose="020F0502020204030204" pitchFamily="34" charset="0"/>
                <a:cs typeface="B Titr" panose="00000700000000000000" pitchFamily="2" charset="-78"/>
              </a:rPr>
              <a:t>دانشکده معماري</a:t>
            </a:r>
            <a:endParaRPr lang="en-US" sz="1200" dirty="0">
              <a:ea typeface="Calibri" panose="020F0502020204030204" pitchFamily="34" charset="0"/>
            </a:endParaRPr>
          </a:p>
          <a:p>
            <a:pPr algn="ctr" rtl="1">
              <a:lnSpc>
                <a:spcPct val="107000"/>
              </a:lnSpc>
              <a:spcAft>
                <a:spcPts val="0"/>
              </a:spcAft>
            </a:pPr>
            <a:r>
              <a:rPr lang="ar-SA" sz="1600" b="1" spc="10" dirty="0">
                <a:latin typeface="Swis721 Cn BT" panose="020B0506020202030204" pitchFamily="34" charset="0"/>
                <a:ea typeface="Calibri" panose="020F0502020204030204" pitchFamily="34" charset="0"/>
                <a:cs typeface="B Titr" panose="00000700000000000000" pitchFamily="2" charset="-78"/>
              </a:rPr>
              <a:t>پايان نامه براي دريافت درجه کارشناسي ارشد در معماري (</a:t>
            </a:r>
            <a:r>
              <a:rPr lang="en-US" sz="1600" b="1" i="1" spc="10" dirty="0">
                <a:latin typeface="Swis721 Cn BT" panose="020B0506020202030204" pitchFamily="34" charset="0"/>
                <a:ea typeface="Calibri" panose="020F0502020204030204" pitchFamily="34" charset="0"/>
                <a:cs typeface="B Titr" panose="00000700000000000000" pitchFamily="2" charset="-78"/>
              </a:rPr>
              <a:t>MSC</a:t>
            </a:r>
            <a:r>
              <a:rPr lang="fa-IR" sz="1600" b="1" spc="10" dirty="0">
                <a:latin typeface="Swis721 Cn BT" panose="020B0506020202030204" pitchFamily="34" charset="0"/>
                <a:ea typeface="Calibri" panose="020F0502020204030204" pitchFamily="34" charset="0"/>
                <a:cs typeface="B Titr" panose="00000700000000000000" pitchFamily="2" charset="-78"/>
              </a:rPr>
              <a:t>)</a:t>
            </a:r>
            <a:endParaRPr lang="en-US" sz="1200" dirty="0">
              <a:ea typeface="Calibri" panose="020F0502020204030204" pitchFamily="34" charset="0"/>
            </a:endParaRPr>
          </a:p>
          <a:p>
            <a:pPr algn="ctr" rtl="1">
              <a:lnSpc>
                <a:spcPct val="107000"/>
              </a:lnSpc>
              <a:spcAft>
                <a:spcPts val="0"/>
              </a:spcAft>
            </a:pPr>
            <a:r>
              <a:rPr lang="ar-SA" sz="1600" b="1" spc="10" dirty="0">
                <a:latin typeface="Swis721 Cn BT" panose="020B0506020202030204" pitchFamily="34" charset="0"/>
                <a:ea typeface="Calibri" panose="020F0502020204030204" pitchFamily="34" charset="0"/>
                <a:cs typeface="B Titr" panose="00000700000000000000" pitchFamily="2" charset="-78"/>
              </a:rPr>
              <a:t>گرايش:</a:t>
            </a:r>
            <a:r>
              <a:rPr lang="ar-SA" sz="1600" dirty="0">
                <a:latin typeface="Times New Roman" panose="02020603050405020304" pitchFamily="18" charset="0"/>
                <a:ea typeface="Times New Roman" panose="02020603050405020304" pitchFamily="18" charset="0"/>
                <a:cs typeface="B Titr" panose="00000700000000000000" pitchFamily="2" charset="-78"/>
              </a:rPr>
              <a:t>  </a:t>
            </a:r>
            <a:r>
              <a:rPr lang="ar-SA" sz="1600" dirty="0" smtClean="0">
                <a:latin typeface="Times New Roman" panose="02020603050405020304" pitchFamily="18" charset="0"/>
                <a:ea typeface="Times New Roman" panose="02020603050405020304" pitchFamily="18" charset="0"/>
                <a:cs typeface="B Titr" panose="00000700000000000000" pitchFamily="2" charset="-78"/>
              </a:rPr>
              <a:t>معماري</a:t>
            </a:r>
            <a:endParaRPr lang="fa-IR" sz="1600" dirty="0" smtClean="0">
              <a:latin typeface="Times New Roman" panose="02020603050405020304" pitchFamily="18" charset="0"/>
              <a:ea typeface="Times New Roman" panose="02020603050405020304" pitchFamily="18" charset="0"/>
              <a:cs typeface="B Titr" panose="00000700000000000000" pitchFamily="2" charset="-78"/>
            </a:endParaRPr>
          </a:p>
          <a:p>
            <a:pPr algn="ctr" rtl="1">
              <a:lnSpc>
                <a:spcPct val="107000"/>
              </a:lnSpc>
              <a:spcAft>
                <a:spcPts val="0"/>
              </a:spcAft>
            </a:pPr>
            <a:endParaRPr lang="fa-IR" sz="1600" b="1" kern="0" cap="all" dirty="0">
              <a:solidFill>
                <a:prstClr val="black"/>
              </a:solidFill>
              <a:latin typeface="Times New Roman" panose="02020603050405020304" pitchFamily="18" charset="0"/>
              <a:ea typeface="+mj-ea"/>
              <a:cs typeface="B Titr" panose="00000700000000000000" pitchFamily="2" charset="-78"/>
            </a:endParaRPr>
          </a:p>
          <a:p>
            <a:pPr algn="ctr" rtl="1" eaLnBrk="1" fontAlgn="auto" hangingPunct="1">
              <a:spcBef>
                <a:spcPts val="0"/>
              </a:spcBef>
              <a:spcAft>
                <a:spcPts val="0"/>
              </a:spcAft>
              <a:defRPr/>
            </a:pPr>
            <a:r>
              <a:rPr lang="fa-IR" sz="2000" b="1" kern="0" cap="all" dirty="0" smtClean="0">
                <a:solidFill>
                  <a:prstClr val="black"/>
                </a:solidFill>
                <a:latin typeface="2Tech" panose="00000400000000000000" pitchFamily="2" charset="0"/>
                <a:ea typeface="+mj-ea"/>
                <a:cs typeface="2  Titr" panose="00000700000000000000" pitchFamily="2" charset="-78"/>
              </a:rPr>
              <a:t>عنوان</a:t>
            </a:r>
            <a:r>
              <a:rPr lang="fa-IR" sz="2000" b="1" kern="0" cap="all" dirty="0">
                <a:solidFill>
                  <a:prstClr val="black"/>
                </a:solidFill>
                <a:latin typeface="2Tech" panose="00000400000000000000" pitchFamily="2" charset="0"/>
                <a:ea typeface="+mj-ea"/>
                <a:cs typeface="2  Titr" panose="00000700000000000000" pitchFamily="2" charset="-78"/>
              </a:rPr>
              <a:t>:</a:t>
            </a:r>
            <a:br>
              <a:rPr lang="fa-IR" sz="2000" b="1" kern="0" cap="all" dirty="0">
                <a:solidFill>
                  <a:prstClr val="black"/>
                </a:solidFill>
                <a:latin typeface="2Tech" panose="00000400000000000000" pitchFamily="2" charset="0"/>
                <a:ea typeface="+mj-ea"/>
                <a:cs typeface="2  Titr" panose="00000700000000000000" pitchFamily="2" charset="-78"/>
              </a:rPr>
            </a:br>
            <a:r>
              <a:rPr lang="fa-IR" sz="2000" b="1" kern="0" cap="all" dirty="0">
                <a:solidFill>
                  <a:prstClr val="black"/>
                </a:solidFill>
                <a:latin typeface="2Tech" panose="00000400000000000000" pitchFamily="2" charset="0"/>
                <a:ea typeface="+mj-ea"/>
                <a:cs typeface="2  Titr" panose="00000700000000000000" pitchFamily="2" charset="-78"/>
              </a:rPr>
              <a:t>طراحي باغ بازارايراني بارويکردجذب توريست </a:t>
            </a:r>
            <a:r>
              <a:rPr lang="fa-IR" sz="2000" b="1" kern="0" cap="all" dirty="0" smtClean="0">
                <a:solidFill>
                  <a:prstClr val="black"/>
                </a:solidFill>
                <a:latin typeface="2Tech" panose="00000400000000000000" pitchFamily="2" charset="0"/>
                <a:ea typeface="+mj-ea"/>
                <a:cs typeface="2  Titr" panose="00000700000000000000" pitchFamily="2" charset="-78"/>
              </a:rPr>
              <a:t>وگردشگردرشهرمشهد</a:t>
            </a:r>
          </a:p>
          <a:p>
            <a:pPr algn="ctr" rtl="1" eaLnBrk="1" fontAlgn="auto" hangingPunct="1">
              <a:spcBef>
                <a:spcPts val="0"/>
              </a:spcBef>
              <a:spcAft>
                <a:spcPts val="0"/>
              </a:spcAft>
              <a:defRPr/>
            </a:pPr>
            <a:endParaRPr lang="fa-IR" sz="2000" b="1" kern="0" cap="all" dirty="0">
              <a:solidFill>
                <a:prstClr val="black"/>
              </a:solidFill>
              <a:latin typeface="2Tech" panose="00000400000000000000" pitchFamily="2" charset="0"/>
              <a:ea typeface="+mj-ea"/>
              <a:cs typeface="2  Titr" panose="00000700000000000000" pitchFamily="2" charset="-78"/>
            </a:endParaRPr>
          </a:p>
          <a:p>
            <a:pPr algn="ctr" rtl="1">
              <a:lnSpc>
                <a:spcPct val="107000"/>
              </a:lnSpc>
              <a:spcAft>
                <a:spcPts val="0"/>
              </a:spcAft>
            </a:pPr>
            <a:r>
              <a:rPr lang="ar-SA" sz="2000" b="1" spc="10" dirty="0">
                <a:latin typeface="Times New Roman" panose="02020603050405020304" pitchFamily="18" charset="0"/>
                <a:ea typeface="Calibri" panose="020F0502020204030204" pitchFamily="34" charset="0"/>
                <a:cs typeface="B Titr" panose="00000700000000000000" pitchFamily="2" charset="-78"/>
              </a:rPr>
              <a:t>استاد راهنما :</a:t>
            </a:r>
            <a:endParaRPr lang="en-US" sz="1600" dirty="0">
              <a:ea typeface="Calibri" panose="020F0502020204030204" pitchFamily="34" charset="0"/>
            </a:endParaRPr>
          </a:p>
          <a:p>
            <a:pPr algn="ctr" rtl="1">
              <a:lnSpc>
                <a:spcPct val="107000"/>
              </a:lnSpc>
              <a:spcAft>
                <a:spcPts val="0"/>
              </a:spcAft>
            </a:pPr>
            <a:r>
              <a:rPr lang="ar-SA" sz="2000" b="1" spc="10" dirty="0" smtClean="0">
                <a:latin typeface="Times New Roman" panose="02020603050405020304" pitchFamily="18" charset="0"/>
                <a:ea typeface="Calibri" panose="020F0502020204030204" pitchFamily="34" charset="0"/>
                <a:cs typeface="B Titr" panose="00000700000000000000" pitchFamily="2" charset="-78"/>
              </a:rPr>
              <a:t>دکتر </a:t>
            </a:r>
            <a:r>
              <a:rPr lang="ar-SA" sz="2000" b="1" spc="10" dirty="0">
                <a:latin typeface="Times New Roman" panose="02020603050405020304" pitchFamily="18" charset="0"/>
                <a:ea typeface="Calibri" panose="020F0502020204030204" pitchFamily="34" charset="0"/>
                <a:cs typeface="B Titr" panose="00000700000000000000" pitchFamily="2" charset="-78"/>
              </a:rPr>
              <a:t>مليحه نوروزي</a:t>
            </a:r>
            <a:endParaRPr lang="en-US" sz="1600" dirty="0">
              <a:ea typeface="Calibri" panose="020F0502020204030204" pitchFamily="34" charset="0"/>
            </a:endParaRPr>
          </a:p>
          <a:p>
            <a:pPr algn="ctr" rtl="1" eaLnBrk="1" fontAlgn="auto" hangingPunct="1">
              <a:spcBef>
                <a:spcPts val="0"/>
              </a:spcBef>
              <a:spcAft>
                <a:spcPts val="0"/>
              </a:spcAft>
              <a:defRPr/>
            </a:pPr>
            <a:endParaRPr lang="fa-IR" sz="2000" b="1" kern="0" cap="all" dirty="0" smtClean="0">
              <a:solidFill>
                <a:prstClr val="black"/>
              </a:solidFill>
              <a:latin typeface="2Tech" panose="00000400000000000000" pitchFamily="2" charset="0"/>
              <a:ea typeface="+mj-ea"/>
              <a:cs typeface="2  Titr" panose="00000700000000000000" pitchFamily="2" charset="-78"/>
            </a:endParaRPr>
          </a:p>
          <a:p>
            <a:pPr algn="ctr" rtl="1" eaLnBrk="1" fontAlgn="auto" hangingPunct="1">
              <a:spcBef>
                <a:spcPts val="0"/>
              </a:spcBef>
              <a:spcAft>
                <a:spcPts val="0"/>
              </a:spcAft>
              <a:defRPr/>
            </a:pPr>
            <a:endParaRPr lang="en-US" kern="0" dirty="0">
              <a:solidFill>
                <a:sysClr val="windowText" lastClr="000000"/>
              </a:solidFill>
              <a:latin typeface="+mn-lt"/>
              <a:cs typeface="2  Titr" panose="00000700000000000000" pitchFamily="2" charset="-78"/>
            </a:endParaRPr>
          </a:p>
        </p:txBody>
      </p:sp>
      <p:pic>
        <p:nvPicPr>
          <p:cNvPr id="39" name="Picture 6"/>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782471" y="356867"/>
            <a:ext cx="93345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ounded Rectangle 39">
            <a:hlinkClick r:id="rId5" action="ppaction://hlinksldjump"/>
          </p:cNvPr>
          <p:cNvSpPr/>
          <p:nvPr/>
        </p:nvSpPr>
        <p:spPr>
          <a:xfrm>
            <a:off x="1912731" y="6224398"/>
            <a:ext cx="6020718" cy="428625"/>
          </a:xfrm>
          <a:prstGeom prst="roundRect">
            <a:avLst/>
          </a:prstGeom>
        </p:spPr>
        <p:style>
          <a:lnRef idx="1">
            <a:schemeClr val="accent1"/>
          </a:lnRef>
          <a:fillRef idx="3">
            <a:schemeClr val="accent1"/>
          </a:fillRef>
          <a:effectRef idx="2">
            <a:schemeClr val="accent1"/>
          </a:effectRef>
          <a:fontRef idx="minor">
            <a:schemeClr val="lt1"/>
          </a:fontRef>
        </p:style>
        <p:txBody>
          <a:bodyPr rtlCol="1" anchor="ctr"/>
          <a:lstStyle/>
          <a:p>
            <a:pPr algn="ctr" rtl="1">
              <a:lnSpc>
                <a:spcPct val="107000"/>
              </a:lnSpc>
              <a:spcAft>
                <a:spcPts val="0"/>
              </a:spcAft>
            </a:pPr>
            <a:r>
              <a:rPr lang="ar-SA" sz="1400" b="1" spc="10" dirty="0">
                <a:latin typeface="Times New Roman" panose="02020603050405020304" pitchFamily="18" charset="0"/>
                <a:ea typeface="Calibri" panose="020F0502020204030204" pitchFamily="34" charset="0"/>
                <a:cs typeface="B Titr" panose="00000700000000000000" pitchFamily="2" charset="-78"/>
              </a:rPr>
              <a:t>اميد نصيري</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20</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576168" y="626222"/>
            <a:ext cx="2020168"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موقعيت مکاني سايت</a:t>
            </a:r>
          </a:p>
        </p:txBody>
      </p:sp>
      <p:sp>
        <p:nvSpPr>
          <p:cNvPr id="22" name="Rectangle 21"/>
          <p:cNvSpPr>
            <a:spLocks noChangeArrowheads="1"/>
          </p:cNvSpPr>
          <p:nvPr/>
        </p:nvSpPr>
        <p:spPr bwMode="auto">
          <a:xfrm>
            <a:off x="2151599" y="1184156"/>
            <a:ext cx="6806530" cy="48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اين سايت که دراستان خراسان رضوي و در شهرستان مشهد و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در </a:t>
            </a:r>
            <a:r>
              <a:rPr lang="fa-IR" sz="1200" dirty="0">
                <a:latin typeface="Times New Roman" panose="02020603050405020304" pitchFamily="18" charset="0"/>
                <a:ea typeface="Times New Roman" panose="02020603050405020304" pitchFamily="18" charset="0"/>
                <a:cs typeface="B Lotus" panose="00000400000000000000" pitchFamily="2" charset="-78"/>
              </a:rPr>
              <a:t>بزرگراه وکيل آباد و در منطقه کوثر مشهد و در راستاي بولوار کوثر شمالي و بين کوثر شمالي 9 و 11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و </a:t>
            </a:r>
            <a:r>
              <a:rPr lang="fa-IR" sz="1200" dirty="0">
                <a:latin typeface="Times New Roman" panose="02020603050405020304" pitchFamily="18" charset="0"/>
                <a:ea typeface="Times New Roman" panose="02020603050405020304" pitchFamily="18" charset="0"/>
                <a:cs typeface="B Lotus" panose="00000400000000000000" pitchFamily="2" charset="-78"/>
              </a:rPr>
              <a:t>بين چهار راه اول و  دوم قرار گرفته است . </a:t>
            </a:r>
          </a:p>
        </p:txBody>
      </p:sp>
      <p:pic>
        <p:nvPicPr>
          <p:cNvPr id="41" name="Picture 40" descr="http://www.citycenters.ir/wp-content/uploads/2014/05/Iran-Map.png"/>
          <p:cNvPicPr/>
          <p:nvPr/>
        </p:nvPicPr>
        <p:blipFill>
          <a:blip r:embed="rId6">
            <a:extLst>
              <a:ext uri="{28A0092B-C50C-407E-A947-70E740481C1C}">
                <a14:useLocalDpi xmlns:a14="http://schemas.microsoft.com/office/drawing/2010/main" val="0"/>
              </a:ext>
            </a:extLst>
          </a:blip>
          <a:srcRect/>
          <a:stretch>
            <a:fillRect/>
          </a:stretch>
        </p:blipFill>
        <p:spPr bwMode="auto">
          <a:xfrm>
            <a:off x="2613176" y="1496377"/>
            <a:ext cx="3998193" cy="2947798"/>
          </a:xfrm>
          <a:prstGeom prst="rect">
            <a:avLst/>
          </a:prstGeom>
          <a:noFill/>
          <a:ln>
            <a:noFill/>
          </a:ln>
        </p:spPr>
      </p:pic>
      <p:pic>
        <p:nvPicPr>
          <p:cNvPr id="42" name="Picture 41" descr="Image result for ‫نقشه مشهد‬‎"/>
          <p:cNvPicPr/>
          <p:nvPr/>
        </p:nvPicPr>
        <p:blipFill>
          <a:blip r:embed="rId7" cstate="print">
            <a:extLst>
              <a:ext uri="{28A0092B-C50C-407E-A947-70E740481C1C}">
                <a14:useLocalDpi xmlns:a14="http://schemas.microsoft.com/office/drawing/2010/main" val="0"/>
              </a:ext>
            </a:extLst>
          </a:blip>
          <a:srcRect l="1833" t="2478" r="36600" b="1579"/>
          <a:stretch>
            <a:fillRect/>
          </a:stretch>
        </p:blipFill>
        <p:spPr bwMode="auto">
          <a:xfrm>
            <a:off x="5277809" y="3543247"/>
            <a:ext cx="2820625" cy="2550049"/>
          </a:xfrm>
          <a:prstGeom prst="rect">
            <a:avLst/>
          </a:prstGeom>
          <a:noFill/>
          <a:ln>
            <a:noFill/>
          </a:ln>
        </p:spPr>
      </p:pic>
      <p:pic>
        <p:nvPicPr>
          <p:cNvPr id="43" name="Picture 42"/>
          <p:cNvPicPr/>
          <p:nvPr/>
        </p:nvPicPr>
        <p:blipFill>
          <a:blip r:embed="rId8" cstate="print">
            <a:extLst>
              <a:ext uri="{28A0092B-C50C-407E-A947-70E740481C1C}">
                <a14:useLocalDpi xmlns:a14="http://schemas.microsoft.com/office/drawing/2010/main" val="0"/>
              </a:ext>
            </a:extLst>
          </a:blip>
          <a:srcRect t="18280" b="4237"/>
          <a:stretch>
            <a:fillRect/>
          </a:stretch>
        </p:blipFill>
        <p:spPr bwMode="auto">
          <a:xfrm>
            <a:off x="1755151" y="3543247"/>
            <a:ext cx="2584749" cy="2145053"/>
          </a:xfrm>
          <a:prstGeom prst="rect">
            <a:avLst/>
          </a:prstGeom>
          <a:noFill/>
          <a:ln>
            <a:noFill/>
          </a:ln>
        </p:spPr>
      </p:pic>
      <p:cxnSp>
        <p:nvCxnSpPr>
          <p:cNvPr id="44" name="Straight Arrow Connector 43"/>
          <p:cNvCxnSpPr>
            <a:cxnSpLocks noChangeShapeType="1"/>
          </p:cNvCxnSpPr>
          <p:nvPr/>
        </p:nvCxnSpPr>
        <p:spPr bwMode="auto">
          <a:xfrm>
            <a:off x="5655260" y="2090266"/>
            <a:ext cx="1819755" cy="1523540"/>
          </a:xfrm>
          <a:prstGeom prst="straightConnector1">
            <a:avLst/>
          </a:prstGeom>
          <a:noFill/>
          <a:ln w="635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45" name="Oval 44"/>
          <p:cNvSpPr>
            <a:spLocks noChangeArrowheads="1"/>
          </p:cNvSpPr>
          <p:nvPr/>
        </p:nvSpPr>
        <p:spPr bwMode="auto">
          <a:xfrm>
            <a:off x="5198136" y="1993944"/>
            <a:ext cx="461010" cy="266700"/>
          </a:xfrm>
          <a:prstGeom prst="ellipse">
            <a:avLst/>
          </a:prstGeom>
          <a:noFill/>
          <a:ln w="63500" cmpd="thickThin"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endParaRPr lang="en-US"/>
          </a:p>
        </p:txBody>
      </p:sp>
      <p:cxnSp>
        <p:nvCxnSpPr>
          <p:cNvPr id="46" name="Straight Arrow Connector 45"/>
          <p:cNvCxnSpPr>
            <a:cxnSpLocks noChangeShapeType="1"/>
            <a:stCxn id="45" idx="2"/>
          </p:cNvCxnSpPr>
          <p:nvPr/>
        </p:nvCxnSpPr>
        <p:spPr bwMode="auto">
          <a:xfrm>
            <a:off x="5198136" y="2127294"/>
            <a:ext cx="150174" cy="1415953"/>
          </a:xfrm>
          <a:prstGeom prst="straightConnector1">
            <a:avLst/>
          </a:prstGeom>
          <a:noFill/>
          <a:ln w="635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47" name="Straight Arrow Connector 46"/>
          <p:cNvCxnSpPr>
            <a:cxnSpLocks noChangeShapeType="1"/>
          </p:cNvCxnSpPr>
          <p:nvPr/>
        </p:nvCxnSpPr>
        <p:spPr bwMode="auto">
          <a:xfrm flipH="1" flipV="1">
            <a:off x="4128747" y="3745808"/>
            <a:ext cx="2329055" cy="1308400"/>
          </a:xfrm>
          <a:prstGeom prst="straightConnector1">
            <a:avLst/>
          </a:prstGeom>
          <a:noFill/>
          <a:ln w="635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48" name="Straight Arrow Connector 47"/>
          <p:cNvCxnSpPr>
            <a:cxnSpLocks noChangeShapeType="1"/>
            <a:stCxn id="54" idx="4"/>
          </p:cNvCxnSpPr>
          <p:nvPr/>
        </p:nvCxnSpPr>
        <p:spPr bwMode="auto">
          <a:xfrm flipH="1">
            <a:off x="2711652" y="5210461"/>
            <a:ext cx="4033705" cy="146314"/>
          </a:xfrm>
          <a:prstGeom prst="straightConnector1">
            <a:avLst/>
          </a:prstGeom>
          <a:noFill/>
          <a:ln w="635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54" name="Oval 53"/>
          <p:cNvSpPr>
            <a:spLocks noChangeArrowheads="1"/>
          </p:cNvSpPr>
          <p:nvPr/>
        </p:nvSpPr>
        <p:spPr bwMode="auto">
          <a:xfrm rot="20770541">
            <a:off x="6482989" y="4947624"/>
            <a:ext cx="461010" cy="266700"/>
          </a:xfrm>
          <a:prstGeom prst="ellipse">
            <a:avLst/>
          </a:prstGeom>
          <a:noFill/>
          <a:ln w="63500" cmpd="thickThin"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endParaRPr lang="en-US"/>
          </a:p>
        </p:txBody>
      </p:sp>
    </p:spTree>
    <p:extLst>
      <p:ext uri="{BB962C8B-B14F-4D97-AF65-F5344CB8AC3E}">
        <p14:creationId xmlns:p14="http://schemas.microsoft.com/office/powerpoint/2010/main" val="10866318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21</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576168" y="626222"/>
            <a:ext cx="2020168"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موقعيت مکاني سايت</a:t>
            </a:r>
          </a:p>
        </p:txBody>
      </p:sp>
      <p:pic>
        <p:nvPicPr>
          <p:cNvPr id="38" name="Picture 37" descr="محله کوثر"/>
          <p:cNvPicPr/>
          <p:nvPr/>
        </p:nvPicPr>
        <p:blipFill>
          <a:blip r:embed="rId6">
            <a:extLst>
              <a:ext uri="{28A0092B-C50C-407E-A947-70E740481C1C}">
                <a14:useLocalDpi xmlns:a14="http://schemas.microsoft.com/office/drawing/2010/main" val="0"/>
              </a:ext>
            </a:extLst>
          </a:blip>
          <a:srcRect/>
          <a:stretch>
            <a:fillRect/>
          </a:stretch>
        </p:blipFill>
        <p:spPr bwMode="auto">
          <a:xfrm>
            <a:off x="5868144" y="4120708"/>
            <a:ext cx="3120375" cy="2561709"/>
          </a:xfrm>
          <a:prstGeom prst="rect">
            <a:avLst/>
          </a:prstGeom>
          <a:noFill/>
          <a:ln>
            <a:noFill/>
          </a:ln>
        </p:spPr>
      </p:pic>
      <p:pic>
        <p:nvPicPr>
          <p:cNvPr id="39" name="Picture 38"/>
          <p:cNvPicPr/>
          <p:nvPr/>
        </p:nvPicPr>
        <p:blipFill>
          <a:blip r:embed="rId7">
            <a:extLst>
              <a:ext uri="{28A0092B-C50C-407E-A947-70E740481C1C}">
                <a14:useLocalDpi xmlns:a14="http://schemas.microsoft.com/office/drawing/2010/main" val="0"/>
              </a:ext>
            </a:extLst>
          </a:blip>
          <a:srcRect/>
          <a:stretch>
            <a:fillRect/>
          </a:stretch>
        </p:blipFill>
        <p:spPr bwMode="auto">
          <a:xfrm>
            <a:off x="2554366" y="1482832"/>
            <a:ext cx="3453130" cy="3848735"/>
          </a:xfrm>
          <a:prstGeom prst="rect">
            <a:avLst/>
          </a:prstGeom>
          <a:noFill/>
          <a:ln>
            <a:noFill/>
          </a:ln>
        </p:spPr>
      </p:pic>
      <p:pic>
        <p:nvPicPr>
          <p:cNvPr id="49" name="Picture 48"/>
          <p:cNvPicPr/>
          <p:nvPr/>
        </p:nvPicPr>
        <p:blipFill>
          <a:blip r:embed="rId8">
            <a:extLst>
              <a:ext uri="{28A0092B-C50C-407E-A947-70E740481C1C}">
                <a14:useLocalDpi xmlns:a14="http://schemas.microsoft.com/office/drawing/2010/main" val="0"/>
              </a:ext>
            </a:extLst>
          </a:blip>
          <a:srcRect/>
          <a:stretch>
            <a:fillRect/>
          </a:stretch>
        </p:blipFill>
        <p:spPr bwMode="auto">
          <a:xfrm>
            <a:off x="2897634" y="853942"/>
            <a:ext cx="1939871" cy="2401909"/>
          </a:xfrm>
          <a:prstGeom prst="rect">
            <a:avLst/>
          </a:prstGeom>
          <a:noFill/>
          <a:ln>
            <a:noFill/>
          </a:ln>
        </p:spPr>
      </p:pic>
      <p:cxnSp>
        <p:nvCxnSpPr>
          <p:cNvPr id="50" name="Straight Arrow Connector 49"/>
          <p:cNvCxnSpPr>
            <a:cxnSpLocks noChangeShapeType="1"/>
          </p:cNvCxnSpPr>
          <p:nvPr/>
        </p:nvCxnSpPr>
        <p:spPr bwMode="auto">
          <a:xfrm flipH="1">
            <a:off x="1836498" y="2266772"/>
            <a:ext cx="1887858" cy="2298650"/>
          </a:xfrm>
          <a:prstGeom prst="straightConnector1">
            <a:avLst/>
          </a:prstGeom>
          <a:noFill/>
          <a:ln w="635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4" name="TextBox 3"/>
          <p:cNvSpPr txBox="1"/>
          <p:nvPr/>
        </p:nvSpPr>
        <p:spPr>
          <a:xfrm>
            <a:off x="4221843" y="3667273"/>
            <a:ext cx="226079" cy="217468"/>
          </a:xfrm>
          <a:prstGeom prst="rect">
            <a:avLst/>
          </a:prstGeom>
          <a:noFill/>
          <a:ln>
            <a:solidFill>
              <a:srgbClr val="FFFF00"/>
            </a:solidFill>
          </a:ln>
        </p:spPr>
        <p:txBody>
          <a:bodyPr wrap="square" rtlCol="0">
            <a:spAutoFit/>
          </a:bodyPr>
          <a:lstStyle/>
          <a:p>
            <a:endParaRPr lang="en-US" dirty="0"/>
          </a:p>
        </p:txBody>
      </p:sp>
    </p:spTree>
    <p:extLst>
      <p:ext uri="{BB962C8B-B14F-4D97-AF65-F5344CB8AC3E}">
        <p14:creationId xmlns:p14="http://schemas.microsoft.com/office/powerpoint/2010/main" val="24420773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 calcmode="lin" valueType="num">
                                      <p:cBhvr>
                                        <p:cTn id="7"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4">
                                            <p:txEl>
                                              <p:pRg st="0" end="0"/>
                                            </p:txEl>
                                          </p:spTgt>
                                        </p:tgtEl>
                                      </p:cBhvr>
                                    </p:animEffect>
                                  </p:childTnLst>
                                </p:cTn>
                              </p:par>
                            </p:childTnLst>
                          </p:cTn>
                        </p:par>
                        <p:par>
                          <p:cTn id="10" fill="hold">
                            <p:stCondLst>
                              <p:cond delay="5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22</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676194" y="495678"/>
            <a:ext cx="2020168"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هندسه سایت</a:t>
            </a:r>
            <a:endParaRPr lang="fa-IR" dirty="0">
              <a:solidFill>
                <a:schemeClr val="bg1"/>
              </a:solidFill>
              <a:cs typeface="2  Titr" panose="00000700000000000000" pitchFamily="2" charset="-78"/>
            </a:endParaRPr>
          </a:p>
        </p:txBody>
      </p:sp>
      <p:sp>
        <p:nvSpPr>
          <p:cNvPr id="22" name="Rectangle 21"/>
          <p:cNvSpPr>
            <a:spLocks noChangeArrowheads="1"/>
          </p:cNvSpPr>
          <p:nvPr/>
        </p:nvSpPr>
        <p:spPr bwMode="auto">
          <a:xfrm>
            <a:off x="2151599" y="1184156"/>
            <a:ext cx="6806530" cy="108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هندسه سايت که شکلي شبيه و يا نزديک به ذوزنقه دارد که اين شکل در کنار مجموعه مسکوني قرار گرفته است و زمين آن کج مي باشد چرا که طبق نقشه اگر شمال به سمت بالا باشد اين سايت در جبهه هاي شرقي و غربي مي باشد و يا شمال غربي و جنوب شرقي است</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a:t>
            </a:r>
          </a:p>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اين زمين که در منطقه وکيل آباد و در منطقه کوثر مشهد واقع است که اين زمين به مساحت 4000 مترمربع مي باشد و در ابعا گوناگون قرار گرفته است. اين زمين که در جبهه هاي شرقي و غربي مي باشد و يا شمال غربي و جنوب شرقي است قرار گرفته است.</a:t>
            </a:r>
          </a:p>
          <a:p>
            <a:pPr algn="just">
              <a:lnSpc>
                <a:spcPct val="107000"/>
              </a:lnSpc>
              <a:spcAft>
                <a:spcPts val="0"/>
              </a:spcAft>
            </a:pPr>
            <a:endParaRPr lang="fa-IR" sz="1200" dirty="0">
              <a:latin typeface="Times New Roman" panose="02020603050405020304" pitchFamily="18" charset="0"/>
              <a:ea typeface="Times New Roman" panose="02020603050405020304" pitchFamily="18" charset="0"/>
              <a:cs typeface="B Lotus" panose="00000400000000000000" pitchFamily="2" charset="-78"/>
            </a:endParaRPr>
          </a:p>
        </p:txBody>
      </p:sp>
      <p:pic>
        <p:nvPicPr>
          <p:cNvPr id="28" name="Picture 27"/>
          <p:cNvPicPr/>
          <p:nvPr/>
        </p:nvPicPr>
        <p:blipFill>
          <a:blip r:embed="rId6" cstate="print">
            <a:extLst>
              <a:ext uri="{28A0092B-C50C-407E-A947-70E740481C1C}">
                <a14:useLocalDpi xmlns:a14="http://schemas.microsoft.com/office/drawing/2010/main" val="0"/>
              </a:ext>
            </a:extLst>
          </a:blip>
          <a:srcRect t="18282" b="4028"/>
          <a:stretch>
            <a:fillRect/>
          </a:stretch>
        </p:blipFill>
        <p:spPr bwMode="auto">
          <a:xfrm>
            <a:off x="3354214" y="4588262"/>
            <a:ext cx="4158059" cy="22054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Box 1"/>
          <p:cNvSpPr txBox="1"/>
          <p:nvPr/>
        </p:nvSpPr>
        <p:spPr>
          <a:xfrm rot="2898206">
            <a:off x="5630205" y="5563192"/>
            <a:ext cx="70366" cy="320139"/>
          </a:xfrm>
          <a:prstGeom prst="rect">
            <a:avLst/>
          </a:prstGeom>
          <a:noFill/>
          <a:ln>
            <a:solidFill>
              <a:srgbClr val="FFFF00"/>
            </a:solidFill>
          </a:ln>
        </p:spPr>
        <p:txBody>
          <a:bodyPr wrap="square" rtlCol="0">
            <a:spAutoFit/>
          </a:bodyPr>
          <a:lstStyle/>
          <a:p>
            <a:endParaRPr lang="en-US" dirty="0"/>
          </a:p>
        </p:txBody>
      </p:sp>
      <p:pic>
        <p:nvPicPr>
          <p:cNvPr id="39" name="Picture 38" descr="InkedPicture1_LI"/>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54214" y="2044452"/>
            <a:ext cx="4094907" cy="24896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005851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4">
                                            <p:txEl>
                                              <p:pRg st="0" end="0"/>
                                            </p:txEl>
                                          </p:spTgt>
                                        </p:tgtEl>
                                        <p:attrNameLst>
                                          <p:attrName>style.visibility</p:attrName>
                                        </p:attrNameLst>
                                      </p:cBhvr>
                                      <p:to>
                                        <p:strVal val="visible"/>
                                      </p:to>
                                    </p:set>
                                    <p:anim calcmode="lin" valueType="num">
                                      <p:cBhvr>
                                        <p:cTn id="13"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4">
                                            <p:txEl>
                                              <p:pRg st="0" end="0"/>
                                            </p:txEl>
                                          </p:spTgt>
                                        </p:tgtEl>
                                      </p:cBhvr>
                                    </p:animEffect>
                                  </p:childTnLst>
                                </p:cTn>
                              </p:par>
                            </p:childTnLst>
                          </p:cTn>
                        </p:par>
                        <p:par>
                          <p:cTn id="16" fill="hold">
                            <p:stCondLst>
                              <p:cond delay="1500"/>
                            </p:stCondLst>
                            <p:childTnLst>
                              <p:par>
                                <p:cTn id="17" presetID="26"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80">
                                          <p:stCondLst>
                                            <p:cond delay="0"/>
                                          </p:stCondLst>
                                        </p:cTn>
                                        <p:tgtEl>
                                          <p:spTgt spid="20"/>
                                        </p:tgtEl>
                                      </p:cBhvr>
                                    </p:animEffect>
                                    <p:anim calcmode="lin" valueType="num">
                                      <p:cBhvr>
                                        <p:cTn id="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5" dur="26">
                                          <p:stCondLst>
                                            <p:cond delay="650"/>
                                          </p:stCondLst>
                                        </p:cTn>
                                        <p:tgtEl>
                                          <p:spTgt spid="20"/>
                                        </p:tgtEl>
                                      </p:cBhvr>
                                      <p:to x="100000" y="60000"/>
                                    </p:animScale>
                                    <p:animScale>
                                      <p:cBhvr>
                                        <p:cTn id="26" dur="166" decel="50000">
                                          <p:stCondLst>
                                            <p:cond delay="676"/>
                                          </p:stCondLst>
                                        </p:cTn>
                                        <p:tgtEl>
                                          <p:spTgt spid="20"/>
                                        </p:tgtEl>
                                      </p:cBhvr>
                                      <p:to x="100000" y="100000"/>
                                    </p:animScale>
                                    <p:animScale>
                                      <p:cBhvr>
                                        <p:cTn id="27" dur="26">
                                          <p:stCondLst>
                                            <p:cond delay="1312"/>
                                          </p:stCondLst>
                                        </p:cTn>
                                        <p:tgtEl>
                                          <p:spTgt spid="20"/>
                                        </p:tgtEl>
                                      </p:cBhvr>
                                      <p:to x="100000" y="80000"/>
                                    </p:animScale>
                                    <p:animScale>
                                      <p:cBhvr>
                                        <p:cTn id="28" dur="166" decel="50000">
                                          <p:stCondLst>
                                            <p:cond delay="1338"/>
                                          </p:stCondLst>
                                        </p:cTn>
                                        <p:tgtEl>
                                          <p:spTgt spid="20"/>
                                        </p:tgtEl>
                                      </p:cBhvr>
                                      <p:to x="100000" y="100000"/>
                                    </p:animScale>
                                    <p:animScale>
                                      <p:cBhvr>
                                        <p:cTn id="29" dur="26">
                                          <p:stCondLst>
                                            <p:cond delay="1642"/>
                                          </p:stCondLst>
                                        </p:cTn>
                                        <p:tgtEl>
                                          <p:spTgt spid="20"/>
                                        </p:tgtEl>
                                      </p:cBhvr>
                                      <p:to x="100000" y="90000"/>
                                    </p:animScale>
                                    <p:animScale>
                                      <p:cBhvr>
                                        <p:cTn id="30" dur="166" decel="50000">
                                          <p:stCondLst>
                                            <p:cond delay="1668"/>
                                          </p:stCondLst>
                                        </p:cTn>
                                        <p:tgtEl>
                                          <p:spTgt spid="20"/>
                                        </p:tgtEl>
                                      </p:cBhvr>
                                      <p:to x="100000" y="100000"/>
                                    </p:animScale>
                                    <p:animScale>
                                      <p:cBhvr>
                                        <p:cTn id="31" dur="26">
                                          <p:stCondLst>
                                            <p:cond delay="1808"/>
                                          </p:stCondLst>
                                        </p:cTn>
                                        <p:tgtEl>
                                          <p:spTgt spid="20"/>
                                        </p:tgtEl>
                                      </p:cBhvr>
                                      <p:to x="100000" y="95000"/>
                                    </p:animScale>
                                    <p:animScale>
                                      <p:cBhvr>
                                        <p:cTn id="32" dur="166" decel="50000">
                                          <p:stCondLst>
                                            <p:cond delay="1834"/>
                                          </p:stCondLst>
                                        </p:cTn>
                                        <p:tgtEl>
                                          <p:spTgt spid="20"/>
                                        </p:tgtEl>
                                      </p:cBhvr>
                                      <p:to x="100000" y="100000"/>
                                    </p:animScale>
                                  </p:childTnLst>
                                </p:cTn>
                              </p:par>
                            </p:childTnLst>
                          </p:cTn>
                        </p:par>
                        <p:par>
                          <p:cTn id="33" fill="hold">
                            <p:stCondLst>
                              <p:cond delay="3500"/>
                            </p:stCondLst>
                            <p:childTnLst>
                              <p:par>
                                <p:cTn id="34" presetID="31"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1000" fill="hold"/>
                                        <p:tgtEl>
                                          <p:spTgt spid="39"/>
                                        </p:tgtEl>
                                        <p:attrNameLst>
                                          <p:attrName>ppt_w</p:attrName>
                                        </p:attrNameLst>
                                      </p:cBhvr>
                                      <p:tavLst>
                                        <p:tav tm="0">
                                          <p:val>
                                            <p:fltVal val="0"/>
                                          </p:val>
                                        </p:tav>
                                        <p:tav tm="100000">
                                          <p:val>
                                            <p:strVal val="#ppt_w"/>
                                          </p:val>
                                        </p:tav>
                                      </p:tavLst>
                                    </p:anim>
                                    <p:anim calcmode="lin" valueType="num">
                                      <p:cBhvr>
                                        <p:cTn id="37" dur="1000" fill="hold"/>
                                        <p:tgtEl>
                                          <p:spTgt spid="39"/>
                                        </p:tgtEl>
                                        <p:attrNameLst>
                                          <p:attrName>ppt_h</p:attrName>
                                        </p:attrNameLst>
                                      </p:cBhvr>
                                      <p:tavLst>
                                        <p:tav tm="0">
                                          <p:val>
                                            <p:fltVal val="0"/>
                                          </p:val>
                                        </p:tav>
                                        <p:tav tm="100000">
                                          <p:val>
                                            <p:strVal val="#ppt_h"/>
                                          </p:val>
                                        </p:tav>
                                      </p:tavLst>
                                    </p:anim>
                                    <p:anim calcmode="lin" valueType="num">
                                      <p:cBhvr>
                                        <p:cTn id="38" dur="1000" fill="hold"/>
                                        <p:tgtEl>
                                          <p:spTgt spid="39"/>
                                        </p:tgtEl>
                                        <p:attrNameLst>
                                          <p:attrName>style.rotation</p:attrName>
                                        </p:attrNameLst>
                                      </p:cBhvr>
                                      <p:tavLst>
                                        <p:tav tm="0">
                                          <p:val>
                                            <p:fltVal val="90"/>
                                          </p:val>
                                        </p:tav>
                                        <p:tav tm="100000">
                                          <p:val>
                                            <p:fltVal val="0"/>
                                          </p:val>
                                        </p:tav>
                                      </p:tavLst>
                                    </p:anim>
                                    <p:animEffect transition="in" filter="fade">
                                      <p:cBhvr>
                                        <p:cTn id="39" dur="1000"/>
                                        <p:tgtEl>
                                          <p:spTgt spid="39"/>
                                        </p:tgtEl>
                                      </p:cBhvr>
                                    </p:animEffect>
                                  </p:childTnLst>
                                </p:cTn>
                              </p:par>
                            </p:childTnLst>
                          </p:cTn>
                        </p:par>
                        <p:par>
                          <p:cTn id="40" fill="hold">
                            <p:stCondLst>
                              <p:cond delay="4500"/>
                            </p:stCondLst>
                            <p:childTnLst>
                              <p:par>
                                <p:cTn id="41" presetID="31"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1000" fill="hold"/>
                                        <p:tgtEl>
                                          <p:spTgt spid="28"/>
                                        </p:tgtEl>
                                        <p:attrNameLst>
                                          <p:attrName>ppt_w</p:attrName>
                                        </p:attrNameLst>
                                      </p:cBhvr>
                                      <p:tavLst>
                                        <p:tav tm="0">
                                          <p:val>
                                            <p:fltVal val="0"/>
                                          </p:val>
                                        </p:tav>
                                        <p:tav tm="100000">
                                          <p:val>
                                            <p:strVal val="#ppt_w"/>
                                          </p:val>
                                        </p:tav>
                                      </p:tavLst>
                                    </p:anim>
                                    <p:anim calcmode="lin" valueType="num">
                                      <p:cBhvr>
                                        <p:cTn id="44" dur="1000" fill="hold"/>
                                        <p:tgtEl>
                                          <p:spTgt spid="28"/>
                                        </p:tgtEl>
                                        <p:attrNameLst>
                                          <p:attrName>ppt_h</p:attrName>
                                        </p:attrNameLst>
                                      </p:cBhvr>
                                      <p:tavLst>
                                        <p:tav tm="0">
                                          <p:val>
                                            <p:fltVal val="0"/>
                                          </p:val>
                                        </p:tav>
                                        <p:tav tm="100000">
                                          <p:val>
                                            <p:strVal val="#ppt_h"/>
                                          </p:val>
                                        </p:tav>
                                      </p:tavLst>
                                    </p:anim>
                                    <p:anim calcmode="lin" valueType="num">
                                      <p:cBhvr>
                                        <p:cTn id="45" dur="1000" fill="hold"/>
                                        <p:tgtEl>
                                          <p:spTgt spid="28"/>
                                        </p:tgtEl>
                                        <p:attrNameLst>
                                          <p:attrName>style.rotation</p:attrName>
                                        </p:attrNameLst>
                                      </p:cBhvr>
                                      <p:tavLst>
                                        <p:tav tm="0">
                                          <p:val>
                                            <p:fltVal val="90"/>
                                          </p:val>
                                        </p:tav>
                                        <p:tav tm="100000">
                                          <p:val>
                                            <p:fltVal val="0"/>
                                          </p:val>
                                        </p:tav>
                                      </p:tavLst>
                                    </p:anim>
                                    <p:animEffect transition="in" filter="fade">
                                      <p:cBhvr>
                                        <p:cTn id="4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23</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076056" y="626222"/>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دسترسی های اطراف سایت</a:t>
            </a:r>
            <a:endParaRPr lang="fa-IR" dirty="0">
              <a:solidFill>
                <a:schemeClr val="bg1"/>
              </a:solidFill>
              <a:cs typeface="2  Titr" panose="00000700000000000000" pitchFamily="2" charset="-78"/>
            </a:endParaRPr>
          </a:p>
        </p:txBody>
      </p:sp>
      <p:sp>
        <p:nvSpPr>
          <p:cNvPr id="22" name="Rectangle 21"/>
          <p:cNvSpPr>
            <a:spLocks noChangeArrowheads="1"/>
          </p:cNvSpPr>
          <p:nvPr/>
        </p:nvSpPr>
        <p:spPr bwMode="auto">
          <a:xfrm>
            <a:off x="2151599" y="1184156"/>
            <a:ext cx="6806530" cy="6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اين زمين که از مسير بزرگراه وکيل آباد به داخل منطقه کوثرداخل مي شويم بعد که به سايت نزديک شده در قسمت اول که ورودي اصلي آن سايت مي باشد در منطقه کوثر و به عنوان ورودي شماره يک نيز هست که در راستاي خيايان نيز مي باشد قرار گرفته است و ورودي شماره دو آن در داخل کوثر 11 مي باشد که نزديک به بخش هاي مسکوني است و افراد راحتر به آن مي رسند.</a:t>
            </a:r>
          </a:p>
        </p:txBody>
      </p:sp>
      <p:sp>
        <p:nvSpPr>
          <p:cNvPr id="2" name="TextBox 1"/>
          <p:cNvSpPr txBox="1"/>
          <p:nvPr/>
        </p:nvSpPr>
        <p:spPr>
          <a:xfrm rot="2898206">
            <a:off x="5630205" y="5563192"/>
            <a:ext cx="70366" cy="320139"/>
          </a:xfrm>
          <a:prstGeom prst="rect">
            <a:avLst/>
          </a:prstGeom>
          <a:noFill/>
          <a:ln>
            <a:solidFill>
              <a:srgbClr val="FFFF00"/>
            </a:solidFill>
          </a:ln>
        </p:spPr>
        <p:txBody>
          <a:bodyPr wrap="square" rtlCol="0">
            <a:spAutoFit/>
          </a:bodyPr>
          <a:lstStyle/>
          <a:p>
            <a:endParaRPr lang="en-US" dirty="0"/>
          </a:p>
        </p:txBody>
      </p:sp>
      <p:pic>
        <p:nvPicPr>
          <p:cNvPr id="21" name="Picture 20" descr="Unti"/>
          <p:cNvPicPr/>
          <p:nvPr/>
        </p:nvPicPr>
        <p:blipFill>
          <a:blip r:embed="rId6">
            <a:extLst>
              <a:ext uri="{28A0092B-C50C-407E-A947-70E740481C1C}">
                <a14:useLocalDpi xmlns:a14="http://schemas.microsoft.com/office/drawing/2010/main" val="0"/>
              </a:ext>
            </a:extLst>
          </a:blip>
          <a:srcRect/>
          <a:stretch>
            <a:fillRect/>
          </a:stretch>
        </p:blipFill>
        <p:spPr bwMode="auto">
          <a:xfrm>
            <a:off x="2555716" y="1940741"/>
            <a:ext cx="5663565" cy="4449445"/>
          </a:xfrm>
          <a:prstGeom prst="rect">
            <a:avLst/>
          </a:prstGeom>
          <a:noFill/>
          <a:ln>
            <a:noFill/>
          </a:ln>
        </p:spPr>
      </p:pic>
      <p:sp>
        <p:nvSpPr>
          <p:cNvPr id="23" name="Down Arrow 22"/>
          <p:cNvSpPr/>
          <p:nvPr/>
        </p:nvSpPr>
        <p:spPr>
          <a:xfrm rot="12876156">
            <a:off x="5137653" y="4867616"/>
            <a:ext cx="769620" cy="871220"/>
          </a:xfrm>
          <a:prstGeom prst="downArrow">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Down Arrow 24"/>
          <p:cNvSpPr/>
          <p:nvPr/>
        </p:nvSpPr>
        <p:spPr>
          <a:xfrm rot="8128474">
            <a:off x="7854315" y="5496282"/>
            <a:ext cx="769620" cy="830580"/>
          </a:xfrm>
          <a:prstGeom prst="downArrow">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4983374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childTnLst>
                          </p:cTn>
                        </p:par>
                        <p:par>
                          <p:cTn id="17" fill="hold">
                            <p:stCondLst>
                              <p:cond delay="2000"/>
                            </p:stCondLst>
                            <p:childTnLst>
                              <p:par>
                                <p:cTn id="18" presetID="26"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80">
                                          <p:stCondLst>
                                            <p:cond delay="0"/>
                                          </p:stCondLst>
                                        </p:cTn>
                                        <p:tgtEl>
                                          <p:spTgt spid="20"/>
                                        </p:tgtEl>
                                      </p:cBhvr>
                                    </p:animEffect>
                                    <p:anim calcmode="lin" valueType="num">
                                      <p:cBhvr>
                                        <p:cTn id="2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6" dur="26">
                                          <p:stCondLst>
                                            <p:cond delay="650"/>
                                          </p:stCondLst>
                                        </p:cTn>
                                        <p:tgtEl>
                                          <p:spTgt spid="20"/>
                                        </p:tgtEl>
                                      </p:cBhvr>
                                      <p:to x="100000" y="60000"/>
                                    </p:animScale>
                                    <p:animScale>
                                      <p:cBhvr>
                                        <p:cTn id="27" dur="166" decel="50000">
                                          <p:stCondLst>
                                            <p:cond delay="676"/>
                                          </p:stCondLst>
                                        </p:cTn>
                                        <p:tgtEl>
                                          <p:spTgt spid="20"/>
                                        </p:tgtEl>
                                      </p:cBhvr>
                                      <p:to x="100000" y="100000"/>
                                    </p:animScale>
                                    <p:animScale>
                                      <p:cBhvr>
                                        <p:cTn id="28" dur="26">
                                          <p:stCondLst>
                                            <p:cond delay="1312"/>
                                          </p:stCondLst>
                                        </p:cTn>
                                        <p:tgtEl>
                                          <p:spTgt spid="20"/>
                                        </p:tgtEl>
                                      </p:cBhvr>
                                      <p:to x="100000" y="80000"/>
                                    </p:animScale>
                                    <p:animScale>
                                      <p:cBhvr>
                                        <p:cTn id="29" dur="166" decel="50000">
                                          <p:stCondLst>
                                            <p:cond delay="1338"/>
                                          </p:stCondLst>
                                        </p:cTn>
                                        <p:tgtEl>
                                          <p:spTgt spid="20"/>
                                        </p:tgtEl>
                                      </p:cBhvr>
                                      <p:to x="100000" y="100000"/>
                                    </p:animScale>
                                    <p:animScale>
                                      <p:cBhvr>
                                        <p:cTn id="30" dur="26">
                                          <p:stCondLst>
                                            <p:cond delay="1642"/>
                                          </p:stCondLst>
                                        </p:cTn>
                                        <p:tgtEl>
                                          <p:spTgt spid="20"/>
                                        </p:tgtEl>
                                      </p:cBhvr>
                                      <p:to x="100000" y="90000"/>
                                    </p:animScale>
                                    <p:animScale>
                                      <p:cBhvr>
                                        <p:cTn id="31" dur="166" decel="50000">
                                          <p:stCondLst>
                                            <p:cond delay="1668"/>
                                          </p:stCondLst>
                                        </p:cTn>
                                        <p:tgtEl>
                                          <p:spTgt spid="20"/>
                                        </p:tgtEl>
                                      </p:cBhvr>
                                      <p:to x="100000" y="100000"/>
                                    </p:animScale>
                                    <p:animScale>
                                      <p:cBhvr>
                                        <p:cTn id="32" dur="26">
                                          <p:stCondLst>
                                            <p:cond delay="1808"/>
                                          </p:stCondLst>
                                        </p:cTn>
                                        <p:tgtEl>
                                          <p:spTgt spid="20"/>
                                        </p:tgtEl>
                                      </p:cBhvr>
                                      <p:to x="100000" y="95000"/>
                                    </p:animScale>
                                    <p:animScale>
                                      <p:cBhvr>
                                        <p:cTn id="33" dur="166" decel="50000">
                                          <p:stCondLst>
                                            <p:cond delay="1834"/>
                                          </p:stCondLst>
                                        </p:cTn>
                                        <p:tgtEl>
                                          <p:spTgt spid="20"/>
                                        </p:tgtEl>
                                      </p:cBhvr>
                                      <p:to x="100000" y="100000"/>
                                    </p:animScale>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24</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46059" y="43229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076056" y="579537"/>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پوشش گياهي سايت </a:t>
            </a:r>
          </a:p>
        </p:txBody>
      </p:sp>
      <p:sp>
        <p:nvSpPr>
          <p:cNvPr id="22" name="Rectangle 21"/>
          <p:cNvSpPr>
            <a:spLocks noChangeArrowheads="1"/>
          </p:cNvSpPr>
          <p:nvPr/>
        </p:nvSpPr>
        <p:spPr bwMode="auto">
          <a:xfrm>
            <a:off x="2151599" y="1184156"/>
            <a:ext cx="6806530" cy="6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 پوشش گياهي سايت که از چمن زارها و درختان و گل و گياه ها مختلف مي باشد و زيبايي چنداني به سايت داده است چرا که در بدو ورود با فضاهاي مکث و ايجاد فضاهاي متنوع رو به رو مي شويم</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 و </a:t>
            </a:r>
            <a:r>
              <a:rPr lang="fa-IR" sz="1200" dirty="0">
                <a:latin typeface="Times New Roman" panose="02020603050405020304" pitchFamily="18" charset="0"/>
                <a:ea typeface="Times New Roman" panose="02020603050405020304" pitchFamily="18" charset="0"/>
                <a:cs typeface="B Lotus" panose="00000400000000000000" pitchFamily="2" charset="-78"/>
              </a:rPr>
              <a:t>پارکي که در ابتداي مسير ورود اين منطقه است نيز به عنوان پوشش گياهي بسيار عالي مي باشدو به عنوان پارک کوثر نام گرفته است.</a:t>
            </a:r>
          </a:p>
        </p:txBody>
      </p:sp>
      <p:pic>
        <p:nvPicPr>
          <p:cNvPr id="26" name="Picture 25" descr="InkedPicture2_LI"/>
          <p:cNvPicPr/>
          <p:nvPr/>
        </p:nvPicPr>
        <p:blipFill>
          <a:blip r:embed="rId6">
            <a:extLst>
              <a:ext uri="{28A0092B-C50C-407E-A947-70E740481C1C}">
                <a14:useLocalDpi xmlns:a14="http://schemas.microsoft.com/office/drawing/2010/main" val="0"/>
              </a:ext>
            </a:extLst>
          </a:blip>
          <a:srcRect/>
          <a:stretch>
            <a:fillRect/>
          </a:stretch>
        </p:blipFill>
        <p:spPr bwMode="auto">
          <a:xfrm>
            <a:off x="2469198" y="1940062"/>
            <a:ext cx="5936615" cy="4612640"/>
          </a:xfrm>
          <a:prstGeom prst="rect">
            <a:avLst/>
          </a:prstGeom>
          <a:noFill/>
          <a:ln>
            <a:noFill/>
          </a:ln>
        </p:spPr>
      </p:pic>
    </p:spTree>
    <p:extLst>
      <p:ext uri="{BB962C8B-B14F-4D97-AF65-F5344CB8AC3E}">
        <p14:creationId xmlns:p14="http://schemas.microsoft.com/office/powerpoint/2010/main" val="21846636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1000" fill="hold"/>
                                        <p:tgtEl>
                                          <p:spTgt spid="26"/>
                                        </p:tgtEl>
                                        <p:attrNameLst>
                                          <p:attrName>ppt_w</p:attrName>
                                        </p:attrNameLst>
                                      </p:cBhvr>
                                      <p:tavLst>
                                        <p:tav tm="0">
                                          <p:val>
                                            <p:fltVal val="0"/>
                                          </p:val>
                                        </p:tav>
                                        <p:tav tm="100000">
                                          <p:val>
                                            <p:strVal val="#ppt_w"/>
                                          </p:val>
                                        </p:tav>
                                      </p:tavLst>
                                    </p:anim>
                                    <p:anim calcmode="lin" valueType="num">
                                      <p:cBhvr>
                                        <p:cTn id="31" dur="1000" fill="hold"/>
                                        <p:tgtEl>
                                          <p:spTgt spid="26"/>
                                        </p:tgtEl>
                                        <p:attrNameLst>
                                          <p:attrName>ppt_h</p:attrName>
                                        </p:attrNameLst>
                                      </p:cBhvr>
                                      <p:tavLst>
                                        <p:tav tm="0">
                                          <p:val>
                                            <p:fltVal val="0"/>
                                          </p:val>
                                        </p:tav>
                                        <p:tav tm="100000">
                                          <p:val>
                                            <p:strVal val="#ppt_h"/>
                                          </p:val>
                                        </p:tav>
                                      </p:tavLst>
                                    </p:anim>
                                    <p:anim calcmode="lin" valueType="num">
                                      <p:cBhvr>
                                        <p:cTn id="32" dur="1000" fill="hold"/>
                                        <p:tgtEl>
                                          <p:spTgt spid="26"/>
                                        </p:tgtEl>
                                        <p:attrNameLst>
                                          <p:attrName>style.rotation</p:attrName>
                                        </p:attrNameLst>
                                      </p:cBhvr>
                                      <p:tavLst>
                                        <p:tav tm="0">
                                          <p:val>
                                            <p:fltVal val="90"/>
                                          </p:val>
                                        </p:tav>
                                        <p:tav tm="100000">
                                          <p:val>
                                            <p:fltVal val="0"/>
                                          </p:val>
                                        </p:tav>
                                      </p:tavLst>
                                    </p:anim>
                                    <p:animEffect transition="in" filter="fade">
                                      <p:cBhvr>
                                        <p:cTn id="33" dur="1000"/>
                                        <p:tgtEl>
                                          <p:spTgt spid="26"/>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25</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076056" y="626222"/>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تحليل سايت</a:t>
            </a:r>
          </a:p>
        </p:txBody>
      </p:sp>
      <p:sp>
        <p:nvSpPr>
          <p:cNvPr id="22" name="Rectangle 21"/>
          <p:cNvSpPr>
            <a:spLocks noChangeArrowheads="1"/>
          </p:cNvSpPr>
          <p:nvPr/>
        </p:nvSpPr>
        <p:spPr bwMode="auto">
          <a:xfrm>
            <a:off x="1845751" y="1184156"/>
            <a:ext cx="7112378" cy="167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b="1" dirty="0">
                <a:solidFill>
                  <a:srgbClr val="FFFF00"/>
                </a:solidFill>
                <a:latin typeface="Times New Roman" panose="02020603050405020304" pitchFamily="18" charset="0"/>
                <a:ea typeface="Times New Roman" panose="02020603050405020304" pitchFamily="18" charset="0"/>
                <a:cs typeface="B Titr" panose="00000700000000000000" pitchFamily="2" charset="-78"/>
              </a:rPr>
              <a:t>بادها_اطلاعات پايه: </a:t>
            </a:r>
          </a:p>
          <a:p>
            <a:pPr algn="just">
              <a:lnSpc>
                <a:spcPct val="107000"/>
              </a:lnSpc>
              <a:spcAft>
                <a:spcPts val="0"/>
              </a:spcAft>
            </a:pPr>
            <a:r>
              <a:rPr lang="fa-IR" sz="1200" b="1" dirty="0">
                <a:solidFill>
                  <a:srgbClr val="FFFF00"/>
                </a:solidFill>
                <a:latin typeface="Times New Roman" panose="02020603050405020304" pitchFamily="18" charset="0"/>
                <a:ea typeface="Times New Roman" panose="02020603050405020304" pitchFamily="18" charset="0"/>
                <a:cs typeface="B Titr" panose="00000700000000000000" pitchFamily="2" charset="-78"/>
              </a:rPr>
              <a:t>باد مطلوب: </a:t>
            </a:r>
            <a:r>
              <a:rPr lang="fa-IR" sz="1200" dirty="0">
                <a:latin typeface="Times New Roman" panose="02020603050405020304" pitchFamily="18" charset="0"/>
                <a:ea typeface="Times New Roman" panose="02020603050405020304" pitchFamily="18" charset="0"/>
                <a:cs typeface="B Lotus" panose="00000400000000000000" pitchFamily="2" charset="-78"/>
              </a:rPr>
              <a:t>باد</a:t>
            </a:r>
            <a:r>
              <a:rPr lang="fa-IR" sz="1200" b="1" dirty="0">
                <a:solidFill>
                  <a:srgbClr val="FFFF00"/>
                </a:solidFill>
                <a:latin typeface="Times New Roman" panose="02020603050405020304" pitchFamily="18" charset="0"/>
                <a:ea typeface="Times New Roman" panose="02020603050405020304" pitchFamily="18" charset="0"/>
                <a:cs typeface="B Titr" panose="00000700000000000000" pitchFamily="2" charset="-78"/>
              </a:rPr>
              <a:t> </a:t>
            </a:r>
            <a:r>
              <a:rPr lang="fa-IR" sz="1200" dirty="0">
                <a:latin typeface="Times New Roman" panose="02020603050405020304" pitchFamily="18" charset="0"/>
                <a:ea typeface="Times New Roman" panose="02020603050405020304" pitchFamily="18" charset="0"/>
                <a:cs typeface="B Lotus" panose="00000400000000000000" pitchFamily="2" charset="-78"/>
              </a:rPr>
              <a:t>جنوب و جنوب شرقي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 و </a:t>
            </a:r>
            <a:r>
              <a:rPr lang="fa-IR" sz="1200" dirty="0">
                <a:latin typeface="Times New Roman" panose="02020603050405020304" pitchFamily="18" charset="0"/>
                <a:ea typeface="Times New Roman" panose="02020603050405020304" pitchFamily="18" charset="0"/>
                <a:cs typeface="B Lotus" panose="00000400000000000000" pitchFamily="2" charset="-78"/>
              </a:rPr>
              <a:t>آزار دهنده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 باشد</a:t>
            </a:r>
            <a:r>
              <a:rPr lang="fa-IR" sz="1200" dirty="0">
                <a:latin typeface="Times New Roman" panose="02020603050405020304" pitchFamily="18" charset="0"/>
                <a:ea typeface="Times New Roman" panose="02020603050405020304" pitchFamily="18" charset="0"/>
                <a:cs typeface="B Lotus" panose="00000400000000000000" pitchFamily="2" charset="-78"/>
              </a:rPr>
              <a:t>.</a:t>
            </a:r>
          </a:p>
          <a:p>
            <a:pPr algn="just">
              <a:lnSpc>
                <a:spcPct val="107000"/>
              </a:lnSpc>
              <a:spcAft>
                <a:spcPts val="0"/>
              </a:spcAft>
            </a:pPr>
            <a:r>
              <a:rPr lang="fa-IR" sz="12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تحليل:</a:t>
            </a:r>
          </a:p>
          <a:p>
            <a:pPr algn="just">
              <a:lnSpc>
                <a:spcPct val="107000"/>
              </a:lnSpc>
              <a:spcAft>
                <a:spcPts val="0"/>
              </a:spcAft>
            </a:pPr>
            <a:r>
              <a:rPr lang="fa-IR" sz="12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1_ باد مطلوب از کدام جبهه وزيده </a:t>
            </a:r>
            <a:r>
              <a:rPr lang="fa-IR" sz="12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مي شود</a:t>
            </a:r>
            <a:r>
              <a:rPr lang="fa-IR" sz="12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a:t>
            </a:r>
          </a:p>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باد مطلوب جنوب و يا جنوب شرقي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  باشد </a:t>
            </a:r>
            <a:r>
              <a:rPr lang="fa-IR" sz="1200" dirty="0">
                <a:latin typeface="Times New Roman" panose="02020603050405020304" pitchFamily="18" charset="0"/>
                <a:ea typeface="Times New Roman" panose="02020603050405020304" pitchFamily="18" charset="0"/>
                <a:cs typeface="B Lotus" panose="00000400000000000000" pitchFamily="2" charset="-78"/>
              </a:rPr>
              <a:t>که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 توان </a:t>
            </a:r>
            <a:r>
              <a:rPr lang="fa-IR" sz="1200" dirty="0">
                <a:latin typeface="Times New Roman" panose="02020603050405020304" pitchFamily="18" charset="0"/>
                <a:ea typeface="Times New Roman" panose="02020603050405020304" pitchFamily="18" charset="0"/>
                <a:cs typeface="B Lotus" panose="00000400000000000000" pitchFamily="2" charset="-78"/>
              </a:rPr>
              <a:t>مجموعه بزرگ باغ بازار را در آن قسمت قرار داد.</a:t>
            </a:r>
          </a:p>
          <a:p>
            <a:pPr algn="just">
              <a:lnSpc>
                <a:spcPct val="107000"/>
              </a:lnSpc>
              <a:spcAft>
                <a:spcPts val="0"/>
              </a:spcAft>
            </a:pPr>
            <a:r>
              <a:rPr lang="fa-IR" sz="12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2_ کدام باد به عنوان باد زمستاني شناخته شده است؟</a:t>
            </a:r>
          </a:p>
          <a:p>
            <a:pPr algn="just">
              <a:lnSpc>
                <a:spcPct val="107000"/>
              </a:lnSpc>
              <a:spcAft>
                <a:spcPts val="0"/>
              </a:spcAft>
            </a:pPr>
            <a:r>
              <a:rPr lang="fa-IR" sz="1200" dirty="0">
                <a:latin typeface="Times New Roman" panose="02020603050405020304" pitchFamily="18" charset="0"/>
                <a:ea typeface="Times New Roman" panose="02020603050405020304" pitchFamily="18" charset="0"/>
                <a:cs typeface="B Lotus" panose="00000400000000000000" pitchFamily="2" charset="-78"/>
              </a:rPr>
              <a:t>باد شمال را به عنوان باد زمستاني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شناخته اند </a:t>
            </a:r>
            <a:r>
              <a:rPr lang="fa-IR" sz="1200" dirty="0">
                <a:latin typeface="Times New Roman" panose="02020603050405020304" pitchFamily="18" charset="0"/>
                <a:ea typeface="Times New Roman" panose="02020603050405020304" pitchFamily="18" charset="0"/>
                <a:cs typeface="B Lotus" panose="00000400000000000000" pitchFamily="2" charset="-78"/>
              </a:rPr>
              <a:t>که اين باد اذيت کننده و سوز دهنده است و حتي بادهاي غربي که از طرف کشور عربستان وارد کشور ما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 شود </a:t>
            </a:r>
            <a:r>
              <a:rPr lang="fa-IR" sz="1200" dirty="0">
                <a:latin typeface="Times New Roman" panose="02020603050405020304" pitchFamily="18" charset="0"/>
                <a:ea typeface="Times New Roman" panose="02020603050405020304" pitchFamily="18" charset="0"/>
                <a:cs typeface="B Lotus" panose="00000400000000000000" pitchFamily="2" charset="-78"/>
              </a:rPr>
              <a:t>بادهاي گرمازا است.</a:t>
            </a:r>
          </a:p>
        </p:txBody>
      </p:sp>
      <p:pic>
        <p:nvPicPr>
          <p:cNvPr id="19" name="Picture 18" descr="بادها"/>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67744" y="2903867"/>
            <a:ext cx="2026062" cy="17157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descr="Picture1"/>
          <p:cNvPicPr/>
          <p:nvPr/>
        </p:nvPicPr>
        <p:blipFill>
          <a:blip r:embed="rId7">
            <a:extLst>
              <a:ext uri="{28A0092B-C50C-407E-A947-70E740481C1C}">
                <a14:useLocalDpi xmlns:a14="http://schemas.microsoft.com/office/drawing/2010/main" val="0"/>
              </a:ext>
            </a:extLst>
          </a:blip>
          <a:srcRect/>
          <a:stretch>
            <a:fillRect/>
          </a:stretch>
        </p:blipFill>
        <p:spPr bwMode="auto">
          <a:xfrm>
            <a:off x="4601894" y="2912623"/>
            <a:ext cx="4356235" cy="34971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 name="Picture 22" descr="Picture23"/>
          <p:cNvPicPr/>
          <p:nvPr/>
        </p:nvPicPr>
        <p:blipFill>
          <a:blip r:embed="rId8">
            <a:extLst>
              <a:ext uri="{28A0092B-C50C-407E-A947-70E740481C1C}">
                <a14:useLocalDpi xmlns:a14="http://schemas.microsoft.com/office/drawing/2010/main" val="0"/>
              </a:ext>
            </a:extLst>
          </a:blip>
          <a:srcRect/>
          <a:stretch>
            <a:fillRect/>
          </a:stretch>
        </p:blipFill>
        <p:spPr bwMode="auto">
          <a:xfrm>
            <a:off x="3131840" y="4783554"/>
            <a:ext cx="1287567" cy="549577"/>
          </a:xfrm>
          <a:prstGeom prst="rect">
            <a:avLst/>
          </a:prstGeom>
          <a:noFill/>
          <a:ln>
            <a:noFill/>
          </a:ln>
        </p:spPr>
      </p:pic>
      <p:pic>
        <p:nvPicPr>
          <p:cNvPr id="25" name="Picture 24"/>
          <p:cNvPicPr/>
          <p:nvPr/>
        </p:nvPicPr>
        <p:blipFill>
          <a:blip r:embed="rId9">
            <a:extLst>
              <a:ext uri="{28A0092B-C50C-407E-A947-70E740481C1C}">
                <a14:useLocalDpi xmlns:a14="http://schemas.microsoft.com/office/drawing/2010/main" val="0"/>
              </a:ext>
            </a:extLst>
          </a:blip>
          <a:srcRect/>
          <a:stretch>
            <a:fillRect/>
          </a:stretch>
        </p:blipFill>
        <p:spPr bwMode="auto">
          <a:xfrm>
            <a:off x="3071628" y="5442623"/>
            <a:ext cx="1347779" cy="552630"/>
          </a:xfrm>
          <a:prstGeom prst="rect">
            <a:avLst/>
          </a:prstGeom>
          <a:noFill/>
          <a:ln>
            <a:noFill/>
          </a:ln>
        </p:spPr>
      </p:pic>
      <p:pic>
        <p:nvPicPr>
          <p:cNvPr id="27" name="Picture 26"/>
          <p:cNvPicPr/>
          <p:nvPr/>
        </p:nvPicPr>
        <p:blipFill>
          <a:blip r:embed="rId10">
            <a:extLst>
              <a:ext uri="{28A0092B-C50C-407E-A947-70E740481C1C}">
                <a14:useLocalDpi xmlns:a14="http://schemas.microsoft.com/office/drawing/2010/main" val="0"/>
              </a:ext>
            </a:extLst>
          </a:blip>
          <a:srcRect/>
          <a:stretch>
            <a:fillRect/>
          </a:stretch>
        </p:blipFill>
        <p:spPr bwMode="auto">
          <a:xfrm>
            <a:off x="3071628" y="6060284"/>
            <a:ext cx="1347779" cy="592739"/>
          </a:xfrm>
          <a:prstGeom prst="rect">
            <a:avLst/>
          </a:prstGeom>
          <a:noFill/>
          <a:ln>
            <a:noFill/>
          </a:ln>
        </p:spPr>
      </p:pic>
      <p:sp>
        <p:nvSpPr>
          <p:cNvPr id="2" name="TextBox 1"/>
          <p:cNvSpPr txBox="1"/>
          <p:nvPr/>
        </p:nvSpPr>
        <p:spPr>
          <a:xfrm>
            <a:off x="1965931" y="4807590"/>
            <a:ext cx="988877" cy="369332"/>
          </a:xfrm>
          <a:prstGeom prst="rect">
            <a:avLst/>
          </a:prstGeom>
          <a:noFill/>
        </p:spPr>
        <p:txBody>
          <a:bodyPr wrap="square" rtlCol="0">
            <a:spAutoFit/>
          </a:bodyPr>
          <a:lstStyle/>
          <a:p>
            <a:r>
              <a:rPr lang="fa-IR" dirty="0">
                <a:cs typeface="2  Zar" panose="00000400000000000000" pitchFamily="2" charset="-78"/>
              </a:rPr>
              <a:t>باد مطلوب</a:t>
            </a:r>
            <a:endParaRPr lang="en-US" dirty="0">
              <a:cs typeface="2  Zar" panose="00000400000000000000" pitchFamily="2" charset="-78"/>
            </a:endParaRPr>
          </a:p>
        </p:txBody>
      </p:sp>
      <p:sp>
        <p:nvSpPr>
          <p:cNvPr id="28" name="TextBox 27"/>
          <p:cNvSpPr txBox="1"/>
          <p:nvPr/>
        </p:nvSpPr>
        <p:spPr>
          <a:xfrm>
            <a:off x="1928707" y="5536483"/>
            <a:ext cx="988877" cy="338554"/>
          </a:xfrm>
          <a:prstGeom prst="rect">
            <a:avLst/>
          </a:prstGeom>
          <a:noFill/>
        </p:spPr>
        <p:txBody>
          <a:bodyPr wrap="square" rtlCol="0">
            <a:spAutoFit/>
          </a:bodyPr>
          <a:lstStyle/>
          <a:p>
            <a:r>
              <a:rPr lang="fa-IR" sz="1600" dirty="0">
                <a:cs typeface="2  Zar" panose="00000400000000000000" pitchFamily="2" charset="-78"/>
              </a:rPr>
              <a:t>باد </a:t>
            </a:r>
            <a:r>
              <a:rPr lang="fa-IR" sz="1600" dirty="0" smtClean="0">
                <a:cs typeface="2  Zar" panose="00000400000000000000" pitchFamily="2" charset="-78"/>
              </a:rPr>
              <a:t>نامطلوب</a:t>
            </a:r>
            <a:endParaRPr lang="en-US" sz="1600" dirty="0">
              <a:cs typeface="2  Zar" panose="00000400000000000000" pitchFamily="2" charset="-78"/>
            </a:endParaRPr>
          </a:p>
        </p:txBody>
      </p:sp>
      <p:sp>
        <p:nvSpPr>
          <p:cNvPr id="29" name="TextBox 28"/>
          <p:cNvSpPr txBox="1"/>
          <p:nvPr/>
        </p:nvSpPr>
        <p:spPr>
          <a:xfrm>
            <a:off x="1806960" y="6187376"/>
            <a:ext cx="1364356" cy="338554"/>
          </a:xfrm>
          <a:prstGeom prst="rect">
            <a:avLst/>
          </a:prstGeom>
          <a:noFill/>
        </p:spPr>
        <p:txBody>
          <a:bodyPr wrap="square" rtlCol="0">
            <a:spAutoFit/>
          </a:bodyPr>
          <a:lstStyle/>
          <a:p>
            <a:r>
              <a:rPr lang="fa-IR" sz="1600" dirty="0">
                <a:cs typeface="2  Zar" panose="00000400000000000000" pitchFamily="2" charset="-78"/>
              </a:rPr>
              <a:t>باد سرد زمستاني</a:t>
            </a:r>
            <a:endParaRPr lang="en-US" sz="1600" dirty="0">
              <a:cs typeface="2  Zar" panose="00000400000000000000" pitchFamily="2" charset="-78"/>
            </a:endParaRPr>
          </a:p>
        </p:txBody>
      </p:sp>
    </p:spTree>
    <p:extLst>
      <p:ext uri="{BB962C8B-B14F-4D97-AF65-F5344CB8AC3E}">
        <p14:creationId xmlns:p14="http://schemas.microsoft.com/office/powerpoint/2010/main" val="5293335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1000" fill="hold"/>
                                        <p:tgtEl>
                                          <p:spTgt spid="21"/>
                                        </p:tgtEl>
                                        <p:attrNameLst>
                                          <p:attrName>ppt_w</p:attrName>
                                        </p:attrNameLst>
                                      </p:cBhvr>
                                      <p:tavLst>
                                        <p:tav tm="0">
                                          <p:val>
                                            <p:fltVal val="0"/>
                                          </p:val>
                                        </p:tav>
                                        <p:tav tm="100000">
                                          <p:val>
                                            <p:strVal val="#ppt_w"/>
                                          </p:val>
                                        </p:tav>
                                      </p:tavLst>
                                    </p:anim>
                                    <p:anim calcmode="lin" valueType="num">
                                      <p:cBhvr>
                                        <p:cTn id="31" dur="1000" fill="hold"/>
                                        <p:tgtEl>
                                          <p:spTgt spid="21"/>
                                        </p:tgtEl>
                                        <p:attrNameLst>
                                          <p:attrName>ppt_h</p:attrName>
                                        </p:attrNameLst>
                                      </p:cBhvr>
                                      <p:tavLst>
                                        <p:tav tm="0">
                                          <p:val>
                                            <p:fltVal val="0"/>
                                          </p:val>
                                        </p:tav>
                                        <p:tav tm="100000">
                                          <p:val>
                                            <p:strVal val="#ppt_h"/>
                                          </p:val>
                                        </p:tav>
                                      </p:tavLst>
                                    </p:anim>
                                    <p:anim calcmode="lin" valueType="num">
                                      <p:cBhvr>
                                        <p:cTn id="32" dur="1000" fill="hold"/>
                                        <p:tgtEl>
                                          <p:spTgt spid="21"/>
                                        </p:tgtEl>
                                        <p:attrNameLst>
                                          <p:attrName>style.rotation</p:attrName>
                                        </p:attrNameLst>
                                      </p:cBhvr>
                                      <p:tavLst>
                                        <p:tav tm="0">
                                          <p:val>
                                            <p:fltVal val="90"/>
                                          </p:val>
                                        </p:tav>
                                        <p:tav tm="100000">
                                          <p:val>
                                            <p:fltVal val="0"/>
                                          </p:val>
                                        </p:tav>
                                      </p:tavLst>
                                    </p:anim>
                                    <p:animEffect transition="in" filter="fade">
                                      <p:cBhvr>
                                        <p:cTn id="33" dur="1000"/>
                                        <p:tgtEl>
                                          <p:spTgt spid="21"/>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childTnLst>
                          </p:cTn>
                        </p:par>
                        <p:par>
                          <p:cTn id="41" fill="hold">
                            <p:stCondLst>
                              <p:cond delay="50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26</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076056" y="626222"/>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نور</a:t>
            </a:r>
            <a:endParaRPr lang="fa-IR" dirty="0">
              <a:solidFill>
                <a:schemeClr val="bg1"/>
              </a:solidFill>
              <a:cs typeface="2  Titr" panose="00000700000000000000" pitchFamily="2" charset="-78"/>
            </a:endParaRPr>
          </a:p>
        </p:txBody>
      </p:sp>
      <p:sp>
        <p:nvSpPr>
          <p:cNvPr id="22" name="Rectangle 21"/>
          <p:cNvSpPr>
            <a:spLocks noChangeArrowheads="1"/>
          </p:cNvSpPr>
          <p:nvPr/>
        </p:nvSpPr>
        <p:spPr bwMode="auto">
          <a:xfrm>
            <a:off x="1845751" y="1184156"/>
            <a:ext cx="7112378" cy="6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2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1_نور </a:t>
            </a:r>
            <a:r>
              <a:rPr lang="fa-IR" sz="12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مطلوب: </a:t>
            </a:r>
            <a:r>
              <a:rPr lang="fa-IR" sz="1200" dirty="0">
                <a:latin typeface="Times New Roman" panose="02020603050405020304" pitchFamily="18" charset="0"/>
                <a:ea typeface="Times New Roman" panose="02020603050405020304" pitchFamily="18" charset="0"/>
                <a:cs typeface="B Lotus" panose="00000400000000000000" pitchFamily="2" charset="-78"/>
              </a:rPr>
              <a:t>زاويه نوري که براي سايت مي توان در نظر گرفت زاويه 30 درجه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ميباشد </a:t>
            </a:r>
            <a:r>
              <a:rPr lang="fa-IR" sz="1200" dirty="0">
                <a:latin typeface="Times New Roman" panose="02020603050405020304" pitchFamily="18" charset="0"/>
                <a:ea typeface="Times New Roman" panose="02020603050405020304" pitchFamily="18" charset="0"/>
                <a:cs typeface="B Lotus" panose="00000400000000000000" pitchFamily="2" charset="-78"/>
              </a:rPr>
              <a:t>که به نورهاي شرق و جنوب اشاره شده است و چرا که نور مناسبي براي قرار دادن توده ها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ميباشد</a:t>
            </a:r>
            <a:r>
              <a:rPr lang="fa-IR" sz="1200" dirty="0">
                <a:latin typeface="Times New Roman" panose="02020603050405020304" pitchFamily="18" charset="0"/>
                <a:ea typeface="Times New Roman" panose="02020603050405020304" pitchFamily="18" charset="0"/>
                <a:cs typeface="B Lotus" panose="00000400000000000000" pitchFamily="2" charset="-78"/>
              </a:rPr>
              <a:t>.</a:t>
            </a:r>
          </a:p>
          <a:p>
            <a:pPr algn="just">
              <a:lnSpc>
                <a:spcPct val="107000"/>
              </a:lnSpc>
              <a:spcAft>
                <a:spcPts val="0"/>
              </a:spcAft>
            </a:pPr>
            <a:r>
              <a:rPr lang="fa-IR" sz="12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2_نور نامطلوب</a:t>
            </a:r>
            <a:r>
              <a:rPr lang="fa-IR" sz="1200" dirty="0">
                <a:latin typeface="Times New Roman" panose="02020603050405020304" pitchFamily="18" charset="0"/>
                <a:ea typeface="Times New Roman" panose="02020603050405020304" pitchFamily="18" charset="0"/>
                <a:cs typeface="B Lotus" panose="00000400000000000000" pitchFamily="2" charset="-78"/>
              </a:rPr>
              <a:t>: نور شمال و غرب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ميباشند </a:t>
            </a:r>
            <a:r>
              <a:rPr lang="fa-IR" sz="1200" dirty="0">
                <a:latin typeface="Times New Roman" panose="02020603050405020304" pitchFamily="18" charset="0"/>
                <a:ea typeface="Times New Roman" panose="02020603050405020304" pitchFamily="18" charset="0"/>
                <a:cs typeface="B Lotus" panose="00000400000000000000" pitchFamily="2" charset="-78"/>
              </a:rPr>
              <a:t>که محل مناسبي براي قرارگيري توده ها </a:t>
            </a:r>
            <a:r>
              <a:rPr lang="fa-IR" sz="1200" dirty="0" smtClean="0">
                <a:latin typeface="Times New Roman" panose="02020603050405020304" pitchFamily="18" charset="0"/>
                <a:ea typeface="Times New Roman" panose="02020603050405020304" pitchFamily="18" charset="0"/>
                <a:cs typeface="B Lotus" panose="00000400000000000000" pitchFamily="2" charset="-78"/>
              </a:rPr>
              <a:t>نميباشند</a:t>
            </a:r>
            <a:endParaRPr lang="fa-IR" sz="1200" dirty="0">
              <a:latin typeface="Times New Roman" panose="02020603050405020304" pitchFamily="18" charset="0"/>
              <a:ea typeface="Times New Roman" panose="02020603050405020304" pitchFamily="18" charset="0"/>
              <a:cs typeface="B Lotus" panose="00000400000000000000" pitchFamily="2" charset="-78"/>
            </a:endParaRPr>
          </a:p>
        </p:txBody>
      </p:sp>
      <p:pic>
        <p:nvPicPr>
          <p:cNvPr id="26" name="Picture 25" descr="نوور -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6437" y="2187887"/>
            <a:ext cx="4231005" cy="4203700"/>
          </a:xfrm>
          <a:prstGeom prst="rect">
            <a:avLst/>
          </a:prstGeom>
          <a:noFill/>
          <a:ln>
            <a:noFill/>
          </a:ln>
        </p:spPr>
      </p:pic>
    </p:spTree>
    <p:extLst>
      <p:ext uri="{BB962C8B-B14F-4D97-AF65-F5344CB8AC3E}">
        <p14:creationId xmlns:p14="http://schemas.microsoft.com/office/powerpoint/2010/main" val="5361465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 calcmode="lin" valueType="num">
                                      <p:cBhvr>
                                        <p:cTn id="15" dur="1000" fill="hold"/>
                                        <p:tgtEl>
                                          <p:spTgt spid="26"/>
                                        </p:tgtEl>
                                        <p:attrNameLst>
                                          <p:attrName>style.rotation</p:attrName>
                                        </p:attrNameLst>
                                      </p:cBhvr>
                                      <p:tavLst>
                                        <p:tav tm="0">
                                          <p:val>
                                            <p:fltVal val="90"/>
                                          </p:val>
                                        </p:tav>
                                        <p:tav tm="100000">
                                          <p:val>
                                            <p:fltVal val="0"/>
                                          </p:val>
                                        </p:tav>
                                      </p:tavLst>
                                    </p:anim>
                                    <p:animEffect transition="in" filter="fade">
                                      <p:cBhvr>
                                        <p:cTn id="16" dur="1000"/>
                                        <p:tgtEl>
                                          <p:spTgt spid="26"/>
                                        </p:tgtEl>
                                      </p:cBhvr>
                                    </p:animEffect>
                                  </p:childTnLst>
                                </p:cTn>
                              </p:par>
                            </p:childTnLst>
                          </p:cTn>
                        </p:par>
                        <p:par>
                          <p:cTn id="17" fill="hold">
                            <p:stCondLst>
                              <p:cond delay="2000"/>
                            </p:stCondLst>
                            <p:childTnLst>
                              <p:par>
                                <p:cTn id="18" presetID="26"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80">
                                          <p:stCondLst>
                                            <p:cond delay="0"/>
                                          </p:stCondLst>
                                        </p:cTn>
                                        <p:tgtEl>
                                          <p:spTgt spid="20"/>
                                        </p:tgtEl>
                                      </p:cBhvr>
                                    </p:animEffect>
                                    <p:anim calcmode="lin" valueType="num">
                                      <p:cBhvr>
                                        <p:cTn id="2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6" dur="26">
                                          <p:stCondLst>
                                            <p:cond delay="650"/>
                                          </p:stCondLst>
                                        </p:cTn>
                                        <p:tgtEl>
                                          <p:spTgt spid="20"/>
                                        </p:tgtEl>
                                      </p:cBhvr>
                                      <p:to x="100000" y="60000"/>
                                    </p:animScale>
                                    <p:animScale>
                                      <p:cBhvr>
                                        <p:cTn id="27" dur="166" decel="50000">
                                          <p:stCondLst>
                                            <p:cond delay="676"/>
                                          </p:stCondLst>
                                        </p:cTn>
                                        <p:tgtEl>
                                          <p:spTgt spid="20"/>
                                        </p:tgtEl>
                                      </p:cBhvr>
                                      <p:to x="100000" y="100000"/>
                                    </p:animScale>
                                    <p:animScale>
                                      <p:cBhvr>
                                        <p:cTn id="28" dur="26">
                                          <p:stCondLst>
                                            <p:cond delay="1312"/>
                                          </p:stCondLst>
                                        </p:cTn>
                                        <p:tgtEl>
                                          <p:spTgt spid="20"/>
                                        </p:tgtEl>
                                      </p:cBhvr>
                                      <p:to x="100000" y="80000"/>
                                    </p:animScale>
                                    <p:animScale>
                                      <p:cBhvr>
                                        <p:cTn id="29" dur="166" decel="50000">
                                          <p:stCondLst>
                                            <p:cond delay="1338"/>
                                          </p:stCondLst>
                                        </p:cTn>
                                        <p:tgtEl>
                                          <p:spTgt spid="20"/>
                                        </p:tgtEl>
                                      </p:cBhvr>
                                      <p:to x="100000" y="100000"/>
                                    </p:animScale>
                                    <p:animScale>
                                      <p:cBhvr>
                                        <p:cTn id="30" dur="26">
                                          <p:stCondLst>
                                            <p:cond delay="1642"/>
                                          </p:stCondLst>
                                        </p:cTn>
                                        <p:tgtEl>
                                          <p:spTgt spid="20"/>
                                        </p:tgtEl>
                                      </p:cBhvr>
                                      <p:to x="100000" y="90000"/>
                                    </p:animScale>
                                    <p:animScale>
                                      <p:cBhvr>
                                        <p:cTn id="31" dur="166" decel="50000">
                                          <p:stCondLst>
                                            <p:cond delay="1668"/>
                                          </p:stCondLst>
                                        </p:cTn>
                                        <p:tgtEl>
                                          <p:spTgt spid="20"/>
                                        </p:tgtEl>
                                      </p:cBhvr>
                                      <p:to x="100000" y="100000"/>
                                    </p:animScale>
                                    <p:animScale>
                                      <p:cBhvr>
                                        <p:cTn id="32" dur="26">
                                          <p:stCondLst>
                                            <p:cond delay="1808"/>
                                          </p:stCondLst>
                                        </p:cTn>
                                        <p:tgtEl>
                                          <p:spTgt spid="20"/>
                                        </p:tgtEl>
                                      </p:cBhvr>
                                      <p:to x="100000" y="95000"/>
                                    </p:animScale>
                                    <p:animScale>
                                      <p:cBhvr>
                                        <p:cTn id="33" dur="166" decel="50000">
                                          <p:stCondLst>
                                            <p:cond delay="1834"/>
                                          </p:stCondLst>
                                        </p:cTn>
                                        <p:tgtEl>
                                          <p:spTgt spid="20"/>
                                        </p:tgtEl>
                                      </p:cBhvr>
                                      <p:to x="100000" y="100000"/>
                                    </p:animScale>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27</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076056" y="626222"/>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تحليل:</a:t>
            </a:r>
          </a:p>
        </p:txBody>
      </p:sp>
      <p:sp>
        <p:nvSpPr>
          <p:cNvPr id="19" name="Rectangle 18"/>
          <p:cNvSpPr>
            <a:spLocks noChangeArrowheads="1"/>
          </p:cNvSpPr>
          <p:nvPr/>
        </p:nvSpPr>
        <p:spPr bwMode="auto">
          <a:xfrm>
            <a:off x="2052623" y="1098970"/>
            <a:ext cx="6805627" cy="351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بهترين </a:t>
            </a: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جداره براي نورگيري کدام جداره </a:t>
            </a: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مي باشد</a:t>
            </a: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 </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بهترين جداره براي باغ بازار ايراني جداره هاي جنوب و شرق است چرا که در جهت قرار گيري اين باغ بازار مي باشد.</a:t>
            </a:r>
          </a:p>
          <a:p>
            <a:pPr algn="just">
              <a:lnSpc>
                <a:spcPct val="107000"/>
              </a:lnSpc>
              <a:spcAft>
                <a:spcPts val="0"/>
              </a:spcAft>
            </a:pP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2-ارتفاع بلوک هاي بازار به چه نحوي بايد باشد؟</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هرچه از جنوب به سمت شمال مي رويم ارتفاع توده ها بيشتر مي شود چرا که باعث مي شود از نظر نورگيري به شکلي قرار بگيرد که بهتر عمل کند و نورهاي شمال غرب نورهاي نامناسبي هستند و براي تعبيع ي پنجره براي جنوب و شرق ديد و نورگيري خوبي دارد.</a:t>
            </a:r>
          </a:p>
          <a:p>
            <a:pPr algn="just">
              <a:lnSpc>
                <a:spcPct val="107000"/>
              </a:lnSpc>
              <a:spcAft>
                <a:spcPts val="0"/>
              </a:spcAft>
            </a:pPr>
            <a:endParaRPr lang="fa-IR" sz="10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3-ميانگين مجموع ساعات آفتابي چه قدر است؟ و کدام ضلع بيشترين انرژي را دارد؟</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مجموع ميانگين نوردهي 2500 ساعت لست و ضلع غربي بيشترين انرژي را دارد.</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بهترين جداره براي نورگيري جداره هاي جنوبي و شرقي مي باشد و جداره هاي غربي و شمالي نا مناسب است.</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pic>
        <p:nvPicPr>
          <p:cNvPr id="21" name="Picture 20" descr="نور -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75856" y="4200117"/>
            <a:ext cx="4104456" cy="24031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7999175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2500"/>
                            </p:stCondLst>
                            <p:childTnLst>
                              <p:par>
                                <p:cTn id="24" presetID="26"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28</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36004" y="4365104"/>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5"/>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برنامه فيزيکي</a:t>
            </a:r>
          </a:p>
        </p:txBody>
      </p:sp>
      <p:sp>
        <p:nvSpPr>
          <p:cNvPr id="19" name="Rectangle 18"/>
          <p:cNvSpPr>
            <a:spLocks noChangeArrowheads="1"/>
          </p:cNvSpPr>
          <p:nvPr/>
        </p:nvSpPr>
        <p:spPr bwMode="auto">
          <a:xfrm>
            <a:off x="2052623" y="1098970"/>
            <a:ext cx="6805627" cy="4307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مساحت </a:t>
            </a:r>
            <a:r>
              <a:rPr lang="fa-IR" sz="1600" dirty="0">
                <a:latin typeface="Times New Roman" panose="02020603050405020304" pitchFamily="18" charset="0"/>
                <a:ea typeface="Times New Roman" panose="02020603050405020304" pitchFamily="18" charset="0"/>
                <a:cs typeface="B Lotus" panose="00000400000000000000" pitchFamily="2" charset="-78"/>
              </a:rPr>
              <a:t>زمين مورد نظر 3679.5120متر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مي باشد </a:t>
            </a:r>
            <a:r>
              <a:rPr lang="fa-IR" sz="1600" dirty="0">
                <a:latin typeface="Times New Roman" panose="02020603050405020304" pitchFamily="18" charset="0"/>
                <a:ea typeface="Times New Roman" panose="02020603050405020304" pitchFamily="18" charset="0"/>
                <a:cs typeface="B Lotus" panose="00000400000000000000" pitchFamily="2" charset="-78"/>
              </a:rPr>
              <a:t>و سطح اشغال 4045.5107 متر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مي باشد </a:t>
            </a:r>
            <a:r>
              <a:rPr lang="fa-IR" sz="1600" dirty="0">
                <a:latin typeface="Times New Roman" panose="02020603050405020304" pitchFamily="18" charset="0"/>
                <a:ea typeface="Times New Roman" panose="02020603050405020304" pitchFamily="18" charset="0"/>
                <a:cs typeface="B Lotus" panose="00000400000000000000" pitchFamily="2" charset="-78"/>
              </a:rPr>
              <a:t>و سطح زيربنا 4014.5102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مي باشد</a:t>
            </a:r>
            <a:r>
              <a:rPr lang="fa-IR" sz="1600" dirty="0">
                <a:latin typeface="Times New Roman" panose="02020603050405020304" pitchFamily="18" charset="0"/>
                <a:ea typeface="Times New Roman" panose="02020603050405020304" pitchFamily="18" charset="0"/>
                <a:cs typeface="B Lotus" panose="00000400000000000000" pitchFamily="2" charset="-78"/>
              </a:rPr>
              <a:t>.</a:t>
            </a:r>
          </a:p>
          <a:p>
            <a:pPr algn="just">
              <a:lnSpc>
                <a:spcPct val="107000"/>
              </a:lnSpc>
              <a:spcAft>
                <a:spcPts val="0"/>
              </a:spcAft>
            </a:pP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فضاهاي </a:t>
            </a: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پيشنهادي</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محوطه </a:t>
            </a:r>
            <a:r>
              <a:rPr lang="fa-IR" sz="1600" dirty="0">
                <a:latin typeface="Times New Roman" panose="02020603050405020304" pitchFamily="18" charset="0"/>
                <a:ea typeface="Times New Roman" panose="02020603050405020304" pitchFamily="18" charset="0"/>
                <a:cs typeface="B Lotus" panose="00000400000000000000" pitchFamily="2" charset="-78"/>
              </a:rPr>
              <a:t>آزاد باغ </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بازارچه </a:t>
            </a:r>
            <a:r>
              <a:rPr lang="fa-IR" sz="1600" dirty="0">
                <a:latin typeface="Times New Roman" panose="02020603050405020304" pitchFamily="18" charset="0"/>
                <a:ea typeface="Times New Roman" panose="02020603050405020304" pitchFamily="18" charset="0"/>
                <a:cs typeface="B Lotus" panose="00000400000000000000" pitchFamily="2" charset="-78"/>
              </a:rPr>
              <a:t>اصلي شامل: </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60 </a:t>
            </a:r>
            <a:r>
              <a:rPr lang="fa-IR" sz="1600" dirty="0">
                <a:latin typeface="Times New Roman" panose="02020603050405020304" pitchFamily="18" charset="0"/>
                <a:ea typeface="Times New Roman" panose="02020603050405020304" pitchFamily="18" charset="0"/>
                <a:cs typeface="B Lotus" panose="00000400000000000000" pitchFamily="2" charset="-78"/>
              </a:rPr>
              <a:t>حجره تجاري</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موزه </a:t>
            </a:r>
            <a:r>
              <a:rPr lang="fa-IR" sz="1600" dirty="0">
                <a:latin typeface="Times New Roman" panose="02020603050405020304" pitchFamily="18" charset="0"/>
                <a:ea typeface="Times New Roman" panose="02020603050405020304" pitchFamily="18" charset="0"/>
                <a:cs typeface="B Lotus" panose="00000400000000000000" pitchFamily="2" charset="-78"/>
              </a:rPr>
              <a:t>مردم شناسي</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بوفه </a:t>
            </a:r>
            <a:r>
              <a:rPr lang="fa-IR" sz="1600" dirty="0">
                <a:latin typeface="Times New Roman" panose="02020603050405020304" pitchFamily="18" charset="0"/>
                <a:ea typeface="Times New Roman" panose="02020603050405020304" pitchFamily="18" charset="0"/>
                <a:cs typeface="B Lotus" panose="00000400000000000000" pitchFamily="2" charset="-78"/>
              </a:rPr>
              <a:t>ها</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نمازخانه</a:t>
            </a: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سرويس </a:t>
            </a:r>
            <a:r>
              <a:rPr lang="fa-IR" sz="1600" dirty="0">
                <a:latin typeface="Times New Roman" panose="02020603050405020304" pitchFamily="18" charset="0"/>
                <a:ea typeface="Times New Roman" panose="02020603050405020304" pitchFamily="18" charset="0"/>
                <a:cs typeface="B Lotus" panose="00000400000000000000" pitchFamily="2" charset="-78"/>
              </a:rPr>
              <a:t>بهداشتي</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عناصر </a:t>
            </a:r>
            <a:r>
              <a:rPr lang="fa-IR" sz="1600" dirty="0">
                <a:latin typeface="Times New Roman" panose="02020603050405020304" pitchFamily="18" charset="0"/>
                <a:ea typeface="Times New Roman" panose="02020603050405020304" pitchFamily="18" charset="0"/>
                <a:cs typeface="B Lotus" panose="00000400000000000000" pitchFamily="2" charset="-78"/>
              </a:rPr>
              <a:t>دسترسي عمودي مانند پله </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پارکينگ </a:t>
            </a:r>
            <a:r>
              <a:rPr lang="fa-IR" sz="1600" dirty="0">
                <a:latin typeface="Times New Roman" panose="02020603050405020304" pitchFamily="18" charset="0"/>
                <a:ea typeface="Times New Roman" panose="02020603050405020304" pitchFamily="18" charset="0"/>
                <a:cs typeface="B Lotus" panose="00000400000000000000" pitchFamily="2" charset="-78"/>
              </a:rPr>
              <a:t>شامل:</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انبارها</a:t>
            </a: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سرويس </a:t>
            </a:r>
            <a:r>
              <a:rPr lang="fa-IR" sz="1600" dirty="0">
                <a:latin typeface="Times New Roman" panose="02020603050405020304" pitchFamily="18" charset="0"/>
                <a:ea typeface="Times New Roman" panose="02020603050405020304" pitchFamily="18" charset="0"/>
                <a:cs typeface="B Lotus" panose="00000400000000000000" pitchFamily="2" charset="-78"/>
              </a:rPr>
              <a:t>بهداشتي</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نگهباني </a:t>
            </a:r>
            <a:r>
              <a:rPr lang="fa-IR" sz="1600" dirty="0">
                <a:latin typeface="Times New Roman" panose="02020603050405020304" pitchFamily="18" charset="0"/>
                <a:ea typeface="Times New Roman" panose="02020603050405020304" pitchFamily="18" charset="0"/>
                <a:cs typeface="B Lotus" panose="00000400000000000000" pitchFamily="2" charset="-78"/>
              </a:rPr>
              <a:t>و اطلاعات</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22" name="Rectangle 21"/>
          <p:cNvSpPr>
            <a:spLocks noChangeArrowheads="1"/>
          </p:cNvSpPr>
          <p:nvPr/>
        </p:nvSpPr>
        <p:spPr bwMode="auto">
          <a:xfrm>
            <a:off x="2843808" y="1488705"/>
            <a:ext cx="3138965" cy="22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سياستهاي کلي در برنامه ريزي طرح</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1ـ تلاش در تقويت فرهنگ سازي و سنت ايراني</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2ـ جذب توريست به وسيله ي جاذبه هاي تجاري، فرهنگي، تفريحي </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3ـ آشنايي با اقوام و ملل گوناگون</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4ـ آشنايي با معماري اسلامي ايراني</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23" name="Rectangle 22"/>
          <p:cNvSpPr>
            <a:spLocks noChangeArrowheads="1"/>
          </p:cNvSpPr>
          <p:nvPr/>
        </p:nvSpPr>
        <p:spPr bwMode="auto">
          <a:xfrm>
            <a:off x="2843807" y="3515478"/>
            <a:ext cx="3138965" cy="325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دسته بندي فعاليت ها</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1ـ </a:t>
            </a: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واحد تجاري </a:t>
            </a:r>
            <a:r>
              <a:rPr lang="fa-IR" sz="1600" dirty="0">
                <a:latin typeface="Times New Roman" panose="02020603050405020304" pitchFamily="18" charset="0"/>
                <a:ea typeface="Times New Roman" panose="02020603050405020304" pitchFamily="18" charset="0"/>
                <a:cs typeface="B Lotus" panose="00000400000000000000" pitchFamily="2" charset="-78"/>
              </a:rPr>
              <a:t>: شامل 60 حجره</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2ـ </a:t>
            </a: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واحد مذهبي </a:t>
            </a:r>
            <a:r>
              <a:rPr lang="fa-IR" sz="1600" dirty="0">
                <a:latin typeface="Times New Roman" panose="02020603050405020304" pitchFamily="18" charset="0"/>
                <a:ea typeface="Times New Roman" panose="02020603050405020304" pitchFamily="18" charset="0"/>
                <a:cs typeface="B Lotus" panose="00000400000000000000" pitchFamily="2" charset="-78"/>
              </a:rPr>
              <a:t>: (نمازخانه) جهت اقامه نماز و مراسم هاي مذهبي مي باشد.</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3ـ </a:t>
            </a: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فعاليت هاي فرهنگي</a:t>
            </a:r>
            <a:r>
              <a:rPr lang="fa-IR" sz="1600" dirty="0">
                <a:latin typeface="Times New Roman" panose="02020603050405020304" pitchFamily="18" charset="0"/>
                <a:ea typeface="Times New Roman" panose="02020603050405020304" pitchFamily="18" charset="0"/>
                <a:cs typeface="B Lotus" panose="00000400000000000000" pitchFamily="2" charset="-78"/>
              </a:rPr>
              <a:t>: (موزه مردم شناسي) فعاليت هايي که باعث شناخت و آشنايي بيشتر با سنت و فرهنگ ايراني مي شود.</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4ـ </a:t>
            </a: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خدمات عمومي </a:t>
            </a:r>
            <a:r>
              <a:rPr lang="fa-IR" sz="1600" dirty="0">
                <a:latin typeface="Times New Roman" panose="02020603050405020304" pitchFamily="18" charset="0"/>
                <a:ea typeface="Times New Roman" panose="02020603050405020304" pitchFamily="18" charset="0"/>
                <a:cs typeface="B Lotus" panose="00000400000000000000" pitchFamily="2" charset="-78"/>
              </a:rPr>
              <a:t>: با هدف استفاده بهتر و راحتر از باغ بازار و عدم مزاحمت براي همسايه ها شامل (انبار ها ، تاسيسات ، سرويس هاي بهداشتي ، نگهداري فضاي سبز )</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37479577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19"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29</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01104"/>
            <a:ext cx="2520280" cy="339382"/>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a:solidFill>
                  <a:schemeClr val="bg1"/>
                </a:solidFill>
                <a:cs typeface="2  Titr" panose="00000700000000000000" pitchFamily="2" charset="-78"/>
              </a:rPr>
              <a:t>برنامه فيزيکي</a:t>
            </a:r>
          </a:p>
        </p:txBody>
      </p:sp>
      <p:graphicFrame>
        <p:nvGraphicFramePr>
          <p:cNvPr id="15" name="Table 14"/>
          <p:cNvGraphicFramePr>
            <a:graphicFrameLocks noGrp="1"/>
          </p:cNvGraphicFramePr>
          <p:nvPr>
            <p:extLst>
              <p:ext uri="{D42A27DB-BD31-4B8C-83A1-F6EECF244321}">
                <p14:modId xmlns:p14="http://schemas.microsoft.com/office/powerpoint/2010/main" val="3099688175"/>
              </p:ext>
            </p:extLst>
          </p:nvPr>
        </p:nvGraphicFramePr>
        <p:xfrm>
          <a:off x="2123728" y="1347544"/>
          <a:ext cx="3333750" cy="1671003"/>
        </p:xfrm>
        <a:graphic>
          <a:graphicData uri="http://schemas.openxmlformats.org/drawingml/2006/table">
            <a:tbl>
              <a:tblPr firstRow="1" firstCol="1" bandRow="1">
                <a:tableStyleId>{5C22544A-7EE6-4342-B048-85BDC9FD1C3A}</a:tableStyleId>
              </a:tblPr>
              <a:tblGrid>
                <a:gridCol w="1000569">
                  <a:extLst>
                    <a:ext uri="{9D8B030D-6E8A-4147-A177-3AD203B41FA5}">
                      <a16:colId xmlns:a16="http://schemas.microsoft.com/office/drawing/2014/main" xmlns="" val="20000"/>
                    </a:ext>
                  </a:extLst>
                </a:gridCol>
                <a:gridCol w="2333181">
                  <a:extLst>
                    <a:ext uri="{9D8B030D-6E8A-4147-A177-3AD203B41FA5}">
                      <a16:colId xmlns:a16="http://schemas.microsoft.com/office/drawing/2014/main" xmlns="" val="20001"/>
                    </a:ext>
                  </a:extLst>
                </a:gridCol>
              </a:tblGrid>
              <a:tr h="513080">
                <a:tc>
                  <a:txBody>
                    <a:bodyPr/>
                    <a:lstStyle/>
                    <a:p>
                      <a:pPr indent="180340" algn="just" rtl="1">
                        <a:lnSpc>
                          <a:spcPct val="107000"/>
                        </a:lnSpc>
                        <a:spcAft>
                          <a:spcPts val="0"/>
                        </a:spcAft>
                      </a:pPr>
                      <a:r>
                        <a:rPr lang="ar-SA" sz="1200" dirty="0">
                          <a:effectLst/>
                          <a:cs typeface="2  Zar" panose="00000400000000000000" pitchFamily="2" charset="-78"/>
                        </a:rPr>
                        <a:t>زيربنا</a:t>
                      </a:r>
                      <a:endParaRPr lang="en-US" sz="1100" dirty="0">
                        <a:effectLst/>
                        <a:cs typeface="2  Zar" panose="00000400000000000000" pitchFamily="2" charset="-78"/>
                      </a:endParaRPr>
                    </a:p>
                    <a:p>
                      <a:pPr indent="180340" algn="just" rtl="1">
                        <a:lnSpc>
                          <a:spcPct val="107000"/>
                        </a:lnSpc>
                        <a:spcAft>
                          <a:spcPts val="0"/>
                        </a:spcAft>
                      </a:pPr>
                      <a:r>
                        <a:rPr lang="en-US" sz="1100" dirty="0">
                          <a:effectLst/>
                          <a:cs typeface="2  Zar" panose="00000400000000000000" pitchFamily="2" charset="-78"/>
                        </a:rPr>
                        <a:t>M2</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fa-IR" sz="1200" dirty="0" smtClean="0">
                          <a:effectLst/>
                          <a:cs typeface="2  Zar" panose="00000400000000000000" pitchFamily="2" charset="-78"/>
                        </a:rPr>
                        <a:t>ريزفضا ( پارکینگ عمومی)</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0"/>
                  </a:ext>
                </a:extLst>
              </a:tr>
              <a:tr h="0">
                <a:tc>
                  <a:txBody>
                    <a:bodyPr/>
                    <a:lstStyle/>
                    <a:p>
                      <a:pPr indent="180340" algn="just" rtl="1">
                        <a:lnSpc>
                          <a:spcPct val="107000"/>
                        </a:lnSpc>
                        <a:spcAft>
                          <a:spcPts val="0"/>
                        </a:spcAft>
                      </a:pPr>
                      <a:r>
                        <a:rPr lang="en-US" sz="1100">
                          <a:effectLst/>
                          <a:cs typeface="2  Zar" panose="00000400000000000000" pitchFamily="2" charset="-78"/>
                        </a:rPr>
                        <a:t>1618.3659</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پارکينگ</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1"/>
                  </a:ext>
                </a:extLst>
              </a:tr>
              <a:tr h="0">
                <a:tc>
                  <a:txBody>
                    <a:bodyPr/>
                    <a:lstStyle/>
                    <a:p>
                      <a:pPr indent="180340" algn="just" rtl="1">
                        <a:lnSpc>
                          <a:spcPct val="107000"/>
                        </a:lnSpc>
                        <a:spcAft>
                          <a:spcPts val="0"/>
                        </a:spcAft>
                      </a:pPr>
                      <a:r>
                        <a:rPr lang="en-US" sz="1100">
                          <a:effectLst/>
                          <a:cs typeface="2  Zar" panose="00000400000000000000" pitchFamily="2" charset="-78"/>
                        </a:rPr>
                        <a:t>101.3009</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تأسيسات</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2"/>
                  </a:ext>
                </a:extLst>
              </a:tr>
              <a:tr h="0">
                <a:tc>
                  <a:txBody>
                    <a:bodyPr/>
                    <a:lstStyle/>
                    <a:p>
                      <a:pPr indent="180340" algn="just" rtl="1">
                        <a:lnSpc>
                          <a:spcPct val="107000"/>
                        </a:lnSpc>
                        <a:spcAft>
                          <a:spcPts val="0"/>
                        </a:spcAft>
                      </a:pPr>
                      <a:r>
                        <a:rPr lang="en-US" sz="1100">
                          <a:effectLst/>
                          <a:cs typeface="2  Zar" panose="00000400000000000000" pitchFamily="2" charset="-78"/>
                        </a:rPr>
                        <a:t>261.2910</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انبارها</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3"/>
                  </a:ext>
                </a:extLst>
              </a:tr>
              <a:tr h="0">
                <a:tc>
                  <a:txBody>
                    <a:bodyPr/>
                    <a:lstStyle/>
                    <a:p>
                      <a:pPr indent="180340" algn="just" rtl="1">
                        <a:lnSpc>
                          <a:spcPct val="107000"/>
                        </a:lnSpc>
                        <a:spcAft>
                          <a:spcPts val="0"/>
                        </a:spcAft>
                      </a:pPr>
                      <a:r>
                        <a:rPr lang="en-US" sz="1100">
                          <a:effectLst/>
                          <a:cs typeface="2  Zar" panose="00000400000000000000" pitchFamily="2" charset="-78"/>
                        </a:rPr>
                        <a:t>98.4690</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سرويس بهداشتي</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4"/>
                  </a:ext>
                </a:extLst>
              </a:tr>
              <a:tr h="0">
                <a:tc>
                  <a:txBody>
                    <a:bodyPr/>
                    <a:lstStyle/>
                    <a:p>
                      <a:pPr indent="180340" algn="just" rtl="1">
                        <a:lnSpc>
                          <a:spcPct val="107000"/>
                        </a:lnSpc>
                        <a:spcAft>
                          <a:spcPts val="0"/>
                        </a:spcAft>
                      </a:pPr>
                      <a:r>
                        <a:rPr lang="en-US" sz="1100">
                          <a:effectLst/>
                          <a:cs typeface="2  Zar" panose="00000400000000000000" pitchFamily="2" charset="-78"/>
                        </a:rPr>
                        <a:t>8.2943</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نگهباني</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5"/>
                  </a:ext>
                </a:extLst>
              </a:tr>
              <a:tr h="0">
                <a:tc>
                  <a:txBody>
                    <a:bodyPr/>
                    <a:lstStyle/>
                    <a:p>
                      <a:pPr indent="180340" algn="just" rtl="1">
                        <a:lnSpc>
                          <a:spcPct val="107000"/>
                        </a:lnSpc>
                        <a:spcAft>
                          <a:spcPts val="0"/>
                        </a:spcAft>
                      </a:pPr>
                      <a:r>
                        <a:rPr lang="en-US" sz="1100">
                          <a:effectLst/>
                          <a:cs typeface="2  Zar" panose="00000400000000000000" pitchFamily="2" charset="-78"/>
                        </a:rPr>
                        <a:t>1989.2521</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a:lnSpc>
                          <a:spcPct val="107000"/>
                        </a:lnSpc>
                        <a:spcAft>
                          <a:spcPts val="800"/>
                        </a:spcAft>
                      </a:pPr>
                      <a:r>
                        <a:rPr lang="en-US" sz="1100" dirty="0">
                          <a:effectLst/>
                          <a:cs typeface="2  Zar" panose="00000400000000000000" pitchFamily="2" charset="-78"/>
                        </a:rPr>
                        <a:t> </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0" marR="0" marT="0" marB="0" anchor="ctr"/>
                </a:tc>
                <a:extLst>
                  <a:ext uri="{0D108BD9-81ED-4DB2-BD59-A6C34878D82A}">
                    <a16:rowId xmlns:a16="http://schemas.microsoft.com/office/drawing/2014/main" xmlns="" val="10006"/>
                  </a:ext>
                </a:extLst>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885622225"/>
              </p:ext>
            </p:extLst>
          </p:nvPr>
        </p:nvGraphicFramePr>
        <p:xfrm>
          <a:off x="5574624" y="1641242"/>
          <a:ext cx="3333750" cy="1279589"/>
        </p:xfrm>
        <a:graphic>
          <a:graphicData uri="http://schemas.openxmlformats.org/drawingml/2006/table">
            <a:tbl>
              <a:tblPr firstRow="1" firstCol="1" bandRow="1">
                <a:tableStyleId>{5C22544A-7EE6-4342-B048-85BDC9FD1C3A}</a:tableStyleId>
              </a:tblPr>
              <a:tblGrid>
                <a:gridCol w="1000569">
                  <a:extLst>
                    <a:ext uri="{9D8B030D-6E8A-4147-A177-3AD203B41FA5}">
                      <a16:colId xmlns:a16="http://schemas.microsoft.com/office/drawing/2014/main" xmlns="" val="20000"/>
                    </a:ext>
                  </a:extLst>
                </a:gridCol>
                <a:gridCol w="2333181">
                  <a:extLst>
                    <a:ext uri="{9D8B030D-6E8A-4147-A177-3AD203B41FA5}">
                      <a16:colId xmlns:a16="http://schemas.microsoft.com/office/drawing/2014/main" xmlns="" val="20001"/>
                    </a:ext>
                  </a:extLst>
                </a:gridCol>
              </a:tblGrid>
              <a:tr h="513080">
                <a:tc>
                  <a:txBody>
                    <a:bodyPr/>
                    <a:lstStyle/>
                    <a:p>
                      <a:pPr indent="180340" algn="just" rtl="1">
                        <a:lnSpc>
                          <a:spcPct val="107000"/>
                        </a:lnSpc>
                        <a:spcAft>
                          <a:spcPts val="0"/>
                        </a:spcAft>
                      </a:pPr>
                      <a:r>
                        <a:rPr lang="ar-SA" sz="1200" dirty="0">
                          <a:effectLst/>
                          <a:cs typeface="2  Zar" panose="00000400000000000000" pitchFamily="2" charset="-78"/>
                        </a:rPr>
                        <a:t>زيربنا</a:t>
                      </a:r>
                      <a:endParaRPr lang="en-US" sz="1100" dirty="0">
                        <a:effectLst/>
                        <a:cs typeface="2  Zar" panose="00000400000000000000" pitchFamily="2" charset="-78"/>
                      </a:endParaRPr>
                    </a:p>
                    <a:p>
                      <a:pPr indent="180340" algn="just" rtl="1">
                        <a:lnSpc>
                          <a:spcPct val="107000"/>
                        </a:lnSpc>
                        <a:spcAft>
                          <a:spcPts val="0"/>
                        </a:spcAft>
                      </a:pPr>
                      <a:r>
                        <a:rPr lang="en-US" sz="1100" dirty="0">
                          <a:effectLst/>
                          <a:cs typeface="2  Zar" panose="00000400000000000000" pitchFamily="2" charset="-78"/>
                        </a:rPr>
                        <a:t>M2</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smtClean="0">
                          <a:effectLst/>
                          <a:cs typeface="2  Zar" panose="00000400000000000000" pitchFamily="2" charset="-78"/>
                        </a:rPr>
                        <a:t>کاربري</a:t>
                      </a:r>
                      <a:r>
                        <a:rPr lang="fa-IR" sz="1200" dirty="0" smtClean="0">
                          <a:effectLst/>
                          <a:cs typeface="2  Zar" panose="00000400000000000000" pitchFamily="2" charset="-78"/>
                        </a:rPr>
                        <a:t>( تجاری)</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0"/>
                  </a:ext>
                </a:extLst>
              </a:tr>
              <a:tr h="0">
                <a:tc>
                  <a:txBody>
                    <a:bodyPr/>
                    <a:lstStyle/>
                    <a:p>
                      <a:pPr indent="180340" algn="just" rtl="1">
                        <a:lnSpc>
                          <a:spcPct val="107000"/>
                        </a:lnSpc>
                        <a:spcAft>
                          <a:spcPts val="0"/>
                        </a:spcAft>
                      </a:pPr>
                      <a:r>
                        <a:rPr lang="en-US" sz="1100">
                          <a:effectLst/>
                          <a:cs typeface="2  Zar" panose="00000400000000000000" pitchFamily="2" charset="-78"/>
                        </a:rPr>
                        <a:t>1718.0196</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a:effectLst/>
                          <a:cs typeface="2  Zar" panose="00000400000000000000" pitchFamily="2" charset="-78"/>
                        </a:rPr>
                        <a:t>هجره ها</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1"/>
                  </a:ext>
                </a:extLst>
              </a:tr>
              <a:tr h="0">
                <a:tc>
                  <a:txBody>
                    <a:bodyPr/>
                    <a:lstStyle/>
                    <a:p>
                      <a:pPr indent="180340" algn="just" rtl="1">
                        <a:lnSpc>
                          <a:spcPct val="107000"/>
                        </a:lnSpc>
                        <a:spcAft>
                          <a:spcPts val="0"/>
                        </a:spcAft>
                      </a:pPr>
                      <a:r>
                        <a:rPr lang="en-US" sz="1100">
                          <a:effectLst/>
                          <a:cs typeface="2  Zar" panose="00000400000000000000" pitchFamily="2" charset="-78"/>
                        </a:rPr>
                        <a:t>13.9306</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a:effectLst/>
                          <a:cs typeface="2  Zar" panose="00000400000000000000" pitchFamily="2" charset="-78"/>
                        </a:rPr>
                        <a:t>بوفه ها</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2"/>
                  </a:ext>
                </a:extLst>
              </a:tr>
              <a:tr h="0">
                <a:tc>
                  <a:txBody>
                    <a:bodyPr/>
                    <a:lstStyle/>
                    <a:p>
                      <a:pPr indent="180340" algn="just" rtl="1">
                        <a:lnSpc>
                          <a:spcPct val="107000"/>
                        </a:lnSpc>
                        <a:spcAft>
                          <a:spcPts val="0"/>
                        </a:spcAft>
                      </a:pPr>
                      <a:r>
                        <a:rPr lang="en-US" sz="1100">
                          <a:effectLst/>
                          <a:cs typeface="2  Zar" panose="00000400000000000000" pitchFamily="2" charset="-78"/>
                        </a:rPr>
                        <a:t>163.9299</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ar-SA" sz="1200" dirty="0">
                          <a:effectLst/>
                          <a:cs typeface="2  Zar" panose="00000400000000000000" pitchFamily="2" charset="-78"/>
                        </a:rPr>
                        <a:t>موزه مردم شناسي</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3"/>
                  </a:ext>
                </a:extLst>
              </a:tr>
              <a:tr h="0">
                <a:tc>
                  <a:txBody>
                    <a:bodyPr/>
                    <a:lstStyle/>
                    <a:p>
                      <a:pPr indent="180340" algn="just" rtl="1">
                        <a:lnSpc>
                          <a:spcPct val="107000"/>
                        </a:lnSpc>
                        <a:spcAft>
                          <a:spcPts val="0"/>
                        </a:spcAft>
                      </a:pPr>
                      <a:r>
                        <a:rPr lang="en-US" sz="1100" dirty="0">
                          <a:effectLst/>
                          <a:cs typeface="2  Zar" panose="00000400000000000000" pitchFamily="2" charset="-78"/>
                        </a:rPr>
                        <a:t>1895.8801</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a:lnSpc>
                          <a:spcPct val="107000"/>
                        </a:lnSpc>
                        <a:spcAft>
                          <a:spcPts val="800"/>
                        </a:spcAft>
                      </a:pPr>
                      <a:r>
                        <a:rPr lang="en-US" sz="1100" dirty="0">
                          <a:effectLst/>
                          <a:cs typeface="2  Zar" panose="00000400000000000000" pitchFamily="2" charset="-78"/>
                        </a:rPr>
                        <a:t> </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0" marR="0" marT="0" marB="0" anchor="ctr"/>
                </a:tc>
                <a:extLst>
                  <a:ext uri="{0D108BD9-81ED-4DB2-BD59-A6C34878D82A}">
                    <a16:rowId xmlns:a16="http://schemas.microsoft.com/office/drawing/2014/main" xmlns="" val="10004"/>
                  </a:ext>
                </a:extLst>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3031038389"/>
              </p:ext>
            </p:extLst>
          </p:nvPr>
        </p:nvGraphicFramePr>
        <p:xfrm>
          <a:off x="5512246" y="3134131"/>
          <a:ext cx="3334152" cy="1402969"/>
        </p:xfrm>
        <a:graphic>
          <a:graphicData uri="http://schemas.openxmlformats.org/drawingml/2006/table">
            <a:tbl>
              <a:tblPr firstRow="1" firstCol="1" bandRow="1">
                <a:tableStyleId>{5C22544A-7EE6-4342-B048-85BDC9FD1C3A}</a:tableStyleId>
              </a:tblPr>
              <a:tblGrid>
                <a:gridCol w="929244">
                  <a:extLst>
                    <a:ext uri="{9D8B030D-6E8A-4147-A177-3AD203B41FA5}">
                      <a16:colId xmlns:a16="http://schemas.microsoft.com/office/drawing/2014/main" xmlns="" val="20000"/>
                    </a:ext>
                  </a:extLst>
                </a:gridCol>
                <a:gridCol w="162560">
                  <a:extLst>
                    <a:ext uri="{9D8B030D-6E8A-4147-A177-3AD203B41FA5}">
                      <a16:colId xmlns:a16="http://schemas.microsoft.com/office/drawing/2014/main" xmlns="" val="20001"/>
                    </a:ext>
                  </a:extLst>
                </a:gridCol>
                <a:gridCol w="2242348">
                  <a:extLst>
                    <a:ext uri="{9D8B030D-6E8A-4147-A177-3AD203B41FA5}">
                      <a16:colId xmlns:a16="http://schemas.microsoft.com/office/drawing/2014/main" xmlns="" val="20002"/>
                    </a:ext>
                  </a:extLst>
                </a:gridCol>
              </a:tblGrid>
              <a:tr h="511175">
                <a:tc>
                  <a:txBody>
                    <a:bodyPr/>
                    <a:lstStyle/>
                    <a:p>
                      <a:pPr indent="180340" algn="just" rtl="1">
                        <a:lnSpc>
                          <a:spcPct val="107000"/>
                        </a:lnSpc>
                        <a:spcAft>
                          <a:spcPts val="0"/>
                        </a:spcAft>
                      </a:pPr>
                      <a:r>
                        <a:rPr lang="ar-SA" sz="1200" dirty="0">
                          <a:effectLst/>
                          <a:cs typeface="2  Zar" panose="00000400000000000000" pitchFamily="2" charset="-78"/>
                        </a:rPr>
                        <a:t>زيربنا</a:t>
                      </a:r>
                      <a:endParaRPr lang="en-US" sz="1100" dirty="0">
                        <a:effectLst/>
                        <a:cs typeface="2  Zar" panose="00000400000000000000" pitchFamily="2" charset="-78"/>
                      </a:endParaRPr>
                    </a:p>
                    <a:p>
                      <a:pPr indent="180340" algn="just" rtl="1">
                        <a:lnSpc>
                          <a:spcPct val="107000"/>
                        </a:lnSpc>
                        <a:spcAft>
                          <a:spcPts val="0"/>
                        </a:spcAft>
                      </a:pPr>
                      <a:r>
                        <a:rPr lang="en-US" sz="1100" dirty="0">
                          <a:effectLst/>
                          <a:cs typeface="2  Zar" panose="00000400000000000000" pitchFamily="2" charset="-78"/>
                        </a:rPr>
                        <a:t>M2</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gridSpan="2">
                  <a:txBody>
                    <a:bodyPr/>
                    <a:lstStyle/>
                    <a:p>
                      <a:pPr indent="180340" algn="just" rtl="1">
                        <a:lnSpc>
                          <a:spcPct val="107000"/>
                        </a:lnSpc>
                        <a:spcAft>
                          <a:spcPts val="0"/>
                        </a:spcAft>
                      </a:pPr>
                      <a:r>
                        <a:rPr lang="ar-SA" sz="1200" dirty="0" smtClean="0">
                          <a:effectLst/>
                          <a:cs typeface="2  Zar" panose="00000400000000000000" pitchFamily="2" charset="-78"/>
                        </a:rPr>
                        <a:t>ريزفضا</a:t>
                      </a:r>
                      <a:r>
                        <a:rPr lang="fa-IR" sz="1200" dirty="0" smtClean="0">
                          <a:effectLst/>
                          <a:cs typeface="2  Zar" panose="00000400000000000000" pitchFamily="2" charset="-78"/>
                        </a:rPr>
                        <a:t>( مذهبی)</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xmlns="" val="10000"/>
                  </a:ext>
                </a:extLst>
              </a:tr>
              <a:tr h="250190">
                <a:tc>
                  <a:txBody>
                    <a:bodyPr/>
                    <a:lstStyle/>
                    <a:p>
                      <a:pPr indent="180340" algn="just" rtl="1">
                        <a:lnSpc>
                          <a:spcPct val="107000"/>
                        </a:lnSpc>
                        <a:spcAft>
                          <a:spcPts val="0"/>
                        </a:spcAft>
                      </a:pPr>
                      <a:r>
                        <a:rPr lang="en-US" sz="1100">
                          <a:effectLst/>
                          <a:cs typeface="2  Zar" panose="00000400000000000000" pitchFamily="2" charset="-78"/>
                        </a:rPr>
                        <a:t>76.7371</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gridSpan="2">
                  <a:txBody>
                    <a:bodyPr/>
                    <a:lstStyle/>
                    <a:p>
                      <a:pPr indent="180340" algn="just" rtl="1">
                        <a:lnSpc>
                          <a:spcPct val="107000"/>
                        </a:lnSpc>
                        <a:spcAft>
                          <a:spcPts val="0"/>
                        </a:spcAft>
                      </a:pPr>
                      <a:r>
                        <a:rPr lang="ar-SA" sz="1200">
                          <a:effectLst/>
                          <a:cs typeface="2  Zar" panose="00000400000000000000" pitchFamily="2" charset="-78"/>
                        </a:rPr>
                        <a:t>نمازخانه آقايان</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xmlns="" val="10001"/>
                  </a:ext>
                </a:extLst>
              </a:tr>
              <a:tr h="250190">
                <a:tc>
                  <a:txBody>
                    <a:bodyPr/>
                    <a:lstStyle/>
                    <a:p>
                      <a:pPr indent="180340" algn="just" rtl="1">
                        <a:lnSpc>
                          <a:spcPct val="107000"/>
                        </a:lnSpc>
                        <a:spcAft>
                          <a:spcPts val="0"/>
                        </a:spcAft>
                      </a:pPr>
                      <a:r>
                        <a:rPr lang="en-US" sz="1100">
                          <a:effectLst/>
                          <a:cs typeface="2  Zar" panose="00000400000000000000" pitchFamily="2" charset="-78"/>
                        </a:rPr>
                        <a:t>52.6400</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gridSpan="2">
                  <a:txBody>
                    <a:bodyPr/>
                    <a:lstStyle/>
                    <a:p>
                      <a:pPr indent="180340" algn="just" rtl="1">
                        <a:lnSpc>
                          <a:spcPct val="107000"/>
                        </a:lnSpc>
                        <a:spcAft>
                          <a:spcPts val="0"/>
                        </a:spcAft>
                      </a:pPr>
                      <a:r>
                        <a:rPr lang="ar-SA" sz="1200">
                          <a:effectLst/>
                          <a:cs typeface="2  Zar" panose="00000400000000000000" pitchFamily="2" charset="-78"/>
                        </a:rPr>
                        <a:t>نمازخانه بانوان</a:t>
                      </a:r>
                      <a:endParaRPr lang="en-US" sz="110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xmlns="" val="10002"/>
                  </a:ext>
                </a:extLst>
              </a:tr>
              <a:tr h="250190">
                <a:tc>
                  <a:txBody>
                    <a:bodyPr/>
                    <a:lstStyle/>
                    <a:p>
                      <a:pPr indent="180340" algn="just" rtl="1">
                        <a:lnSpc>
                          <a:spcPct val="107000"/>
                        </a:lnSpc>
                        <a:spcAft>
                          <a:spcPts val="0"/>
                        </a:spcAft>
                      </a:pPr>
                      <a:r>
                        <a:rPr lang="en-US" sz="1100" dirty="0">
                          <a:effectLst/>
                          <a:cs typeface="2  Zar" panose="00000400000000000000" pitchFamily="2" charset="-78"/>
                        </a:rPr>
                        <a:t>129.3771</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indent="180340" algn="just" rtl="1">
                        <a:lnSpc>
                          <a:spcPct val="107000"/>
                        </a:lnSpc>
                        <a:spcAft>
                          <a:spcPts val="0"/>
                        </a:spcAft>
                      </a:pPr>
                      <a:r>
                        <a:rPr lang="fa-IR" sz="1200" dirty="0">
                          <a:effectLst/>
                          <a:cs typeface="2  Zar" panose="00000400000000000000" pitchFamily="2" charset="-78"/>
                        </a:rPr>
                        <a:t> </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algn="l">
                        <a:lnSpc>
                          <a:spcPct val="107000"/>
                        </a:lnSpc>
                        <a:spcAft>
                          <a:spcPts val="800"/>
                        </a:spcAft>
                      </a:pPr>
                      <a:r>
                        <a:rPr lang="en-US" sz="1100" dirty="0">
                          <a:effectLst/>
                          <a:cs typeface="2  Zar" panose="00000400000000000000" pitchFamily="2" charset="-78"/>
                        </a:rPr>
                        <a:t> </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0" marR="0" marT="0" marB="0" anchor="ctr"/>
                </a:tc>
                <a:extLst>
                  <a:ext uri="{0D108BD9-81ED-4DB2-BD59-A6C34878D82A}">
                    <a16:rowId xmlns:a16="http://schemas.microsoft.com/office/drawing/2014/main" xmlns="" val="10003"/>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3142066351"/>
              </p:ext>
            </p:extLst>
          </p:nvPr>
        </p:nvGraphicFramePr>
        <p:xfrm>
          <a:off x="1979712" y="3107144"/>
          <a:ext cx="3336925" cy="1581660"/>
        </p:xfrm>
        <a:graphic>
          <a:graphicData uri="http://schemas.openxmlformats.org/drawingml/2006/table">
            <a:tbl>
              <a:tblPr rtl="1" firstRow="1" firstCol="1" bandRow="1">
                <a:tableStyleId>{5C22544A-7EE6-4342-B048-85BDC9FD1C3A}</a:tableStyleId>
              </a:tblPr>
              <a:tblGrid>
                <a:gridCol w="2274570">
                  <a:extLst>
                    <a:ext uri="{9D8B030D-6E8A-4147-A177-3AD203B41FA5}">
                      <a16:colId xmlns:a16="http://schemas.microsoft.com/office/drawing/2014/main" xmlns="" val="20000"/>
                    </a:ext>
                  </a:extLst>
                </a:gridCol>
                <a:gridCol w="162560">
                  <a:extLst>
                    <a:ext uri="{9D8B030D-6E8A-4147-A177-3AD203B41FA5}">
                      <a16:colId xmlns:a16="http://schemas.microsoft.com/office/drawing/2014/main" xmlns="" val="20001"/>
                    </a:ext>
                  </a:extLst>
                </a:gridCol>
                <a:gridCol w="899795">
                  <a:extLst>
                    <a:ext uri="{9D8B030D-6E8A-4147-A177-3AD203B41FA5}">
                      <a16:colId xmlns:a16="http://schemas.microsoft.com/office/drawing/2014/main" xmlns="" val="20002"/>
                    </a:ext>
                  </a:extLst>
                </a:gridCol>
              </a:tblGrid>
              <a:tr h="0">
                <a:tc gridSpan="2">
                  <a:txBody>
                    <a:bodyPr/>
                    <a:lstStyle/>
                    <a:p>
                      <a:pPr algn="r" rtl="1">
                        <a:lnSpc>
                          <a:spcPct val="107000"/>
                        </a:lnSpc>
                        <a:spcAft>
                          <a:spcPts val="0"/>
                        </a:spcAft>
                      </a:pPr>
                      <a:r>
                        <a:rPr lang="fa-IR" sz="1400" b="0" dirty="0">
                          <a:effectLst/>
                          <a:cs typeface="2  Zar" panose="00000400000000000000" pitchFamily="2" charset="-78"/>
                        </a:rPr>
                        <a:t>    </a:t>
                      </a:r>
                      <a:r>
                        <a:rPr lang="fa-IR" sz="1400" b="0" dirty="0" smtClean="0">
                          <a:effectLst/>
                          <a:cs typeface="2  Zar" panose="00000400000000000000" pitchFamily="2" charset="-78"/>
                        </a:rPr>
                        <a:t>ريزفضا( عمومی)</a:t>
                      </a:r>
                      <a:endParaRPr lang="en-US" sz="1100" b="0" dirty="0">
                        <a:effectLst/>
                        <a:cs typeface="2  Zar" panose="00000400000000000000" pitchFamily="2" charset="-78"/>
                      </a:endParaRPr>
                    </a:p>
                    <a:p>
                      <a:pPr algn="ctr" rtl="1">
                        <a:lnSpc>
                          <a:spcPct val="107000"/>
                        </a:lnSpc>
                        <a:spcAft>
                          <a:spcPts val="0"/>
                        </a:spcAft>
                      </a:pPr>
                      <a:r>
                        <a:rPr lang="fa-IR" sz="1400" b="0" dirty="0">
                          <a:effectLst/>
                          <a:cs typeface="2  Zar" panose="00000400000000000000" pitchFamily="2" charset="-78"/>
                        </a:rPr>
                        <a:t> </a:t>
                      </a:r>
                      <a:endParaRPr lang="en-US" sz="1100" b="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tc>
                  <a:txBody>
                    <a:bodyPr/>
                    <a:lstStyle/>
                    <a:p>
                      <a:pPr algn="ctr" rtl="1">
                        <a:lnSpc>
                          <a:spcPct val="107000"/>
                        </a:lnSpc>
                        <a:spcAft>
                          <a:spcPts val="0"/>
                        </a:spcAft>
                      </a:pPr>
                      <a:r>
                        <a:rPr lang="fa-IR" sz="1400">
                          <a:effectLst/>
                        </a:rPr>
                        <a:t>زيربنا</a:t>
                      </a:r>
                      <a:endParaRPr lang="en-US" sz="1100">
                        <a:effectLst/>
                      </a:endParaRPr>
                    </a:p>
                    <a:p>
                      <a:pPr algn="ctr" rtl="1">
                        <a:lnSpc>
                          <a:spcPct val="107000"/>
                        </a:lnSpc>
                        <a:spcAft>
                          <a:spcPts val="0"/>
                        </a:spcAft>
                      </a:pPr>
                      <a:r>
                        <a:rPr lang="en-US" sz="1200">
                          <a:effectLst/>
                        </a:rPr>
                        <a:t>M2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10000"/>
                  </a:ext>
                </a:extLst>
              </a:tr>
              <a:tr h="0">
                <a:tc gridSpan="2">
                  <a:txBody>
                    <a:bodyPr/>
                    <a:lstStyle/>
                    <a:p>
                      <a:pPr algn="just" rtl="1">
                        <a:lnSpc>
                          <a:spcPct val="107000"/>
                        </a:lnSpc>
                        <a:spcAft>
                          <a:spcPts val="0"/>
                        </a:spcAft>
                      </a:pPr>
                      <a:r>
                        <a:rPr lang="fa-IR" sz="1400" b="0" dirty="0">
                          <a:effectLst/>
                          <a:cs typeface="2  Zar" panose="00000400000000000000" pitchFamily="2" charset="-78"/>
                        </a:rPr>
                        <a:t>   باکس پله </a:t>
                      </a:r>
                      <a:endParaRPr lang="en-US" sz="1100" b="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tc>
                  <a:txBody>
                    <a:bodyPr/>
                    <a:lstStyle/>
                    <a:p>
                      <a:pPr algn="ctr" rtl="0">
                        <a:lnSpc>
                          <a:spcPct val="107000"/>
                        </a:lnSpc>
                        <a:spcAft>
                          <a:spcPts val="0"/>
                        </a:spcAft>
                      </a:pPr>
                      <a:r>
                        <a:rPr lang="en-US" sz="900">
                          <a:effectLst/>
                        </a:rPr>
                        <a:t>13.5710</a:t>
                      </a:r>
                      <a:endParaRPr lang="en-US" sz="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10001"/>
                  </a:ext>
                </a:extLst>
              </a:tr>
              <a:tr h="0">
                <a:tc gridSpan="2">
                  <a:txBody>
                    <a:bodyPr/>
                    <a:lstStyle/>
                    <a:p>
                      <a:pPr algn="just" rtl="1">
                        <a:lnSpc>
                          <a:spcPct val="107000"/>
                        </a:lnSpc>
                        <a:spcAft>
                          <a:spcPts val="0"/>
                        </a:spcAft>
                      </a:pPr>
                      <a:r>
                        <a:rPr lang="fa-IR" sz="1400" b="0" dirty="0">
                          <a:effectLst/>
                          <a:cs typeface="2  Zar" panose="00000400000000000000" pitchFamily="2" charset="-78"/>
                        </a:rPr>
                        <a:t>   نگهباني</a:t>
                      </a:r>
                      <a:endParaRPr lang="en-US" sz="1100" b="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tc>
                  <a:txBody>
                    <a:bodyPr/>
                    <a:lstStyle/>
                    <a:p>
                      <a:pPr algn="ctr" rtl="0">
                        <a:lnSpc>
                          <a:spcPct val="107000"/>
                        </a:lnSpc>
                        <a:spcAft>
                          <a:spcPts val="0"/>
                        </a:spcAft>
                      </a:pPr>
                      <a:r>
                        <a:rPr lang="en-US" sz="900">
                          <a:effectLst/>
                        </a:rPr>
                        <a:t>8.8381</a:t>
                      </a:r>
                      <a:endParaRPr lang="en-US" sz="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10002"/>
                  </a:ext>
                </a:extLst>
              </a:tr>
              <a:tr h="0">
                <a:tc gridSpan="2">
                  <a:txBody>
                    <a:bodyPr/>
                    <a:lstStyle/>
                    <a:p>
                      <a:pPr algn="just" rtl="1">
                        <a:lnSpc>
                          <a:spcPct val="107000"/>
                        </a:lnSpc>
                        <a:spcAft>
                          <a:spcPts val="0"/>
                        </a:spcAft>
                      </a:pPr>
                      <a:r>
                        <a:rPr lang="fa-IR" sz="1400" b="0" dirty="0">
                          <a:effectLst/>
                          <a:cs typeface="2  Zar" panose="00000400000000000000" pitchFamily="2" charset="-78"/>
                        </a:rPr>
                        <a:t>   سرويس بهداشتي</a:t>
                      </a:r>
                      <a:endParaRPr lang="en-US" sz="1100" b="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hMerge="1">
                  <a:txBody>
                    <a:bodyPr/>
                    <a:lstStyle/>
                    <a:p>
                      <a:endParaRPr lang="en-US"/>
                    </a:p>
                  </a:txBody>
                  <a:tcPr/>
                </a:tc>
                <a:tc>
                  <a:txBody>
                    <a:bodyPr/>
                    <a:lstStyle/>
                    <a:p>
                      <a:pPr algn="ctr" rtl="0">
                        <a:lnSpc>
                          <a:spcPct val="107000"/>
                        </a:lnSpc>
                        <a:spcAft>
                          <a:spcPts val="0"/>
                        </a:spcAft>
                      </a:pPr>
                      <a:r>
                        <a:rPr lang="en-US" sz="900">
                          <a:effectLst/>
                        </a:rPr>
                        <a:t>87.8816</a:t>
                      </a:r>
                      <a:endParaRPr lang="en-US" sz="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10003"/>
                  </a:ext>
                </a:extLst>
              </a:tr>
              <a:tr h="0">
                <a:tc>
                  <a:txBody>
                    <a:bodyPr/>
                    <a:lstStyle/>
                    <a:p>
                      <a:pPr algn="r" rtl="1">
                        <a:lnSpc>
                          <a:spcPct val="107000"/>
                        </a:lnSpc>
                        <a:spcAft>
                          <a:spcPts val="800"/>
                        </a:spcAft>
                      </a:pPr>
                      <a:r>
                        <a:rPr lang="en-US" sz="1100" b="0" dirty="0">
                          <a:effectLst/>
                          <a:cs typeface="2  Zar" panose="00000400000000000000" pitchFamily="2" charset="-78"/>
                        </a:rPr>
                        <a:t> </a:t>
                      </a:r>
                      <a:endParaRPr lang="en-US" sz="1100" b="0" dirty="0">
                        <a:effectLst/>
                        <a:latin typeface="Calibri" panose="020F0502020204030204" pitchFamily="34" charset="0"/>
                        <a:ea typeface="Calibri" panose="020F0502020204030204" pitchFamily="34" charset="0"/>
                        <a:cs typeface="2  Zar" panose="00000400000000000000" pitchFamily="2" charset="-78"/>
                      </a:endParaRPr>
                    </a:p>
                  </a:txBody>
                  <a:tcPr marL="0" marR="0" marT="0" marB="0" anchor="ctr"/>
                </a:tc>
                <a:tc>
                  <a:txBody>
                    <a:bodyPr/>
                    <a:lstStyle/>
                    <a:p>
                      <a:pPr algn="just" rtl="1">
                        <a:lnSpc>
                          <a:spcPct val="107000"/>
                        </a:lnSpc>
                        <a:spcAft>
                          <a:spcPts val="0"/>
                        </a:spcAft>
                      </a:pPr>
                      <a:r>
                        <a:rPr lang="fa-IR" sz="14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171450" indent="180340" algn="just" rtl="0">
                        <a:lnSpc>
                          <a:spcPct val="107000"/>
                        </a:lnSpc>
                        <a:spcAft>
                          <a:spcPts val="0"/>
                        </a:spcAft>
                      </a:pPr>
                      <a:r>
                        <a:rPr lang="en-US" sz="900" dirty="0">
                          <a:effectLst/>
                        </a:rPr>
                        <a:t>110.2907</a:t>
                      </a:r>
                      <a:endParaRPr lang="en-US" sz="800" dirty="0">
                        <a:effectLst/>
                      </a:endParaRPr>
                    </a:p>
                    <a:p>
                      <a:pPr algn="ctr" rtl="1">
                        <a:lnSpc>
                          <a:spcPct val="107000"/>
                        </a:lnSpc>
                        <a:spcAft>
                          <a:spcPts val="0"/>
                        </a:spcAft>
                      </a:pPr>
                      <a:r>
                        <a:rPr lang="en-US" sz="900" dirty="0">
                          <a:effectLst/>
                        </a:rPr>
                        <a:t> </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10004"/>
                  </a:ext>
                </a:extLst>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1230980222"/>
              </p:ext>
            </p:extLst>
          </p:nvPr>
        </p:nvGraphicFramePr>
        <p:xfrm>
          <a:off x="3563888" y="5035687"/>
          <a:ext cx="3505200" cy="652273"/>
        </p:xfrm>
        <a:graphic>
          <a:graphicData uri="http://schemas.openxmlformats.org/drawingml/2006/table">
            <a:tbl>
              <a:tblPr rtl="1" firstRow="1" firstCol="1" bandRow="1">
                <a:tableStyleId>{5C22544A-7EE6-4342-B048-85BDC9FD1C3A}</a:tableStyleId>
              </a:tblPr>
              <a:tblGrid>
                <a:gridCol w="2430780">
                  <a:extLst>
                    <a:ext uri="{9D8B030D-6E8A-4147-A177-3AD203B41FA5}">
                      <a16:colId xmlns:a16="http://schemas.microsoft.com/office/drawing/2014/main" xmlns="" val="20000"/>
                    </a:ext>
                  </a:extLst>
                </a:gridCol>
                <a:gridCol w="1074420">
                  <a:extLst>
                    <a:ext uri="{9D8B030D-6E8A-4147-A177-3AD203B41FA5}">
                      <a16:colId xmlns:a16="http://schemas.microsoft.com/office/drawing/2014/main" xmlns="" val="20001"/>
                    </a:ext>
                  </a:extLst>
                </a:gridCol>
              </a:tblGrid>
              <a:tr h="0">
                <a:tc>
                  <a:txBody>
                    <a:bodyPr/>
                    <a:lstStyle/>
                    <a:p>
                      <a:pPr algn="r" rtl="1">
                        <a:lnSpc>
                          <a:spcPct val="107000"/>
                        </a:lnSpc>
                        <a:spcAft>
                          <a:spcPts val="0"/>
                        </a:spcAft>
                      </a:pPr>
                      <a:r>
                        <a:rPr lang="fa-IR" sz="1400" dirty="0">
                          <a:effectLst/>
                          <a:cs typeface="2  Zar" panose="00000400000000000000" pitchFamily="2" charset="-78"/>
                        </a:rPr>
                        <a:t>    </a:t>
                      </a:r>
                      <a:r>
                        <a:rPr lang="fa-IR" sz="1400" dirty="0" smtClean="0">
                          <a:effectLst/>
                          <a:cs typeface="2  Zar" panose="00000400000000000000" pitchFamily="2" charset="-78"/>
                        </a:rPr>
                        <a:t>ريزفضا(باغ)</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algn="ctr" rtl="1">
                        <a:lnSpc>
                          <a:spcPct val="107000"/>
                        </a:lnSpc>
                        <a:spcAft>
                          <a:spcPts val="0"/>
                        </a:spcAft>
                      </a:pPr>
                      <a:r>
                        <a:rPr lang="fa-IR" sz="1400" dirty="0">
                          <a:effectLst/>
                          <a:cs typeface="2  Zar" panose="00000400000000000000" pitchFamily="2" charset="-78"/>
                        </a:rPr>
                        <a:t>زيربنا</a:t>
                      </a:r>
                      <a:endParaRPr lang="en-US" sz="1100" dirty="0">
                        <a:effectLst/>
                        <a:cs typeface="2  Zar" panose="00000400000000000000" pitchFamily="2" charset="-78"/>
                      </a:endParaRPr>
                    </a:p>
                    <a:p>
                      <a:pPr algn="ctr" rtl="1">
                        <a:lnSpc>
                          <a:spcPct val="107000"/>
                        </a:lnSpc>
                        <a:spcAft>
                          <a:spcPts val="0"/>
                        </a:spcAft>
                      </a:pPr>
                      <a:r>
                        <a:rPr lang="en-US" sz="1200" dirty="0">
                          <a:effectLst/>
                          <a:cs typeface="2  Zar" panose="00000400000000000000" pitchFamily="2" charset="-78"/>
                        </a:rPr>
                        <a:t>M2</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0"/>
                  </a:ext>
                </a:extLst>
              </a:tr>
              <a:tr h="0">
                <a:tc>
                  <a:txBody>
                    <a:bodyPr/>
                    <a:lstStyle/>
                    <a:p>
                      <a:pPr algn="justLow" rtl="1">
                        <a:lnSpc>
                          <a:spcPct val="107000"/>
                        </a:lnSpc>
                        <a:spcAft>
                          <a:spcPts val="0"/>
                        </a:spcAft>
                      </a:pPr>
                      <a:r>
                        <a:rPr lang="fa-IR" sz="1400" dirty="0">
                          <a:effectLst/>
                          <a:cs typeface="2  Zar" panose="00000400000000000000" pitchFamily="2" charset="-78"/>
                        </a:rPr>
                        <a:t>    </a:t>
                      </a:r>
                      <a:r>
                        <a:rPr lang="fa-IR" sz="1400" dirty="0" smtClean="0">
                          <a:effectLst/>
                          <a:cs typeface="2  Zar" panose="00000400000000000000" pitchFamily="2" charset="-78"/>
                        </a:rPr>
                        <a:t>محوطه </a:t>
                      </a:r>
                      <a:r>
                        <a:rPr lang="fa-IR" sz="1400" dirty="0">
                          <a:effectLst/>
                          <a:cs typeface="2  Zar" panose="00000400000000000000" pitchFamily="2" charset="-78"/>
                        </a:rPr>
                        <a:t>باغ</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tc>
                  <a:txBody>
                    <a:bodyPr/>
                    <a:lstStyle/>
                    <a:p>
                      <a:pPr algn="ctr" rtl="0">
                        <a:lnSpc>
                          <a:spcPct val="107000"/>
                        </a:lnSpc>
                        <a:spcAft>
                          <a:spcPts val="0"/>
                        </a:spcAft>
                      </a:pPr>
                      <a:r>
                        <a:rPr lang="en-US" sz="1200" dirty="0">
                          <a:effectLst/>
                          <a:cs typeface="2  Zar" panose="00000400000000000000" pitchFamily="2" charset="-78"/>
                        </a:rPr>
                        <a:t>1323.3513</a:t>
                      </a:r>
                      <a:endParaRPr lang="en-US" sz="1100" dirty="0">
                        <a:effectLst/>
                        <a:latin typeface="Calibri" panose="020F0502020204030204" pitchFamily="34" charset="0"/>
                        <a:ea typeface="Calibri" panose="020F0502020204030204" pitchFamily="34" charset="0"/>
                        <a:cs typeface="2  Zar" panose="00000400000000000000" pitchFamily="2" charset="-78"/>
                      </a:endParaRPr>
                    </a:p>
                  </a:txBody>
                  <a:tcPr marL="68580" marR="68580" marT="0" marB="0"/>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558742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1000" fill="hold"/>
                                        <p:tgtEl>
                                          <p:spTgt spid="26"/>
                                        </p:tgtEl>
                                        <p:attrNameLst>
                                          <p:attrName>ppt_w</p:attrName>
                                        </p:attrNameLst>
                                      </p:cBhvr>
                                      <p:tavLst>
                                        <p:tav tm="0">
                                          <p:val>
                                            <p:fltVal val="0"/>
                                          </p:val>
                                        </p:tav>
                                        <p:tav tm="100000">
                                          <p:val>
                                            <p:strVal val="#ppt_w"/>
                                          </p:val>
                                        </p:tav>
                                      </p:tavLst>
                                    </p:anim>
                                    <p:anim calcmode="lin" valueType="num">
                                      <p:cBhvr>
                                        <p:cTn id="15" dur="1000" fill="hold"/>
                                        <p:tgtEl>
                                          <p:spTgt spid="26"/>
                                        </p:tgtEl>
                                        <p:attrNameLst>
                                          <p:attrName>ppt_h</p:attrName>
                                        </p:attrNameLst>
                                      </p:cBhvr>
                                      <p:tavLst>
                                        <p:tav tm="0">
                                          <p:val>
                                            <p:fltVal val="0"/>
                                          </p:val>
                                        </p:tav>
                                        <p:tav tm="100000">
                                          <p:val>
                                            <p:strVal val="#ppt_h"/>
                                          </p:val>
                                        </p:tav>
                                      </p:tavLst>
                                    </p:anim>
                                    <p:anim calcmode="lin" valueType="num">
                                      <p:cBhvr>
                                        <p:cTn id="16" dur="1000" fill="hold"/>
                                        <p:tgtEl>
                                          <p:spTgt spid="26"/>
                                        </p:tgtEl>
                                        <p:attrNameLst>
                                          <p:attrName>style.rotation</p:attrName>
                                        </p:attrNameLst>
                                      </p:cBhvr>
                                      <p:tavLst>
                                        <p:tav tm="0">
                                          <p:val>
                                            <p:fltVal val="90"/>
                                          </p:val>
                                        </p:tav>
                                        <p:tav tm="100000">
                                          <p:val>
                                            <p:fltVal val="0"/>
                                          </p:val>
                                        </p:tav>
                                      </p:tavLst>
                                    </p:anim>
                                    <p:animEffect transition="in" filter="fade">
                                      <p:cBhvr>
                                        <p:cTn id="17" dur="1000"/>
                                        <p:tgtEl>
                                          <p:spTgt spid="26"/>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fltVal val="0"/>
                                          </p:val>
                                        </p:tav>
                                        <p:tav tm="100000">
                                          <p:val>
                                            <p:strVal val="#ppt_w"/>
                                          </p:val>
                                        </p:tav>
                                      </p:tavLst>
                                    </p:anim>
                                    <p:anim calcmode="lin" valueType="num">
                                      <p:cBhvr>
                                        <p:cTn id="28" dur="1000" fill="hold"/>
                                        <p:tgtEl>
                                          <p:spTgt spid="25"/>
                                        </p:tgtEl>
                                        <p:attrNameLst>
                                          <p:attrName>ppt_h</p:attrName>
                                        </p:attrNameLst>
                                      </p:cBhvr>
                                      <p:tavLst>
                                        <p:tav tm="0">
                                          <p:val>
                                            <p:fltVal val="0"/>
                                          </p:val>
                                        </p:tav>
                                        <p:tav tm="100000">
                                          <p:val>
                                            <p:strVal val="#ppt_h"/>
                                          </p:val>
                                        </p:tav>
                                      </p:tavLst>
                                    </p:anim>
                                    <p:anim calcmode="lin" valueType="num">
                                      <p:cBhvr>
                                        <p:cTn id="29" dur="1000" fill="hold"/>
                                        <p:tgtEl>
                                          <p:spTgt spid="25"/>
                                        </p:tgtEl>
                                        <p:attrNameLst>
                                          <p:attrName>style.rotation</p:attrName>
                                        </p:attrNameLst>
                                      </p:cBhvr>
                                      <p:tavLst>
                                        <p:tav tm="0">
                                          <p:val>
                                            <p:fltVal val="90"/>
                                          </p:val>
                                        </p:tav>
                                        <p:tav tm="100000">
                                          <p:val>
                                            <p:fltVal val="0"/>
                                          </p:val>
                                        </p:tav>
                                      </p:tavLst>
                                    </p:anim>
                                    <p:animEffect transition="in" filter="fade">
                                      <p:cBhvr>
                                        <p:cTn id="30" dur="1000"/>
                                        <p:tgtEl>
                                          <p:spTgt spid="25"/>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par>
                          <p:cTn id="43" fill="hold">
                            <p:stCondLst>
                              <p:cond delay="4500"/>
                            </p:stCondLst>
                            <p:childTnLst>
                              <p:par>
                                <p:cTn id="44" presetID="26"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80">
                                          <p:stCondLst>
                                            <p:cond delay="0"/>
                                          </p:stCondLst>
                                        </p:cTn>
                                        <p:tgtEl>
                                          <p:spTgt spid="20"/>
                                        </p:tgtEl>
                                      </p:cBhvr>
                                    </p:animEffect>
                                    <p:anim calcmode="lin" valueType="num">
                                      <p:cBhvr>
                                        <p:cTn id="4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2" dur="26">
                                          <p:stCondLst>
                                            <p:cond delay="650"/>
                                          </p:stCondLst>
                                        </p:cTn>
                                        <p:tgtEl>
                                          <p:spTgt spid="20"/>
                                        </p:tgtEl>
                                      </p:cBhvr>
                                      <p:to x="100000" y="60000"/>
                                    </p:animScale>
                                    <p:animScale>
                                      <p:cBhvr>
                                        <p:cTn id="53" dur="166" decel="50000">
                                          <p:stCondLst>
                                            <p:cond delay="676"/>
                                          </p:stCondLst>
                                        </p:cTn>
                                        <p:tgtEl>
                                          <p:spTgt spid="20"/>
                                        </p:tgtEl>
                                      </p:cBhvr>
                                      <p:to x="100000" y="100000"/>
                                    </p:animScale>
                                    <p:animScale>
                                      <p:cBhvr>
                                        <p:cTn id="54" dur="26">
                                          <p:stCondLst>
                                            <p:cond delay="1312"/>
                                          </p:stCondLst>
                                        </p:cTn>
                                        <p:tgtEl>
                                          <p:spTgt spid="20"/>
                                        </p:tgtEl>
                                      </p:cBhvr>
                                      <p:to x="100000" y="80000"/>
                                    </p:animScale>
                                    <p:animScale>
                                      <p:cBhvr>
                                        <p:cTn id="55" dur="166" decel="50000">
                                          <p:stCondLst>
                                            <p:cond delay="1338"/>
                                          </p:stCondLst>
                                        </p:cTn>
                                        <p:tgtEl>
                                          <p:spTgt spid="20"/>
                                        </p:tgtEl>
                                      </p:cBhvr>
                                      <p:to x="100000" y="100000"/>
                                    </p:animScale>
                                    <p:animScale>
                                      <p:cBhvr>
                                        <p:cTn id="56" dur="26">
                                          <p:stCondLst>
                                            <p:cond delay="1642"/>
                                          </p:stCondLst>
                                        </p:cTn>
                                        <p:tgtEl>
                                          <p:spTgt spid="20"/>
                                        </p:tgtEl>
                                      </p:cBhvr>
                                      <p:to x="100000" y="90000"/>
                                    </p:animScale>
                                    <p:animScale>
                                      <p:cBhvr>
                                        <p:cTn id="57" dur="166" decel="50000">
                                          <p:stCondLst>
                                            <p:cond delay="1668"/>
                                          </p:stCondLst>
                                        </p:cTn>
                                        <p:tgtEl>
                                          <p:spTgt spid="20"/>
                                        </p:tgtEl>
                                      </p:cBhvr>
                                      <p:to x="100000" y="100000"/>
                                    </p:animScale>
                                    <p:animScale>
                                      <p:cBhvr>
                                        <p:cTn id="58" dur="26">
                                          <p:stCondLst>
                                            <p:cond delay="1808"/>
                                          </p:stCondLst>
                                        </p:cTn>
                                        <p:tgtEl>
                                          <p:spTgt spid="20"/>
                                        </p:tgtEl>
                                      </p:cBhvr>
                                      <p:to x="100000" y="95000"/>
                                    </p:animScale>
                                    <p:animScale>
                                      <p:cBhvr>
                                        <p:cTn id="59"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3</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14985" y="1513226"/>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سوالات و فرضیه های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 name="Rectangle 1"/>
          <p:cNvSpPr/>
          <p:nvPr/>
        </p:nvSpPr>
        <p:spPr>
          <a:xfrm>
            <a:off x="7506844" y="1758360"/>
            <a:ext cx="1621954" cy="7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بیان مساله</a:t>
            </a:r>
            <a:endParaRPr lang="en-US" dirty="0">
              <a:solidFill>
                <a:schemeClr val="bg1"/>
              </a:solidFill>
              <a:cs typeface="2  Titr" panose="00000700000000000000" pitchFamily="2" charset="-78"/>
            </a:endParaRPr>
          </a:p>
        </p:txBody>
      </p:sp>
      <p:sp>
        <p:nvSpPr>
          <p:cNvPr id="20" name="Rectangle 19"/>
          <p:cNvSpPr/>
          <p:nvPr/>
        </p:nvSpPr>
        <p:spPr>
          <a:xfrm>
            <a:off x="7522046" y="5142462"/>
            <a:ext cx="1621954" cy="746075"/>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a-IR" dirty="0" smtClean="0">
                <a:solidFill>
                  <a:schemeClr val="bg1"/>
                </a:solidFill>
                <a:cs typeface="2  Titr" panose="00000700000000000000" pitchFamily="2" charset="-78"/>
              </a:rPr>
              <a:t>ضرورت تحقیق</a:t>
            </a:r>
            <a:endParaRPr lang="en-US" dirty="0">
              <a:solidFill>
                <a:schemeClr val="bg1"/>
              </a:solidFill>
              <a:cs typeface="2  Titr" panose="00000700000000000000" pitchFamily="2" charset="-78"/>
            </a:endParaRPr>
          </a:p>
        </p:txBody>
      </p:sp>
      <p:sp>
        <p:nvSpPr>
          <p:cNvPr id="21" name="Rectangle 20"/>
          <p:cNvSpPr>
            <a:spLocks noChangeArrowheads="1"/>
          </p:cNvSpPr>
          <p:nvPr/>
        </p:nvSpPr>
        <p:spPr bwMode="auto">
          <a:xfrm>
            <a:off x="1979712" y="7620"/>
            <a:ext cx="5527132" cy="470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ar-SA" sz="1400" dirty="0">
                <a:latin typeface="Times New Roman" panose="02020603050405020304" pitchFamily="18" charset="0"/>
                <a:ea typeface="Times New Roman" panose="02020603050405020304" pitchFamily="18" charset="0"/>
                <a:cs typeface="B Lotus" panose="00000400000000000000" pitchFamily="2" charset="-78"/>
              </a:rPr>
              <a:t>کم توجهی به ارزش گردشگری و عدم تبیین نامناسب جایگاه صنعتی گردشگری در نظام اقتصادی کشور و عدم سرمایه گذاری درصنعت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تو</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ر</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یسم </a:t>
            </a:r>
            <a:r>
              <a:rPr lang="ar-SA" sz="1400" dirty="0">
                <a:latin typeface="Times New Roman" panose="02020603050405020304" pitchFamily="18" charset="0"/>
                <a:ea typeface="Times New Roman" panose="02020603050405020304" pitchFamily="18" charset="0"/>
                <a:cs typeface="B Lotus" panose="00000400000000000000" pitchFamily="2" charset="-78"/>
              </a:rPr>
              <a:t>و سیاست های نامناسب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ا</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ق</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تصادی </a:t>
            </a:r>
            <a:r>
              <a:rPr lang="ar-SA" sz="1400" dirty="0">
                <a:latin typeface="Times New Roman" panose="02020603050405020304" pitchFamily="18" charset="0"/>
                <a:ea typeface="Times New Roman" panose="02020603050405020304" pitchFamily="18" charset="0"/>
                <a:cs typeface="B Lotus" panose="00000400000000000000" pitchFamily="2" charset="-78"/>
              </a:rPr>
              <a:t>و موانع آموزشی و تحقیقاتی سبب افول و از بین رفتن ای صنعت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پرسو</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د</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 </a:t>
            </a:r>
            <a:r>
              <a:rPr lang="ar-SA" sz="1400" dirty="0">
                <a:latin typeface="Times New Roman" panose="02020603050405020304" pitchFamily="18" charset="0"/>
                <a:ea typeface="Times New Roman" panose="02020603050405020304" pitchFamily="18" charset="0"/>
                <a:cs typeface="B Lotus" panose="00000400000000000000" pitchFamily="2" charset="-78"/>
              </a:rPr>
              <a:t>شده است </a:t>
            </a:r>
          </a:p>
          <a:p>
            <a:pPr algn="just">
              <a:lnSpc>
                <a:spcPct val="107000"/>
              </a:lnSpc>
              <a:spcAft>
                <a:spcPts val="0"/>
              </a:spcAft>
            </a:pPr>
            <a:r>
              <a:rPr lang="ar-SA" sz="1400" dirty="0">
                <a:latin typeface="Times New Roman" panose="02020603050405020304" pitchFamily="18" charset="0"/>
                <a:ea typeface="Times New Roman" panose="02020603050405020304" pitchFamily="18" charset="0"/>
                <a:cs typeface="B Lotus" panose="00000400000000000000" pitchFamily="2" charset="-78"/>
              </a:rPr>
              <a:t>تاریخ و تمدن جزءلاینفک هویت هر کشور می اشد کشورهایی که از این موهبت برخوردار باشند به خوبی از پتانسیل گردشگری آن بهره گرفته اند پیشرفت قابل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توجهی </a:t>
            </a:r>
            <a:r>
              <a:rPr lang="ar-SA" sz="1400" dirty="0">
                <a:latin typeface="Times New Roman" panose="02020603050405020304" pitchFamily="18" charset="0"/>
                <a:ea typeface="Times New Roman" panose="02020603050405020304" pitchFamily="18" charset="0"/>
                <a:cs typeface="B Lotus" panose="00000400000000000000" pitchFamily="2" charset="-78"/>
              </a:rPr>
              <a:t>در صنعت گردشگری خود ایجاد کرده اند . و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سه</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م</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 </a:t>
            </a:r>
            <a:r>
              <a:rPr lang="ar-SA" sz="1400" dirty="0">
                <a:latin typeface="Times New Roman" panose="02020603050405020304" pitchFamily="18" charset="0"/>
                <a:ea typeface="Times New Roman" panose="02020603050405020304" pitchFamily="18" charset="0"/>
                <a:cs typeface="B Lotus" panose="00000400000000000000" pitchFamily="2" charset="-78"/>
              </a:rPr>
              <a:t>ایران از صنعت گردشگری چیزی حدود 4/3 درصد است که مشکلات دیگری از جمله فقدان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مطا</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ل</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عات </a:t>
            </a:r>
            <a:r>
              <a:rPr lang="ar-SA" sz="1400" dirty="0">
                <a:latin typeface="Times New Roman" panose="02020603050405020304" pitchFamily="18" charset="0"/>
                <a:ea typeface="Times New Roman" panose="02020603050405020304" pitchFamily="18" charset="0"/>
                <a:cs typeface="B Lotus" panose="00000400000000000000" pitchFamily="2" charset="-78"/>
              </a:rPr>
              <a:t>امکان سنجی یا تحلیل هزینه و منفعت در طرح های گردشگری است در صورتی که ایران جذابیت های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متعددی</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 برای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سرمایه </a:t>
            </a:r>
            <a:r>
              <a:rPr lang="ar-SA" sz="1400" dirty="0">
                <a:latin typeface="Times New Roman" panose="02020603050405020304" pitchFamily="18" charset="0"/>
                <a:ea typeface="Times New Roman" panose="02020603050405020304" pitchFamily="18" charset="0"/>
                <a:cs typeface="B Lotus" panose="00000400000000000000" pitchFamily="2" charset="-78"/>
              </a:rPr>
              <a:t>گذاری در گردشگری دارد وجود جاذبه های زیاد ، فرهنگ و تاریخ غنی ، امنیت ، وجود حرم امام رضا (ع) و ... نشان از عدم مدیریت و برنامه ریزی در این بخش بوده است .و مشکلات پراکندگی گردشگری باستانی و تاریخی در ایران و متمرکز کردن آنها در چند نقطه کمک بزرگی به توسعه گردشگری خواهد کرد </a:t>
            </a:r>
          </a:p>
          <a:p>
            <a:pPr algn="just">
              <a:lnSpc>
                <a:spcPct val="107000"/>
              </a:lnSpc>
              <a:spcAft>
                <a:spcPts val="0"/>
              </a:spcAft>
            </a:pP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اين </a:t>
            </a:r>
            <a:r>
              <a:rPr lang="ar-SA" sz="1400" dirty="0">
                <a:latin typeface="Times New Roman" panose="02020603050405020304" pitchFamily="18" charset="0"/>
                <a:ea typeface="Times New Roman" panose="02020603050405020304" pitchFamily="18" charset="0"/>
                <a:cs typeface="B Lotus" panose="00000400000000000000" pitchFamily="2" charset="-78"/>
              </a:rPr>
              <a:t>پژوهش در پي اين است يا توجه به موضوع روبه رشد بودن فضاهاي گردشگري براي سرمايه گذاري وتاسيس براي دولت آشکار ميباشد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و</a:t>
            </a:r>
            <a:r>
              <a:rPr lang="fa-IR" sz="1400" dirty="0" smtClean="0">
                <a:latin typeface="Times New Roman" panose="02020603050405020304" pitchFamily="18" charset="0"/>
                <a:ea typeface="Times New Roman" panose="02020603050405020304" pitchFamily="18" charset="0"/>
                <a:cs typeface="B Lotus" panose="00000400000000000000" pitchFamily="2" charset="-78"/>
              </a:rPr>
              <a:t> </a:t>
            </a:r>
            <a:r>
              <a:rPr lang="ar-SA" sz="1400" dirty="0" smtClean="0">
                <a:latin typeface="Times New Roman" panose="02020603050405020304" pitchFamily="18" charset="0"/>
                <a:ea typeface="Times New Roman" panose="02020603050405020304" pitchFamily="18" charset="0"/>
                <a:cs typeface="B Lotus" panose="00000400000000000000" pitchFamily="2" charset="-78"/>
              </a:rPr>
              <a:t>از </a:t>
            </a:r>
            <a:r>
              <a:rPr lang="ar-SA" sz="1400" dirty="0">
                <a:latin typeface="Times New Roman" panose="02020603050405020304" pitchFamily="18" charset="0"/>
                <a:ea typeface="Times New Roman" panose="02020603050405020304" pitchFamily="18" charset="0"/>
                <a:cs typeface="B Lotus" panose="00000400000000000000" pitchFamily="2" charset="-78"/>
              </a:rPr>
              <a:t>اين رو چگونگي برخورد با اين موضوع و استفاده مطلوب در تمامي جهات از محبوبيت اين مقوله موجب ميگرددتا تمهيدات ويژه اي براي آن منظور گرددکه بتوان به کمک آن علاوه بر کمک به رشد اقتصاد شهرستان مشهد ودر مقياس کلان تر کشور با رويکرد از مفاهيم بنيادين در معماري ايراني(باغ و بازار) وتوجه به بستر به ترويج هنر وفرهنگ سرزمين ايران نيز توجه نمود ،محيطي که در آن بتوان علاوه بر پوشش دادن گردشگري به مقوله مفاهيمي که در معماري ايراني توجه در خوري داشت وباجذب مخاطب موجبات پويايي اقتصادي جامعه را فراهم آورد واز سوي ديگر با الهام گيري از مفاهيم معماري ايراني، فرد را به ترغيب به جستجو وتفحص پيرامون فرهنگ وتمدن معماري سرزمين نيز بنماييم.</a:t>
            </a:r>
            <a:endParaRPr lang="fa-IR" altLang="en-US"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22" name="Rectangle 21"/>
          <p:cNvSpPr>
            <a:spLocks noChangeArrowheads="1"/>
          </p:cNvSpPr>
          <p:nvPr/>
        </p:nvSpPr>
        <p:spPr bwMode="auto">
          <a:xfrm>
            <a:off x="1996081" y="4688721"/>
            <a:ext cx="5497064" cy="193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400" dirty="0">
                <a:latin typeface="Times New Roman" panose="02020603050405020304" pitchFamily="18" charset="0"/>
                <a:ea typeface="Times New Roman" panose="02020603050405020304" pitchFamily="18" charset="0"/>
                <a:cs typeface="B Lotus" panose="00000400000000000000" pitchFamily="2" charset="-78"/>
              </a:rPr>
              <a:t>امروزه نیاز جسمی و روحی انسان به برقراری ارتباط با طبیعت موجب گردیده که در همة جوامع، طبیعت به مثابه میراث فرهنگی تلقی شود؛ از این رو باغ ایرانی به عنوان نمونه متعالی از منظر ایران، تصویر باورهای انسان ایرانی  اسلامی در بطن تاریخ است.. بروز شرایط محیطی نا مطلوب برای سرمایه گذاران خارجی و بخش خصوصی و مدیریت دولتی تسهیلات عمده توریستی، عمده ترین دلایل تشکیل بسیار کند سرمایه در صنعت توریسم ایران است.در حالیکه توریسم برای بسیاری از کشورهای در حال توسعه مهمترین منبع درآمد محسوب می شود.که انتظار می رود این تحقیق به روش توصیفی   تطبیقی  پاسخ های  مناسب  در بکارگیری  باغ بازار ایرانی در توسعه معماری با رویکرد گردشگری  پایدار و  جذب  توریسم و گردشگر ارائه نماید. </a:t>
            </a:r>
            <a:endParaRPr lang="fa-IR" altLang="en-US" sz="1400"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4353020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par>
                          <p:cTn id="33" fill="hold">
                            <p:stCondLst>
                              <p:cond delay="4000"/>
                            </p:stCondLst>
                            <p:childTnLst>
                              <p:par>
                                <p:cTn id="34" presetID="26"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80">
                                          <p:stCondLst>
                                            <p:cond delay="0"/>
                                          </p:stCondLst>
                                        </p:cTn>
                                        <p:tgtEl>
                                          <p:spTgt spid="20"/>
                                        </p:tgtEl>
                                      </p:cBhvr>
                                    </p:animEffect>
                                    <p:anim calcmode="lin" valueType="num">
                                      <p:cBhvr>
                                        <p:cTn id="3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2" dur="26">
                                          <p:stCondLst>
                                            <p:cond delay="650"/>
                                          </p:stCondLst>
                                        </p:cTn>
                                        <p:tgtEl>
                                          <p:spTgt spid="20"/>
                                        </p:tgtEl>
                                      </p:cBhvr>
                                      <p:to x="100000" y="60000"/>
                                    </p:animScale>
                                    <p:animScale>
                                      <p:cBhvr>
                                        <p:cTn id="43" dur="166" decel="50000">
                                          <p:stCondLst>
                                            <p:cond delay="676"/>
                                          </p:stCondLst>
                                        </p:cTn>
                                        <p:tgtEl>
                                          <p:spTgt spid="20"/>
                                        </p:tgtEl>
                                      </p:cBhvr>
                                      <p:to x="100000" y="100000"/>
                                    </p:animScale>
                                    <p:animScale>
                                      <p:cBhvr>
                                        <p:cTn id="44" dur="26">
                                          <p:stCondLst>
                                            <p:cond delay="1312"/>
                                          </p:stCondLst>
                                        </p:cTn>
                                        <p:tgtEl>
                                          <p:spTgt spid="20"/>
                                        </p:tgtEl>
                                      </p:cBhvr>
                                      <p:to x="100000" y="80000"/>
                                    </p:animScale>
                                    <p:animScale>
                                      <p:cBhvr>
                                        <p:cTn id="45" dur="166" decel="50000">
                                          <p:stCondLst>
                                            <p:cond delay="1338"/>
                                          </p:stCondLst>
                                        </p:cTn>
                                        <p:tgtEl>
                                          <p:spTgt spid="20"/>
                                        </p:tgtEl>
                                      </p:cBhvr>
                                      <p:to x="100000" y="100000"/>
                                    </p:animScale>
                                    <p:animScale>
                                      <p:cBhvr>
                                        <p:cTn id="46" dur="26">
                                          <p:stCondLst>
                                            <p:cond delay="1642"/>
                                          </p:stCondLst>
                                        </p:cTn>
                                        <p:tgtEl>
                                          <p:spTgt spid="20"/>
                                        </p:tgtEl>
                                      </p:cBhvr>
                                      <p:to x="100000" y="90000"/>
                                    </p:animScale>
                                    <p:animScale>
                                      <p:cBhvr>
                                        <p:cTn id="47" dur="166" decel="50000">
                                          <p:stCondLst>
                                            <p:cond delay="1668"/>
                                          </p:stCondLst>
                                        </p:cTn>
                                        <p:tgtEl>
                                          <p:spTgt spid="20"/>
                                        </p:tgtEl>
                                      </p:cBhvr>
                                      <p:to x="100000" y="100000"/>
                                    </p:animScale>
                                    <p:animScale>
                                      <p:cBhvr>
                                        <p:cTn id="48" dur="26">
                                          <p:stCondLst>
                                            <p:cond delay="1808"/>
                                          </p:stCondLst>
                                        </p:cTn>
                                        <p:tgtEl>
                                          <p:spTgt spid="20"/>
                                        </p:tgtEl>
                                      </p:cBhvr>
                                      <p:to x="100000" y="95000"/>
                                    </p:animScale>
                                    <p:animScale>
                                      <p:cBhvr>
                                        <p:cTn id="49"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30</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36004" y="4941168"/>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سایت پلان ایده اولیه</a:t>
            </a:r>
            <a:endParaRPr lang="fa-IR" dirty="0">
              <a:solidFill>
                <a:schemeClr val="bg1"/>
              </a:solidFill>
              <a:cs typeface="2  Titr" panose="00000700000000000000" pitchFamily="2" charset="-78"/>
            </a:endParaRPr>
          </a:p>
        </p:txBody>
      </p:sp>
      <p:pic>
        <p:nvPicPr>
          <p:cNvPr id="6" name="Picture 5"/>
          <p:cNvPicPr>
            <a:picLocks noChangeAspect="1"/>
          </p:cNvPicPr>
          <p:nvPr/>
        </p:nvPicPr>
        <p:blipFill rotWithShape="1">
          <a:blip r:embed="rId6"/>
          <a:srcRect l="23225" t="18500" r="16926" b="19200"/>
          <a:stretch/>
        </p:blipFill>
        <p:spPr>
          <a:xfrm>
            <a:off x="2051720" y="885110"/>
            <a:ext cx="3913909" cy="245114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a:picLocks noChangeAspect="1"/>
          </p:cNvPicPr>
          <p:nvPr/>
        </p:nvPicPr>
        <p:blipFill rotWithShape="1">
          <a:blip r:embed="rId7"/>
          <a:srcRect l="20076" t="19900" r="17713" b="16400"/>
          <a:stretch/>
        </p:blipFill>
        <p:spPr>
          <a:xfrm>
            <a:off x="3887625" y="3400058"/>
            <a:ext cx="4790967" cy="27593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8034253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style.rotation</p:attrName>
                                        </p:attrNameLst>
                                      </p:cBhvr>
                                      <p:tavLst>
                                        <p:tav tm="0">
                                          <p:val>
                                            <p:fltVal val="90"/>
                                          </p:val>
                                        </p:tav>
                                        <p:tav tm="100000">
                                          <p:val>
                                            <p:fltVal val="0"/>
                                          </p:val>
                                        </p:tav>
                                      </p:tavLst>
                                    </p:anim>
                                    <p:animEffect transition="in" filter="fade">
                                      <p:cBhvr>
                                        <p:cTn id="17" dur="1000"/>
                                        <p:tgtEl>
                                          <p:spTgt spid="19"/>
                                        </p:tgtEl>
                                      </p:cBhvr>
                                    </p:animEffect>
                                  </p:childTnLst>
                                </p:cTn>
                              </p:par>
                            </p:childTnLst>
                          </p:cTn>
                        </p:par>
                        <p:par>
                          <p:cTn id="18" fill="hold">
                            <p:stCondLst>
                              <p:cond delay="2000"/>
                            </p:stCondLst>
                            <p:childTnLst>
                              <p:par>
                                <p:cTn id="19" presetID="26"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80">
                                          <p:stCondLst>
                                            <p:cond delay="0"/>
                                          </p:stCondLst>
                                        </p:cTn>
                                        <p:tgtEl>
                                          <p:spTgt spid="20"/>
                                        </p:tgtEl>
                                      </p:cBhvr>
                                    </p:animEffect>
                                    <p:anim calcmode="lin" valueType="num">
                                      <p:cBhvr>
                                        <p:cTn id="2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7" dur="26">
                                          <p:stCondLst>
                                            <p:cond delay="650"/>
                                          </p:stCondLst>
                                        </p:cTn>
                                        <p:tgtEl>
                                          <p:spTgt spid="20"/>
                                        </p:tgtEl>
                                      </p:cBhvr>
                                      <p:to x="100000" y="60000"/>
                                    </p:animScale>
                                    <p:animScale>
                                      <p:cBhvr>
                                        <p:cTn id="28" dur="166" decel="50000">
                                          <p:stCondLst>
                                            <p:cond delay="676"/>
                                          </p:stCondLst>
                                        </p:cTn>
                                        <p:tgtEl>
                                          <p:spTgt spid="20"/>
                                        </p:tgtEl>
                                      </p:cBhvr>
                                      <p:to x="100000" y="100000"/>
                                    </p:animScale>
                                    <p:animScale>
                                      <p:cBhvr>
                                        <p:cTn id="29" dur="26">
                                          <p:stCondLst>
                                            <p:cond delay="1312"/>
                                          </p:stCondLst>
                                        </p:cTn>
                                        <p:tgtEl>
                                          <p:spTgt spid="20"/>
                                        </p:tgtEl>
                                      </p:cBhvr>
                                      <p:to x="100000" y="80000"/>
                                    </p:animScale>
                                    <p:animScale>
                                      <p:cBhvr>
                                        <p:cTn id="30" dur="166" decel="50000">
                                          <p:stCondLst>
                                            <p:cond delay="1338"/>
                                          </p:stCondLst>
                                        </p:cTn>
                                        <p:tgtEl>
                                          <p:spTgt spid="20"/>
                                        </p:tgtEl>
                                      </p:cBhvr>
                                      <p:to x="100000" y="100000"/>
                                    </p:animScale>
                                    <p:animScale>
                                      <p:cBhvr>
                                        <p:cTn id="31" dur="26">
                                          <p:stCondLst>
                                            <p:cond delay="1642"/>
                                          </p:stCondLst>
                                        </p:cTn>
                                        <p:tgtEl>
                                          <p:spTgt spid="20"/>
                                        </p:tgtEl>
                                      </p:cBhvr>
                                      <p:to x="100000" y="90000"/>
                                    </p:animScale>
                                    <p:animScale>
                                      <p:cBhvr>
                                        <p:cTn id="32" dur="166" decel="50000">
                                          <p:stCondLst>
                                            <p:cond delay="1668"/>
                                          </p:stCondLst>
                                        </p:cTn>
                                        <p:tgtEl>
                                          <p:spTgt spid="20"/>
                                        </p:tgtEl>
                                      </p:cBhvr>
                                      <p:to x="100000" y="100000"/>
                                    </p:animScale>
                                    <p:animScale>
                                      <p:cBhvr>
                                        <p:cTn id="33" dur="26">
                                          <p:stCondLst>
                                            <p:cond delay="1808"/>
                                          </p:stCondLst>
                                        </p:cTn>
                                        <p:tgtEl>
                                          <p:spTgt spid="20"/>
                                        </p:tgtEl>
                                      </p:cBhvr>
                                      <p:to x="100000" y="95000"/>
                                    </p:animScale>
                                    <p:animScale>
                                      <p:cBhvr>
                                        <p:cTn id="34" dur="166" decel="50000">
                                          <p:stCondLst>
                                            <p:cond delay="1834"/>
                                          </p:stCondLst>
                                        </p:cTn>
                                        <p:tgtEl>
                                          <p:spTgt spid="20"/>
                                        </p:tgtEl>
                                      </p:cBhvr>
                                      <p:to x="100000" y="100000"/>
                                    </p:animScale>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31</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4572000" y="145724"/>
            <a:ext cx="3096344"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پلان های طبقه اول ایده اولیه </a:t>
            </a:r>
            <a:endParaRPr lang="fa-IR" dirty="0">
              <a:solidFill>
                <a:schemeClr val="bg1"/>
              </a:solidFill>
              <a:cs typeface="2  Titr" panose="00000700000000000000" pitchFamily="2" charset="-78"/>
            </a:endParaRPr>
          </a:p>
        </p:txBody>
      </p:sp>
      <p:pic>
        <p:nvPicPr>
          <p:cNvPr id="2" name="Picture 1"/>
          <p:cNvPicPr>
            <a:picLocks noChangeAspect="1"/>
          </p:cNvPicPr>
          <p:nvPr/>
        </p:nvPicPr>
        <p:blipFill rotWithShape="1">
          <a:blip r:embed="rId6"/>
          <a:srcRect l="23225" t="19201" r="17319" b="13999"/>
          <a:stretch/>
        </p:blipFill>
        <p:spPr>
          <a:xfrm rot="162791">
            <a:off x="1971823" y="1766475"/>
            <a:ext cx="6791071" cy="429184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1521819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6"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32</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سایت پلان تائید شده</a:t>
            </a:r>
            <a:endParaRPr lang="fa-IR" dirty="0">
              <a:solidFill>
                <a:schemeClr val="bg1"/>
              </a:solidFill>
              <a:cs typeface="2  Titr" panose="00000700000000000000" pitchFamily="2" charset="-78"/>
            </a:endParaRPr>
          </a:p>
        </p:txBody>
      </p:sp>
      <p:pic>
        <p:nvPicPr>
          <p:cNvPr id="2" name="Picture 1"/>
          <p:cNvPicPr>
            <a:picLocks noChangeAspect="1"/>
          </p:cNvPicPr>
          <p:nvPr/>
        </p:nvPicPr>
        <p:blipFill rotWithShape="1">
          <a:blip r:embed="rId6"/>
          <a:srcRect l="22832" t="19200" r="23619" b="15001"/>
          <a:stretch/>
        </p:blipFill>
        <p:spPr>
          <a:xfrm>
            <a:off x="1845751" y="821125"/>
            <a:ext cx="3672408" cy="25382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a:picLocks noChangeAspect="1"/>
          </p:cNvPicPr>
          <p:nvPr/>
        </p:nvPicPr>
        <p:blipFill rotWithShape="1">
          <a:blip r:embed="rId7"/>
          <a:srcRect l="29919" t="26201" r="21651" b="22000"/>
          <a:stretch/>
        </p:blipFill>
        <p:spPr>
          <a:xfrm>
            <a:off x="5772781" y="1497239"/>
            <a:ext cx="3371218" cy="22922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p:cNvPicPr>
            <a:picLocks noChangeAspect="1"/>
          </p:cNvPicPr>
          <p:nvPr/>
        </p:nvPicPr>
        <p:blipFill rotWithShape="1">
          <a:blip r:embed="rId8"/>
          <a:srcRect l="28738" t="19900" r="13775" b="19201"/>
          <a:stretch/>
        </p:blipFill>
        <p:spPr>
          <a:xfrm>
            <a:off x="2159067" y="3876452"/>
            <a:ext cx="4249137" cy="25320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8977665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style.rotation</p:attrName>
                                        </p:attrNameLst>
                                      </p:cBhvr>
                                      <p:tavLst>
                                        <p:tav tm="0">
                                          <p:val>
                                            <p:fltVal val="90"/>
                                          </p:val>
                                        </p:tav>
                                        <p:tav tm="100000">
                                          <p:val>
                                            <p:fltVal val="0"/>
                                          </p:val>
                                        </p:tav>
                                      </p:tavLst>
                                    </p:anim>
                                    <p:animEffect transition="in" filter="fade">
                                      <p:cBhvr>
                                        <p:cTn id="17" dur="1000"/>
                                        <p:tgtEl>
                                          <p:spTgt spid="1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90"/>
                                          </p:val>
                                        </p:tav>
                                        <p:tav tm="100000">
                                          <p:val>
                                            <p:fltVal val="0"/>
                                          </p:val>
                                        </p:tav>
                                      </p:tavLst>
                                    </p:anim>
                                    <p:animEffect transition="in" filter="fade">
                                      <p:cBhvr>
                                        <p:cTn id="24" dur="1000"/>
                                        <p:tgtEl>
                                          <p:spTgt spid="21"/>
                                        </p:tgtEl>
                                      </p:cBhvr>
                                    </p:animEffect>
                                  </p:childTnLst>
                                </p:cTn>
                              </p:par>
                            </p:childTnLst>
                          </p:cTn>
                        </p:par>
                        <p:par>
                          <p:cTn id="25" fill="hold">
                            <p:stCondLst>
                              <p:cond delay="3000"/>
                            </p:stCondLst>
                            <p:childTnLst>
                              <p:par>
                                <p:cTn id="26" presetID="26"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80">
                                          <p:stCondLst>
                                            <p:cond delay="0"/>
                                          </p:stCondLst>
                                        </p:cTn>
                                        <p:tgtEl>
                                          <p:spTgt spid="20"/>
                                        </p:tgtEl>
                                      </p:cBhvr>
                                    </p:animEffect>
                                    <p:anim calcmode="lin" valueType="num">
                                      <p:cBhvr>
                                        <p:cTn id="2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4" dur="26">
                                          <p:stCondLst>
                                            <p:cond delay="650"/>
                                          </p:stCondLst>
                                        </p:cTn>
                                        <p:tgtEl>
                                          <p:spTgt spid="20"/>
                                        </p:tgtEl>
                                      </p:cBhvr>
                                      <p:to x="100000" y="60000"/>
                                    </p:animScale>
                                    <p:animScale>
                                      <p:cBhvr>
                                        <p:cTn id="35" dur="166" decel="50000">
                                          <p:stCondLst>
                                            <p:cond delay="676"/>
                                          </p:stCondLst>
                                        </p:cTn>
                                        <p:tgtEl>
                                          <p:spTgt spid="20"/>
                                        </p:tgtEl>
                                      </p:cBhvr>
                                      <p:to x="100000" y="100000"/>
                                    </p:animScale>
                                    <p:animScale>
                                      <p:cBhvr>
                                        <p:cTn id="36" dur="26">
                                          <p:stCondLst>
                                            <p:cond delay="1312"/>
                                          </p:stCondLst>
                                        </p:cTn>
                                        <p:tgtEl>
                                          <p:spTgt spid="20"/>
                                        </p:tgtEl>
                                      </p:cBhvr>
                                      <p:to x="100000" y="80000"/>
                                    </p:animScale>
                                    <p:animScale>
                                      <p:cBhvr>
                                        <p:cTn id="37" dur="166" decel="50000">
                                          <p:stCondLst>
                                            <p:cond delay="1338"/>
                                          </p:stCondLst>
                                        </p:cTn>
                                        <p:tgtEl>
                                          <p:spTgt spid="20"/>
                                        </p:tgtEl>
                                      </p:cBhvr>
                                      <p:to x="100000" y="100000"/>
                                    </p:animScale>
                                    <p:animScale>
                                      <p:cBhvr>
                                        <p:cTn id="38" dur="26">
                                          <p:stCondLst>
                                            <p:cond delay="1642"/>
                                          </p:stCondLst>
                                        </p:cTn>
                                        <p:tgtEl>
                                          <p:spTgt spid="20"/>
                                        </p:tgtEl>
                                      </p:cBhvr>
                                      <p:to x="100000" y="90000"/>
                                    </p:animScale>
                                    <p:animScale>
                                      <p:cBhvr>
                                        <p:cTn id="39" dur="166" decel="50000">
                                          <p:stCondLst>
                                            <p:cond delay="1668"/>
                                          </p:stCondLst>
                                        </p:cTn>
                                        <p:tgtEl>
                                          <p:spTgt spid="20"/>
                                        </p:tgtEl>
                                      </p:cBhvr>
                                      <p:to x="100000" y="100000"/>
                                    </p:animScale>
                                    <p:animScale>
                                      <p:cBhvr>
                                        <p:cTn id="40" dur="26">
                                          <p:stCondLst>
                                            <p:cond delay="1808"/>
                                          </p:stCondLst>
                                        </p:cTn>
                                        <p:tgtEl>
                                          <p:spTgt spid="20"/>
                                        </p:tgtEl>
                                      </p:cBhvr>
                                      <p:to x="100000" y="95000"/>
                                    </p:animScale>
                                    <p:animScale>
                                      <p:cBhvr>
                                        <p:cTn id="41" dur="166" decel="50000">
                                          <p:stCondLst>
                                            <p:cond delay="1834"/>
                                          </p:stCondLst>
                                        </p:cTn>
                                        <p:tgtEl>
                                          <p:spTgt spid="20"/>
                                        </p:tgtEl>
                                      </p:cBhvr>
                                      <p:to x="100000" y="100000"/>
                                    </p:animScale>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33</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روند طراحی</a:t>
            </a:r>
            <a:endParaRPr lang="fa-IR" dirty="0">
              <a:solidFill>
                <a:schemeClr val="bg1"/>
              </a:solidFill>
              <a:cs typeface="2  Titr" panose="00000700000000000000" pitchFamily="2" charset="-78"/>
            </a:endParaRPr>
          </a:p>
        </p:txBody>
      </p:sp>
      <p:pic>
        <p:nvPicPr>
          <p:cNvPr id="17" name="Picture 16"/>
          <p:cNvPicPr>
            <a:picLocks noChangeAspect="1"/>
          </p:cNvPicPr>
          <p:nvPr/>
        </p:nvPicPr>
        <p:blipFill rotWithShape="1">
          <a:blip r:embed="rId6"/>
          <a:srcRect l="31101" t="21300" r="29525" b="21300"/>
          <a:stretch/>
        </p:blipFill>
        <p:spPr>
          <a:xfrm>
            <a:off x="2336860" y="1314008"/>
            <a:ext cx="5735578" cy="4557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761875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26"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34</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روند طراحی</a:t>
            </a:r>
            <a:endParaRPr lang="fa-IR" dirty="0">
              <a:solidFill>
                <a:schemeClr val="bg1"/>
              </a:solidFill>
              <a:cs typeface="2  Titr" panose="00000700000000000000" pitchFamily="2" charset="-78"/>
            </a:endParaRPr>
          </a:p>
        </p:txBody>
      </p:sp>
      <p:pic>
        <p:nvPicPr>
          <p:cNvPr id="1026" name="Picture 2" descr="ÙØªÛØ¬Ù ØªØµÙÛØ±Û Ø¨Ø±Ø§Û ÙÙØ§Û Ø¯Ø§Ø®ÙÛ Ø¨Ø§Ø²Ø§Ø±"/>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2697" y="2154733"/>
            <a:ext cx="3312368" cy="2171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stretch>
            <a:fillRect/>
          </a:stretch>
        </p:blipFill>
        <p:spPr>
          <a:xfrm>
            <a:off x="5938649" y="1298995"/>
            <a:ext cx="2467164" cy="37240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9408573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2000"/>
                            </p:stCondLst>
                            <p:childTnLst>
                              <p:par>
                                <p:cTn id="19" presetID="26"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80">
                                          <p:stCondLst>
                                            <p:cond delay="0"/>
                                          </p:stCondLst>
                                        </p:cTn>
                                        <p:tgtEl>
                                          <p:spTgt spid="20"/>
                                        </p:tgtEl>
                                      </p:cBhvr>
                                    </p:animEffect>
                                    <p:anim calcmode="lin" valueType="num">
                                      <p:cBhvr>
                                        <p:cTn id="2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7" dur="26">
                                          <p:stCondLst>
                                            <p:cond delay="650"/>
                                          </p:stCondLst>
                                        </p:cTn>
                                        <p:tgtEl>
                                          <p:spTgt spid="20"/>
                                        </p:tgtEl>
                                      </p:cBhvr>
                                      <p:to x="100000" y="60000"/>
                                    </p:animScale>
                                    <p:animScale>
                                      <p:cBhvr>
                                        <p:cTn id="28" dur="166" decel="50000">
                                          <p:stCondLst>
                                            <p:cond delay="676"/>
                                          </p:stCondLst>
                                        </p:cTn>
                                        <p:tgtEl>
                                          <p:spTgt spid="20"/>
                                        </p:tgtEl>
                                      </p:cBhvr>
                                      <p:to x="100000" y="100000"/>
                                    </p:animScale>
                                    <p:animScale>
                                      <p:cBhvr>
                                        <p:cTn id="29" dur="26">
                                          <p:stCondLst>
                                            <p:cond delay="1312"/>
                                          </p:stCondLst>
                                        </p:cTn>
                                        <p:tgtEl>
                                          <p:spTgt spid="20"/>
                                        </p:tgtEl>
                                      </p:cBhvr>
                                      <p:to x="100000" y="80000"/>
                                    </p:animScale>
                                    <p:animScale>
                                      <p:cBhvr>
                                        <p:cTn id="30" dur="166" decel="50000">
                                          <p:stCondLst>
                                            <p:cond delay="1338"/>
                                          </p:stCondLst>
                                        </p:cTn>
                                        <p:tgtEl>
                                          <p:spTgt spid="20"/>
                                        </p:tgtEl>
                                      </p:cBhvr>
                                      <p:to x="100000" y="100000"/>
                                    </p:animScale>
                                    <p:animScale>
                                      <p:cBhvr>
                                        <p:cTn id="31" dur="26">
                                          <p:stCondLst>
                                            <p:cond delay="1642"/>
                                          </p:stCondLst>
                                        </p:cTn>
                                        <p:tgtEl>
                                          <p:spTgt spid="20"/>
                                        </p:tgtEl>
                                      </p:cBhvr>
                                      <p:to x="100000" y="90000"/>
                                    </p:animScale>
                                    <p:animScale>
                                      <p:cBhvr>
                                        <p:cTn id="32" dur="166" decel="50000">
                                          <p:stCondLst>
                                            <p:cond delay="1668"/>
                                          </p:stCondLst>
                                        </p:cTn>
                                        <p:tgtEl>
                                          <p:spTgt spid="20"/>
                                        </p:tgtEl>
                                      </p:cBhvr>
                                      <p:to x="100000" y="100000"/>
                                    </p:animScale>
                                    <p:animScale>
                                      <p:cBhvr>
                                        <p:cTn id="33" dur="26">
                                          <p:stCondLst>
                                            <p:cond delay="1808"/>
                                          </p:stCondLst>
                                        </p:cTn>
                                        <p:tgtEl>
                                          <p:spTgt spid="20"/>
                                        </p:tgtEl>
                                      </p:cBhvr>
                                      <p:to x="100000" y="95000"/>
                                    </p:animScale>
                                    <p:animScale>
                                      <p:cBhvr>
                                        <p:cTn id="34" dur="166" decel="50000">
                                          <p:stCondLst>
                                            <p:cond delay="1834"/>
                                          </p:stCondLst>
                                        </p:cTn>
                                        <p:tgtEl>
                                          <p:spTgt spid="20"/>
                                        </p:tgtEl>
                                      </p:cBhvr>
                                      <p:to x="100000" y="100000"/>
                                    </p:animScale>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35</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طراحی سه بعدی ونما</a:t>
            </a:r>
            <a:endParaRPr lang="fa-IR" dirty="0">
              <a:solidFill>
                <a:schemeClr val="bg1"/>
              </a:solidFill>
              <a:cs typeface="2  Titr" panose="00000700000000000000" pitchFamily="2" charset="-78"/>
            </a:endParaRP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82832" y="4099271"/>
            <a:ext cx="3363312" cy="22715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7"/>
          <a:stretch>
            <a:fillRect/>
          </a:stretch>
        </p:blipFill>
        <p:spPr>
          <a:xfrm>
            <a:off x="1994161" y="3097673"/>
            <a:ext cx="3616426" cy="25592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p:cNvPicPr>
            <a:picLocks noChangeAspect="1"/>
          </p:cNvPicPr>
          <p:nvPr/>
        </p:nvPicPr>
        <p:blipFill rotWithShape="1">
          <a:blip r:embed="rId8"/>
          <a:srcRect l="4720" t="31800" r="6295" b="36000"/>
          <a:stretch/>
        </p:blipFill>
        <p:spPr>
          <a:xfrm>
            <a:off x="1953356" y="1267466"/>
            <a:ext cx="6904894" cy="1405421"/>
          </a:xfrm>
          <a:prstGeom prst="rect">
            <a:avLst/>
          </a:prstGeom>
        </p:spPr>
      </p:pic>
    </p:spTree>
    <p:extLst>
      <p:ext uri="{BB962C8B-B14F-4D97-AF65-F5344CB8AC3E}">
        <p14:creationId xmlns:p14="http://schemas.microsoft.com/office/powerpoint/2010/main" val="32089960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26"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36</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36004" y="4981123"/>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طراحی سه بعدی ونما</a:t>
            </a:r>
            <a:endParaRPr lang="fa-IR" dirty="0">
              <a:solidFill>
                <a:schemeClr val="bg1"/>
              </a:solidFill>
              <a:cs typeface="2  Titr" panose="00000700000000000000" pitchFamily="2" charset="-78"/>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6708" y="1144602"/>
            <a:ext cx="4392488" cy="26731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89562" y="3933056"/>
            <a:ext cx="3312368" cy="22371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39432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26"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80">
                                          <p:stCondLst>
                                            <p:cond delay="0"/>
                                          </p:stCondLst>
                                        </p:cTn>
                                        <p:tgtEl>
                                          <p:spTgt spid="20"/>
                                        </p:tgtEl>
                                      </p:cBhvr>
                                    </p:animEffect>
                                    <p:anim calcmode="lin" valueType="num">
                                      <p:cBhvr>
                                        <p:cTn id="2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6" dur="26">
                                          <p:stCondLst>
                                            <p:cond delay="650"/>
                                          </p:stCondLst>
                                        </p:cTn>
                                        <p:tgtEl>
                                          <p:spTgt spid="20"/>
                                        </p:tgtEl>
                                      </p:cBhvr>
                                      <p:to x="100000" y="60000"/>
                                    </p:animScale>
                                    <p:animScale>
                                      <p:cBhvr>
                                        <p:cTn id="27" dur="166" decel="50000">
                                          <p:stCondLst>
                                            <p:cond delay="676"/>
                                          </p:stCondLst>
                                        </p:cTn>
                                        <p:tgtEl>
                                          <p:spTgt spid="20"/>
                                        </p:tgtEl>
                                      </p:cBhvr>
                                      <p:to x="100000" y="100000"/>
                                    </p:animScale>
                                    <p:animScale>
                                      <p:cBhvr>
                                        <p:cTn id="28" dur="26">
                                          <p:stCondLst>
                                            <p:cond delay="1312"/>
                                          </p:stCondLst>
                                        </p:cTn>
                                        <p:tgtEl>
                                          <p:spTgt spid="20"/>
                                        </p:tgtEl>
                                      </p:cBhvr>
                                      <p:to x="100000" y="80000"/>
                                    </p:animScale>
                                    <p:animScale>
                                      <p:cBhvr>
                                        <p:cTn id="29" dur="166" decel="50000">
                                          <p:stCondLst>
                                            <p:cond delay="1338"/>
                                          </p:stCondLst>
                                        </p:cTn>
                                        <p:tgtEl>
                                          <p:spTgt spid="20"/>
                                        </p:tgtEl>
                                      </p:cBhvr>
                                      <p:to x="100000" y="100000"/>
                                    </p:animScale>
                                    <p:animScale>
                                      <p:cBhvr>
                                        <p:cTn id="30" dur="26">
                                          <p:stCondLst>
                                            <p:cond delay="1642"/>
                                          </p:stCondLst>
                                        </p:cTn>
                                        <p:tgtEl>
                                          <p:spTgt spid="20"/>
                                        </p:tgtEl>
                                      </p:cBhvr>
                                      <p:to x="100000" y="90000"/>
                                    </p:animScale>
                                    <p:animScale>
                                      <p:cBhvr>
                                        <p:cTn id="31" dur="166" decel="50000">
                                          <p:stCondLst>
                                            <p:cond delay="1668"/>
                                          </p:stCondLst>
                                        </p:cTn>
                                        <p:tgtEl>
                                          <p:spTgt spid="20"/>
                                        </p:tgtEl>
                                      </p:cBhvr>
                                      <p:to x="100000" y="100000"/>
                                    </p:animScale>
                                    <p:animScale>
                                      <p:cBhvr>
                                        <p:cTn id="32" dur="26">
                                          <p:stCondLst>
                                            <p:cond delay="1808"/>
                                          </p:stCondLst>
                                        </p:cTn>
                                        <p:tgtEl>
                                          <p:spTgt spid="20"/>
                                        </p:tgtEl>
                                      </p:cBhvr>
                                      <p:to x="100000" y="95000"/>
                                    </p:animScale>
                                    <p:animScale>
                                      <p:cBhvr>
                                        <p:cTn id="33" dur="166" decel="50000">
                                          <p:stCondLst>
                                            <p:cond delay="1834"/>
                                          </p:stCondLst>
                                        </p:cTn>
                                        <p:tgtEl>
                                          <p:spTgt spid="20"/>
                                        </p:tgtEl>
                                      </p:cBhvr>
                                      <p:to x="100000" y="100000"/>
                                    </p:animScale>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37</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36004" y="4981123"/>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شیت</a:t>
            </a:r>
            <a:endParaRPr lang="fa-IR" dirty="0">
              <a:solidFill>
                <a:schemeClr val="bg1"/>
              </a:solidFill>
              <a:cs typeface="2  Titr" panose="00000700000000000000" pitchFamily="2" charset="-78"/>
            </a:endParaRP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1720" y="1357946"/>
            <a:ext cx="6707029" cy="4742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720040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0" y="116632"/>
            <a:ext cx="471249" cy="369332"/>
          </a:xfrm>
          <a:prstGeom prst="rect">
            <a:avLst/>
          </a:prstGeom>
          <a:noFill/>
        </p:spPr>
        <p:txBody>
          <a:bodyPr wrap="square" rtlCol="0">
            <a:spAutoFit/>
          </a:bodyPr>
          <a:lstStyle/>
          <a:p>
            <a:fld id="{8D46A1F1-FF91-4A90-A443-B801779B04CF}" type="slidenum">
              <a:rPr lang="en-US" smtClean="0"/>
              <a:t>38</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36004" y="4981123"/>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5148064" y="145724"/>
            <a:ext cx="2520280" cy="55369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ماکـت</a:t>
            </a:r>
            <a:endParaRPr lang="fa-IR" dirty="0">
              <a:solidFill>
                <a:schemeClr val="bg1"/>
              </a:solidFill>
              <a:cs typeface="2  Titr" panose="00000700000000000000" pitchFamily="2" charset="-78"/>
            </a:endParaRPr>
          </a:p>
        </p:txBody>
      </p:sp>
      <p:pic>
        <p:nvPicPr>
          <p:cNvPr id="3" name="Picture 2"/>
          <p:cNvPicPr>
            <a:picLocks noChangeAspect="1"/>
          </p:cNvPicPr>
          <p:nvPr/>
        </p:nvPicPr>
        <p:blipFill rotWithShape="1">
          <a:blip r:embed="rId6"/>
          <a:srcRect l="9484" t="9384" r="7391" b="14765"/>
          <a:stretch/>
        </p:blipFill>
        <p:spPr>
          <a:xfrm rot="16200000">
            <a:off x="3960897" y="757553"/>
            <a:ext cx="3240360" cy="52565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179479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405813" y="116632"/>
            <a:ext cx="520740" cy="369332"/>
          </a:xfrm>
          <a:prstGeom prst="rect">
            <a:avLst/>
          </a:prstGeom>
          <a:noFill/>
        </p:spPr>
        <p:txBody>
          <a:bodyPr wrap="square" rtlCol="0">
            <a:spAutoFit/>
          </a:bodyPr>
          <a:lstStyle/>
          <a:p>
            <a:fld id="{8D46A1F1-FF91-4A90-A443-B801779B04CF}" type="slidenum">
              <a:rPr lang="en-US" smtClean="0"/>
              <a:t>39</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14985" y="1513226"/>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سوالات و فرضیه های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4985" y="5442622"/>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نتیجه گیری</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21019" y="639253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 name="Rectangle 1"/>
          <p:cNvSpPr/>
          <p:nvPr/>
        </p:nvSpPr>
        <p:spPr>
          <a:xfrm>
            <a:off x="6084168" y="367290"/>
            <a:ext cx="1621954" cy="7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نتیجه گیری</a:t>
            </a:r>
            <a:endParaRPr lang="en-US" dirty="0">
              <a:solidFill>
                <a:schemeClr val="bg1"/>
              </a:solidFill>
              <a:cs typeface="2  Titr" panose="00000700000000000000" pitchFamily="2" charset="-78"/>
            </a:endParaRPr>
          </a:p>
        </p:txBody>
      </p:sp>
      <p:sp>
        <p:nvSpPr>
          <p:cNvPr id="21" name="Rectangle 20"/>
          <p:cNvSpPr>
            <a:spLocks noChangeArrowheads="1"/>
          </p:cNvSpPr>
          <p:nvPr/>
        </p:nvSpPr>
        <p:spPr bwMode="auto">
          <a:xfrm>
            <a:off x="1953341" y="971803"/>
            <a:ext cx="6502485"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200000"/>
              </a:lnSpc>
              <a:spcAft>
                <a:spcPts val="0"/>
              </a:spcAft>
            </a:pPr>
            <a:r>
              <a:rPr lang="ar-SA" sz="1400" dirty="0">
                <a:latin typeface="Times New Roman" panose="02020603050405020304" pitchFamily="18" charset="0"/>
                <a:ea typeface="Times New Roman" panose="02020603050405020304" pitchFamily="18" charset="0"/>
                <a:cs typeface="B Lotus" panose="00000400000000000000" pitchFamily="2" charset="-78"/>
              </a:rPr>
              <a:t> امروزه نیاز جسمی و روحی انسان به برقراری ارتباط با طبیعت موجب گردیده که در همة جوامع، طبیعت به مثابه میراث فرهنگی تلقی شود؛ بروز شرایط محیطی نا مطلوب برای سرمایه گذاران خارجی و بخش خصوصی و مدیریت دولتی تسهیلات عمده توریستی، عمده ترین دلایل تشکیل بسیار کند سرمایه در صنعت توریسم ایران است.در حالیکه توریسم برای بسیاری از کشورهای در حال توسعه مهمترین منبع درآمد محسوب می شود. صنعت  گردشگری به عنوان یکی از بزرگترین صنایع جهان در حال حاضر نیازمند مدیریت یکپارچه ای می باشد تا بتواند به اهداف خود در چارچوب توسعه پایدار دست یابد. به کارگیری این شیوه از مدیریت در صنعت گردشگری و خصوصاً اکوتوریسم، نیازمند در اختیار داشتن ابزار و روشهای مناسب مدیریت پایدار است که سیستم پایش پایداری گردشگری بخش مهمی از آن به شمار میرود.که انتظار می رود هدف اصلی این پژوهش طراحي باغ بازارايراني بارويکردجذب توريست وگردشگردرشهرمشهد  است که این تحقیق به روش  مقایسه ای   تطبیقی  پاسخهای  مناسب  در بکارگیری  باغ بازار ایرانی در توسعه معماری با رویکرد گردشگری  پایدار و  جذب  توریسم و گردشگر  ارائه می نماید  نتایج نشان داد که  طراحی باغ بازار ایرانی باعث بهبود و گسترش بازار گردشگری و جذب توریسم خواهد شد چرا که این دو، تصویر باورهای انسان ایرانی  اسلامی در بطن تاریخ است و ارتباط با طبیعت که ضروری ترین شرط برای زندگی است در آن خود نمایی می کند . </a:t>
            </a:r>
            <a:endParaRPr lang="fa-IR" altLang="en-US"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23" name="Rounded Rectangle 22">
            <a:hlinkClick r:id="rId5" action="ppaction://hlinksldjump"/>
          </p:cNvPr>
          <p:cNvSpPr/>
          <p:nvPr/>
        </p:nvSpPr>
        <p:spPr>
          <a:xfrm>
            <a:off x="-25949" y="591757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Tree>
    <p:extLst>
      <p:ext uri="{BB962C8B-B14F-4D97-AF65-F5344CB8AC3E}">
        <p14:creationId xmlns:p14="http://schemas.microsoft.com/office/powerpoint/2010/main" val="31293002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4</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14985" y="1513226"/>
            <a:ext cx="1835696"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 name="Rectangle 1"/>
          <p:cNvSpPr/>
          <p:nvPr/>
        </p:nvSpPr>
        <p:spPr>
          <a:xfrm>
            <a:off x="7636271" y="3962322"/>
            <a:ext cx="1317492" cy="7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سوال تحقیق</a:t>
            </a:r>
            <a:endParaRPr lang="en-US" dirty="0">
              <a:solidFill>
                <a:schemeClr val="bg1"/>
              </a:solidFill>
              <a:cs typeface="2  Titr" panose="00000700000000000000" pitchFamily="2" charset="-78"/>
            </a:endParaRPr>
          </a:p>
        </p:txBody>
      </p:sp>
      <p:sp>
        <p:nvSpPr>
          <p:cNvPr id="20" name="Rectangle 19"/>
          <p:cNvSpPr/>
          <p:nvPr/>
        </p:nvSpPr>
        <p:spPr>
          <a:xfrm>
            <a:off x="7659067" y="1591452"/>
            <a:ext cx="1470884" cy="700797"/>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a-IR" dirty="0" smtClean="0">
                <a:solidFill>
                  <a:schemeClr val="bg1"/>
                </a:solidFill>
                <a:cs typeface="2  Titr" panose="00000700000000000000" pitchFamily="2" charset="-78"/>
              </a:rPr>
              <a:t>اهداف تحقیق</a:t>
            </a:r>
            <a:endParaRPr lang="en-US" dirty="0">
              <a:solidFill>
                <a:schemeClr val="bg1"/>
              </a:solidFill>
              <a:cs typeface="2  Titr" panose="00000700000000000000" pitchFamily="2" charset="-78"/>
            </a:endParaRPr>
          </a:p>
        </p:txBody>
      </p:sp>
      <p:sp>
        <p:nvSpPr>
          <p:cNvPr id="22" name="Rectangle 21"/>
          <p:cNvSpPr>
            <a:spLocks noChangeArrowheads="1"/>
          </p:cNvSpPr>
          <p:nvPr/>
        </p:nvSpPr>
        <p:spPr bwMode="auto">
          <a:xfrm>
            <a:off x="2139207" y="1347544"/>
            <a:ext cx="5497064" cy="140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1. طراحي اثر باغ بازار ايراني بارويکرد تلفيقي(سنتي – مدرن)</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2. طراحي يک باغ بازار با عملکرد چند گانه (مجتمع هاي تجاري تفريحي) </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3. بررسي اثر گذاري طبيعت باغ ايراني در عملکرد تجاري بازار</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4. استفاده نوين ازعملکردهاي اجتماعي مختلف و هم سازبافرهنگ مردم شهر مشهد براي جذب توريست و گردشگر </a:t>
            </a:r>
          </a:p>
        </p:txBody>
      </p:sp>
      <p:sp>
        <p:nvSpPr>
          <p:cNvPr id="3" name="Rectangle 2"/>
          <p:cNvSpPr/>
          <p:nvPr/>
        </p:nvSpPr>
        <p:spPr>
          <a:xfrm>
            <a:off x="1876962" y="4760243"/>
            <a:ext cx="7076801" cy="1569660"/>
          </a:xfrm>
          <a:prstGeom prst="rect">
            <a:avLst/>
          </a:prstGeom>
        </p:spPr>
        <p:txBody>
          <a:bodyPr wrap="square">
            <a:spAutoFit/>
          </a:bodyPr>
          <a:lstStyle/>
          <a:p>
            <a:pPr algn="r" rtl="1"/>
            <a:r>
              <a:rPr lang="fa-IR" sz="1600" dirty="0">
                <a:latin typeface="Times New Roman" panose="02020603050405020304" pitchFamily="18" charset="0"/>
                <a:ea typeface="Times New Roman" panose="02020603050405020304" pitchFamily="18" charset="0"/>
                <a:cs typeface="B Lotus" panose="00000400000000000000" pitchFamily="2" charset="-78"/>
              </a:rPr>
              <a:t>آیا بهره گیری از الگوی عناصر معماری ایرانی باغ و بازار می تواندبه رشد و توسعه گردشگری کمک کند ؟</a:t>
            </a:r>
          </a:p>
          <a:p>
            <a:pPr lvl="0" algn="r" rtl="1"/>
            <a:r>
              <a:rPr lang="fa-IR" sz="1600" dirty="0">
                <a:latin typeface="Times New Roman" panose="02020603050405020304" pitchFamily="18" charset="0"/>
                <a:ea typeface="Times New Roman" panose="02020603050405020304" pitchFamily="18" charset="0"/>
                <a:cs typeface="B Lotus" panose="00000400000000000000" pitchFamily="2" charset="-78"/>
              </a:rPr>
              <a:t>چگونه تلفيق باغ ايراني و بازار ايراني کمک به ايجاد يک فضاي متفاوت ولي آشنا مي کند ؟</a:t>
            </a:r>
            <a:endParaRPr lang="en-US" sz="1600" dirty="0">
              <a:latin typeface="Times New Roman" panose="02020603050405020304" pitchFamily="18" charset="0"/>
              <a:ea typeface="Times New Roman" panose="02020603050405020304" pitchFamily="18" charset="0"/>
              <a:cs typeface="B Lotus" panose="00000400000000000000" pitchFamily="2" charset="-78"/>
            </a:endParaRPr>
          </a:p>
          <a:p>
            <a:pPr lvl="0" algn="r" rtl="1"/>
            <a:r>
              <a:rPr lang="fa-IR" sz="1600" dirty="0">
                <a:latin typeface="Times New Roman" panose="02020603050405020304" pitchFamily="18" charset="0"/>
                <a:ea typeface="Times New Roman" panose="02020603050405020304" pitchFamily="18" charset="0"/>
                <a:cs typeface="B Lotus" panose="00000400000000000000" pitchFamily="2" charset="-78"/>
              </a:rPr>
              <a:t>چگونه  طراحي باغ بازار در شهر مشهد به عنوان قطب گردشکري کشور به معماري شهر کمک مي کند ؟</a:t>
            </a:r>
            <a:endParaRPr lang="en-US" sz="1600" dirty="0">
              <a:latin typeface="Times New Roman" panose="02020603050405020304" pitchFamily="18" charset="0"/>
              <a:ea typeface="Times New Roman" panose="02020603050405020304" pitchFamily="18" charset="0"/>
              <a:cs typeface="B Lotus" panose="00000400000000000000" pitchFamily="2" charset="-78"/>
            </a:endParaRPr>
          </a:p>
          <a:p>
            <a:pPr lvl="0" algn="r" rtl="1"/>
            <a:r>
              <a:rPr lang="fa-IR" sz="1600" dirty="0">
                <a:latin typeface="Times New Roman" panose="02020603050405020304" pitchFamily="18" charset="0"/>
                <a:ea typeface="Times New Roman" panose="02020603050405020304" pitchFamily="18" charset="0"/>
                <a:cs typeface="B Lotus" panose="00000400000000000000" pitchFamily="2" charset="-78"/>
              </a:rPr>
              <a:t>مباحث معماري ايراني و استفاده از بهينه از امکانات موجود چگونه به جذب توريست و گردشکر در يک مجموعه تجاري کمک خواهد کرد</a:t>
            </a:r>
            <a:r>
              <a:rPr lang="fa-IR" sz="1600" b="1" dirty="0"/>
              <a:t>؟</a:t>
            </a:r>
            <a:endParaRPr lang="en-US" sz="1600" dirty="0"/>
          </a:p>
          <a:p>
            <a:pPr algn="r" rtl="1"/>
            <a:r>
              <a:rPr lang="fa-IR" sz="1600" dirty="0" smtClean="0">
                <a:latin typeface="Times New Roman" panose="02020603050405020304" pitchFamily="18" charset="0"/>
                <a:ea typeface="Times New Roman" panose="02020603050405020304" pitchFamily="18" charset="0"/>
                <a:cs typeface="B Lotus" panose="00000400000000000000" pitchFamily="2" charset="-78"/>
              </a:rPr>
              <a:t> </a:t>
            </a:r>
            <a:endParaRPr lang="en-US" sz="1600"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20875917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3000"/>
                            </p:stCondLst>
                            <p:childTnLst>
                              <p:par>
                                <p:cTn id="28" presetID="26"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7"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1" name="Picture 28"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a:spLocks noChangeArrowheads="1"/>
          </p:cNvSpPr>
          <p:nvPr/>
        </p:nvSpPr>
        <p:spPr bwMode="auto">
          <a:xfrm>
            <a:off x="30163" y="2592388"/>
            <a:ext cx="657701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a-IR" altLang="en-US" sz="6000" dirty="0">
                <a:solidFill>
                  <a:srgbClr val="660033"/>
                </a:solidFill>
                <a:cs typeface="B Yekan" panose="00000400000000000000" pitchFamily="2" charset="-78"/>
              </a:rPr>
              <a:t>سپاس از</a:t>
            </a:r>
          </a:p>
          <a:p>
            <a:pPr eaLnBrk="1" hangingPunct="1"/>
            <a:r>
              <a:rPr lang="fa-IR" altLang="en-US" sz="6000" dirty="0">
                <a:solidFill>
                  <a:srgbClr val="660033"/>
                </a:solidFill>
                <a:cs typeface="B Yekan" panose="00000400000000000000" pitchFamily="2" charset="-78"/>
              </a:rPr>
              <a:t>         توجه شما </a:t>
            </a:r>
          </a:p>
        </p:txBody>
      </p:sp>
      <p:sp>
        <p:nvSpPr>
          <p:cNvPr id="20" name="Freeform 19"/>
          <p:cNvSpPr/>
          <p:nvPr/>
        </p:nvSpPr>
        <p:spPr>
          <a:xfrm>
            <a:off x="3500438" y="2260600"/>
            <a:ext cx="3903662" cy="1668463"/>
          </a:xfrm>
          <a:custGeom>
            <a:avLst/>
            <a:gdLst>
              <a:gd name="connsiteX0" fmla="*/ 0 w 3904343"/>
              <a:gd name="connsiteY0" fmla="*/ 232228 h 1669142"/>
              <a:gd name="connsiteX1" fmla="*/ 3904343 w 3904343"/>
              <a:gd name="connsiteY1" fmla="*/ 0 h 1669142"/>
              <a:gd name="connsiteX2" fmla="*/ 3541485 w 3904343"/>
              <a:gd name="connsiteY2" fmla="*/ 1669142 h 1669142"/>
              <a:gd name="connsiteX3" fmla="*/ 3062514 w 3904343"/>
              <a:gd name="connsiteY3" fmla="*/ 624114 h 1669142"/>
              <a:gd name="connsiteX4" fmla="*/ 0 w 3904343"/>
              <a:gd name="connsiteY4" fmla="*/ 232228 h 1669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343" h="1669142">
                <a:moveTo>
                  <a:pt x="0" y="232228"/>
                </a:moveTo>
                <a:lnTo>
                  <a:pt x="3904343" y="0"/>
                </a:lnTo>
                <a:lnTo>
                  <a:pt x="3541485" y="1669142"/>
                </a:lnTo>
                <a:lnTo>
                  <a:pt x="3062514" y="624114"/>
                </a:lnTo>
                <a:lnTo>
                  <a:pt x="0" y="232228"/>
                </a:lnTo>
                <a:close/>
              </a:path>
            </a:pathLst>
          </a:custGeom>
          <a:solidFill>
            <a:srgbClr val="6F5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endParaRPr lang="fa-IR"/>
          </a:p>
        </p:txBody>
      </p:sp>
      <p:sp>
        <p:nvSpPr>
          <p:cNvPr id="22" name="Freeform 21"/>
          <p:cNvSpPr/>
          <p:nvPr/>
        </p:nvSpPr>
        <p:spPr>
          <a:xfrm>
            <a:off x="3500437" y="2237771"/>
            <a:ext cx="3903663" cy="1668462"/>
          </a:xfrm>
          <a:custGeom>
            <a:avLst/>
            <a:gdLst>
              <a:gd name="connsiteX0" fmla="*/ 0 w 3904343"/>
              <a:gd name="connsiteY0" fmla="*/ 232228 h 1669142"/>
              <a:gd name="connsiteX1" fmla="*/ 3904343 w 3904343"/>
              <a:gd name="connsiteY1" fmla="*/ 0 h 1669142"/>
              <a:gd name="connsiteX2" fmla="*/ 3541485 w 3904343"/>
              <a:gd name="connsiteY2" fmla="*/ 1669142 h 1669142"/>
              <a:gd name="connsiteX3" fmla="*/ 3062514 w 3904343"/>
              <a:gd name="connsiteY3" fmla="*/ 624114 h 1669142"/>
              <a:gd name="connsiteX4" fmla="*/ 0 w 3904343"/>
              <a:gd name="connsiteY4" fmla="*/ 232228 h 1669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343" h="1669142">
                <a:moveTo>
                  <a:pt x="0" y="232228"/>
                </a:moveTo>
                <a:lnTo>
                  <a:pt x="3904343" y="0"/>
                </a:lnTo>
                <a:lnTo>
                  <a:pt x="3541485" y="1669142"/>
                </a:lnTo>
                <a:lnTo>
                  <a:pt x="3062514" y="624114"/>
                </a:lnTo>
                <a:lnTo>
                  <a:pt x="0" y="232228"/>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endParaRPr lang="fa-IR" sz="2000"/>
          </a:p>
        </p:txBody>
      </p:sp>
      <p:sp>
        <p:nvSpPr>
          <p:cNvPr id="3" name="Slide Number Placeholder 2"/>
          <p:cNvSpPr>
            <a:spLocks noGrp="1"/>
          </p:cNvSpPr>
          <p:nvPr>
            <p:ph type="sldNum" sz="quarter" idx="12"/>
          </p:nvPr>
        </p:nvSpPr>
        <p:spPr>
          <a:xfrm>
            <a:off x="8390840" y="188640"/>
            <a:ext cx="2133600" cy="365125"/>
          </a:xfrm>
        </p:spPr>
        <p:txBody>
          <a:bodyPr/>
          <a:lstStyle/>
          <a:p>
            <a:pPr>
              <a:defRPr/>
            </a:pPr>
            <a:fld id="{6919CDBD-E4AD-4BB0-8159-DB7C35B562E3}" type="slidenum">
              <a:rPr lang="fa-IR" sz="1400" smtClean="0">
                <a:solidFill>
                  <a:schemeClr val="tx2"/>
                </a:solidFill>
              </a:rPr>
              <a:pPr>
                <a:defRPr/>
              </a:pPr>
              <a:t>40</a:t>
            </a:fld>
            <a:endParaRPr lang="fa-IR" dirty="0">
              <a:solidFill>
                <a:schemeClr val="tx2"/>
              </a:solidFill>
            </a:endParaRPr>
          </a:p>
        </p:txBody>
      </p:sp>
      <p:sp>
        <p:nvSpPr>
          <p:cNvPr id="8" name="Rounded Rectangle 7">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9" name="Rounded Rectangle 8">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0" name="Rounded Rectangle 9">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11" name="Rounded Rectangle 10">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12" name="Rounded Rectangle 11">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13" name="Rounded Rectangle 12">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14" name="Rounded Rectangle 13">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15" name="Rounded Rectangle 14">
            <a:hlinkClick r:id="rId5" action="ppaction://hlinksldjump"/>
          </p:cNvPr>
          <p:cNvSpPr/>
          <p:nvPr/>
        </p:nvSpPr>
        <p:spPr>
          <a:xfrm>
            <a:off x="25211" y="435111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16" name="Rounded Rectangle 15">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17" name="Rounded Rectangle 16">
            <a:hlinkClick r:id="rId5" action="ppaction://hlinksldjump"/>
          </p:cNvPr>
          <p:cNvSpPr/>
          <p:nvPr/>
        </p:nvSpPr>
        <p:spPr>
          <a:xfrm>
            <a:off x="10055" y="5442623"/>
            <a:ext cx="1763688" cy="428625"/>
          </a:xfrm>
          <a:prstGeom prst="roundRect">
            <a:avLst/>
          </a:prstGeom>
        </p:spPr>
        <p:style>
          <a:lnRef idx="1">
            <a:schemeClr val="accent1"/>
          </a:lnRef>
          <a:fillRef idx="3">
            <a:schemeClr val="accent1"/>
          </a:fillRef>
          <a:effectRef idx="2">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19" name="Rounded Rectangle 18">
            <a:hlinkClick r:id="rId5" action="ppaction://hlinksldjump"/>
          </p:cNvPr>
          <p:cNvSpPr/>
          <p:nvPr/>
        </p:nvSpPr>
        <p:spPr>
          <a:xfrm>
            <a:off x="10055" y="599760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5</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 name="Rectangle 1"/>
          <p:cNvSpPr/>
          <p:nvPr/>
        </p:nvSpPr>
        <p:spPr>
          <a:xfrm>
            <a:off x="7761776" y="3024699"/>
            <a:ext cx="1317492" cy="7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بازار ایرانی</a:t>
            </a:r>
            <a:endParaRPr lang="en-US" dirty="0">
              <a:solidFill>
                <a:schemeClr val="bg1"/>
              </a:solidFill>
              <a:cs typeface="2  Titr" panose="00000700000000000000" pitchFamily="2" charset="-78"/>
            </a:endParaRPr>
          </a:p>
        </p:txBody>
      </p:sp>
      <p:sp>
        <p:nvSpPr>
          <p:cNvPr id="20" name="Rectangle 19"/>
          <p:cNvSpPr/>
          <p:nvPr/>
        </p:nvSpPr>
        <p:spPr>
          <a:xfrm>
            <a:off x="7659067" y="1591452"/>
            <a:ext cx="1470884" cy="700797"/>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a-IR" dirty="0" smtClean="0">
                <a:solidFill>
                  <a:schemeClr val="bg1"/>
                </a:solidFill>
                <a:cs typeface="2  Titr" panose="00000700000000000000" pitchFamily="2" charset="-78"/>
              </a:rPr>
              <a:t>باغ ایرانی</a:t>
            </a:r>
            <a:endParaRPr lang="en-US" dirty="0">
              <a:solidFill>
                <a:schemeClr val="bg1"/>
              </a:solidFill>
              <a:cs typeface="2  Titr" panose="00000700000000000000" pitchFamily="2" charset="-78"/>
            </a:endParaRPr>
          </a:p>
        </p:txBody>
      </p:sp>
      <p:sp>
        <p:nvSpPr>
          <p:cNvPr id="21" name="Rectangle 20"/>
          <p:cNvSpPr>
            <a:spLocks noChangeArrowheads="1"/>
          </p:cNvSpPr>
          <p:nvPr/>
        </p:nvSpPr>
        <p:spPr bwMode="auto">
          <a:xfrm>
            <a:off x="1784707" y="3109112"/>
            <a:ext cx="5970630" cy="619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ar-SA" sz="1600" dirty="0">
                <a:latin typeface="Times New Roman" panose="02020603050405020304" pitchFamily="18" charset="0"/>
                <a:ea typeface="Times New Roman" panose="02020603050405020304" pitchFamily="18" charset="0"/>
                <a:cs typeface="B Lotus" panose="00000400000000000000" pitchFamily="2" charset="-78"/>
              </a:rPr>
              <a:t>بازار  در بسياري از شهرهاي خاورميانه، آسيا، آفريقا و بخشيهايي از اروپا به مرکز اصلي بازرگاني شهر يا روستا گفته مي‌شود. </a:t>
            </a:r>
          </a:p>
        </p:txBody>
      </p:sp>
      <p:sp>
        <p:nvSpPr>
          <p:cNvPr id="22" name="Rectangle 21"/>
          <p:cNvSpPr>
            <a:spLocks noChangeArrowheads="1"/>
          </p:cNvSpPr>
          <p:nvPr/>
        </p:nvSpPr>
        <p:spPr bwMode="auto">
          <a:xfrm>
            <a:off x="2139207" y="1347544"/>
            <a:ext cx="5497064"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باغ ايراني سه ساختار و طراحي منحصر به فرد دارد: اول در مسير عبور جوي آب قرار دارد . دوم : محصور است با ديوارهاي بلند سوم در داخل باغ عمارت تابستاني و استخر آب قرار دارد. اين سه مشخصه باغ هاي ايراني را متمايز مي کند. </a:t>
            </a:r>
          </a:p>
        </p:txBody>
      </p:sp>
      <p:sp>
        <p:nvSpPr>
          <p:cNvPr id="23" name="Rectangle 22"/>
          <p:cNvSpPr/>
          <p:nvPr/>
        </p:nvSpPr>
        <p:spPr>
          <a:xfrm>
            <a:off x="7761776" y="4396387"/>
            <a:ext cx="1317492" cy="7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گردشگری</a:t>
            </a:r>
            <a:endParaRPr lang="en-US" dirty="0">
              <a:solidFill>
                <a:schemeClr val="bg1"/>
              </a:solidFill>
              <a:cs typeface="2  Titr" panose="00000700000000000000" pitchFamily="2" charset="-78"/>
            </a:endParaRPr>
          </a:p>
        </p:txBody>
      </p:sp>
      <p:sp>
        <p:nvSpPr>
          <p:cNvPr id="25" name="Rectangle 24"/>
          <p:cNvSpPr>
            <a:spLocks noChangeArrowheads="1"/>
          </p:cNvSpPr>
          <p:nvPr/>
        </p:nvSpPr>
        <p:spPr bwMode="auto">
          <a:xfrm>
            <a:off x="1775467" y="4370868"/>
            <a:ext cx="5970630"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ar-SA" sz="1600" dirty="0">
                <a:latin typeface="Times New Roman" panose="02020603050405020304" pitchFamily="18" charset="0"/>
                <a:ea typeface="Times New Roman" panose="02020603050405020304" pitchFamily="18" charset="0"/>
                <a:cs typeface="B Lotus" panose="00000400000000000000" pitchFamily="2" charset="-78"/>
              </a:rPr>
              <a:t>گردشگري عبارت است از فعاليت‌هاي افرادي كه براي استراحت، كار و دلايل ديگر به خارج از محيط سكونت معمول خويش سفر كرده و حداكثر براي يك سال متوالي در آنجا اقامت مي‌كنند و در دو دسته گردشگري داخلي يا بومي و خارجي يا بين‌المللي تقسيم مي‌گردد </a:t>
            </a:r>
          </a:p>
        </p:txBody>
      </p:sp>
    </p:spTree>
    <p:extLst>
      <p:ext uri="{BB962C8B-B14F-4D97-AF65-F5344CB8AC3E}">
        <p14:creationId xmlns:p14="http://schemas.microsoft.com/office/powerpoint/2010/main" val="7953973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par>
                          <p:cTn id="39" fill="hold">
                            <p:stCondLst>
                              <p:cond delay="5000"/>
                            </p:stCondLst>
                            <p:childTnLst>
                              <p:par>
                                <p:cTn id="40" presetID="26" presetClass="entr" presetSubtype="0"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80">
                                          <p:stCondLst>
                                            <p:cond delay="0"/>
                                          </p:stCondLst>
                                        </p:cTn>
                                        <p:tgtEl>
                                          <p:spTgt spid="2"/>
                                        </p:tgtEl>
                                      </p:cBhvr>
                                    </p:animEffect>
                                    <p:anim calcmode="lin" valueType="num">
                                      <p:cBhvr>
                                        <p:cTn id="4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8" dur="26">
                                          <p:stCondLst>
                                            <p:cond delay="650"/>
                                          </p:stCondLst>
                                        </p:cTn>
                                        <p:tgtEl>
                                          <p:spTgt spid="2"/>
                                        </p:tgtEl>
                                      </p:cBhvr>
                                      <p:to x="100000" y="60000"/>
                                    </p:animScale>
                                    <p:animScale>
                                      <p:cBhvr>
                                        <p:cTn id="49" dur="166" decel="50000">
                                          <p:stCondLst>
                                            <p:cond delay="676"/>
                                          </p:stCondLst>
                                        </p:cTn>
                                        <p:tgtEl>
                                          <p:spTgt spid="2"/>
                                        </p:tgtEl>
                                      </p:cBhvr>
                                      <p:to x="100000" y="100000"/>
                                    </p:animScale>
                                    <p:animScale>
                                      <p:cBhvr>
                                        <p:cTn id="50" dur="26">
                                          <p:stCondLst>
                                            <p:cond delay="1312"/>
                                          </p:stCondLst>
                                        </p:cTn>
                                        <p:tgtEl>
                                          <p:spTgt spid="2"/>
                                        </p:tgtEl>
                                      </p:cBhvr>
                                      <p:to x="100000" y="80000"/>
                                    </p:animScale>
                                    <p:animScale>
                                      <p:cBhvr>
                                        <p:cTn id="51" dur="166" decel="50000">
                                          <p:stCondLst>
                                            <p:cond delay="1338"/>
                                          </p:stCondLst>
                                        </p:cTn>
                                        <p:tgtEl>
                                          <p:spTgt spid="2"/>
                                        </p:tgtEl>
                                      </p:cBhvr>
                                      <p:to x="100000" y="100000"/>
                                    </p:animScale>
                                    <p:animScale>
                                      <p:cBhvr>
                                        <p:cTn id="52" dur="26">
                                          <p:stCondLst>
                                            <p:cond delay="1642"/>
                                          </p:stCondLst>
                                        </p:cTn>
                                        <p:tgtEl>
                                          <p:spTgt spid="2"/>
                                        </p:tgtEl>
                                      </p:cBhvr>
                                      <p:to x="100000" y="90000"/>
                                    </p:animScale>
                                    <p:animScale>
                                      <p:cBhvr>
                                        <p:cTn id="53" dur="166" decel="50000">
                                          <p:stCondLst>
                                            <p:cond delay="1668"/>
                                          </p:stCondLst>
                                        </p:cTn>
                                        <p:tgtEl>
                                          <p:spTgt spid="2"/>
                                        </p:tgtEl>
                                      </p:cBhvr>
                                      <p:to x="100000" y="100000"/>
                                    </p:animScale>
                                    <p:animScale>
                                      <p:cBhvr>
                                        <p:cTn id="54" dur="26">
                                          <p:stCondLst>
                                            <p:cond delay="1808"/>
                                          </p:stCondLst>
                                        </p:cTn>
                                        <p:tgtEl>
                                          <p:spTgt spid="2"/>
                                        </p:tgtEl>
                                      </p:cBhvr>
                                      <p:to x="100000" y="95000"/>
                                    </p:animScale>
                                    <p:animScale>
                                      <p:cBhvr>
                                        <p:cTn id="55" dur="166" decel="50000">
                                          <p:stCondLst>
                                            <p:cond delay="1834"/>
                                          </p:stCondLst>
                                        </p:cTn>
                                        <p:tgtEl>
                                          <p:spTgt spid="2"/>
                                        </p:tgtEl>
                                      </p:cBhvr>
                                      <p:to x="100000" y="100000"/>
                                    </p:animScale>
                                  </p:childTnLst>
                                </p:cTn>
                              </p:par>
                            </p:childTnLst>
                          </p:cTn>
                        </p:par>
                        <p:par>
                          <p:cTn id="56" fill="hold">
                            <p:stCondLst>
                              <p:cond delay="7000"/>
                            </p:stCondLst>
                            <p:childTnLst>
                              <p:par>
                                <p:cTn id="57" presetID="26"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80">
                                          <p:stCondLst>
                                            <p:cond delay="0"/>
                                          </p:stCondLst>
                                        </p:cTn>
                                        <p:tgtEl>
                                          <p:spTgt spid="23"/>
                                        </p:tgtEl>
                                      </p:cBhvr>
                                    </p:animEffect>
                                    <p:anim calcmode="lin" valueType="num">
                                      <p:cBhvr>
                                        <p:cTn id="6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5" dur="26">
                                          <p:stCondLst>
                                            <p:cond delay="650"/>
                                          </p:stCondLst>
                                        </p:cTn>
                                        <p:tgtEl>
                                          <p:spTgt spid="23"/>
                                        </p:tgtEl>
                                      </p:cBhvr>
                                      <p:to x="100000" y="60000"/>
                                    </p:animScale>
                                    <p:animScale>
                                      <p:cBhvr>
                                        <p:cTn id="66" dur="166" decel="50000">
                                          <p:stCondLst>
                                            <p:cond delay="676"/>
                                          </p:stCondLst>
                                        </p:cTn>
                                        <p:tgtEl>
                                          <p:spTgt spid="23"/>
                                        </p:tgtEl>
                                      </p:cBhvr>
                                      <p:to x="100000" y="100000"/>
                                    </p:animScale>
                                    <p:animScale>
                                      <p:cBhvr>
                                        <p:cTn id="67" dur="26">
                                          <p:stCondLst>
                                            <p:cond delay="1312"/>
                                          </p:stCondLst>
                                        </p:cTn>
                                        <p:tgtEl>
                                          <p:spTgt spid="23"/>
                                        </p:tgtEl>
                                      </p:cBhvr>
                                      <p:to x="100000" y="80000"/>
                                    </p:animScale>
                                    <p:animScale>
                                      <p:cBhvr>
                                        <p:cTn id="68" dur="166" decel="50000">
                                          <p:stCondLst>
                                            <p:cond delay="1338"/>
                                          </p:stCondLst>
                                        </p:cTn>
                                        <p:tgtEl>
                                          <p:spTgt spid="23"/>
                                        </p:tgtEl>
                                      </p:cBhvr>
                                      <p:to x="100000" y="100000"/>
                                    </p:animScale>
                                    <p:animScale>
                                      <p:cBhvr>
                                        <p:cTn id="69" dur="26">
                                          <p:stCondLst>
                                            <p:cond delay="1642"/>
                                          </p:stCondLst>
                                        </p:cTn>
                                        <p:tgtEl>
                                          <p:spTgt spid="23"/>
                                        </p:tgtEl>
                                      </p:cBhvr>
                                      <p:to x="100000" y="90000"/>
                                    </p:animScale>
                                    <p:animScale>
                                      <p:cBhvr>
                                        <p:cTn id="70" dur="166" decel="50000">
                                          <p:stCondLst>
                                            <p:cond delay="1668"/>
                                          </p:stCondLst>
                                        </p:cTn>
                                        <p:tgtEl>
                                          <p:spTgt spid="23"/>
                                        </p:tgtEl>
                                      </p:cBhvr>
                                      <p:to x="100000" y="100000"/>
                                    </p:animScale>
                                    <p:animScale>
                                      <p:cBhvr>
                                        <p:cTn id="71" dur="26">
                                          <p:stCondLst>
                                            <p:cond delay="1808"/>
                                          </p:stCondLst>
                                        </p:cTn>
                                        <p:tgtEl>
                                          <p:spTgt spid="23"/>
                                        </p:tgtEl>
                                      </p:cBhvr>
                                      <p:to x="100000" y="95000"/>
                                    </p:animScale>
                                    <p:animScale>
                                      <p:cBhvr>
                                        <p:cTn id="72"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p:bldP spid="22" grpId="0"/>
      <p:bldP spid="23"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6</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5286" y="324071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7145485" y="1429232"/>
            <a:ext cx="1470884" cy="700797"/>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a-IR" dirty="0" smtClean="0">
                <a:solidFill>
                  <a:schemeClr val="bg1"/>
                </a:solidFill>
                <a:cs typeface="2  Titr" panose="00000700000000000000" pitchFamily="2" charset="-78"/>
              </a:rPr>
              <a:t>روش تحقیق</a:t>
            </a:r>
            <a:endParaRPr lang="en-US" dirty="0">
              <a:solidFill>
                <a:schemeClr val="bg1"/>
              </a:solidFill>
              <a:cs typeface="2  Titr" panose="00000700000000000000" pitchFamily="2" charset="-78"/>
            </a:endParaRPr>
          </a:p>
        </p:txBody>
      </p:sp>
      <p:sp>
        <p:nvSpPr>
          <p:cNvPr id="22" name="Rectangle 21"/>
          <p:cNvSpPr>
            <a:spLocks noChangeArrowheads="1"/>
          </p:cNvSpPr>
          <p:nvPr/>
        </p:nvSpPr>
        <p:spPr bwMode="auto">
          <a:xfrm>
            <a:off x="1979712" y="2437562"/>
            <a:ext cx="6693039" cy="22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این پژوهش به </a:t>
            </a: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تحلیل تطبیقی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عناصر باغ و بازار ایرانی در شهر مشهد  پرداخته است </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 روش گرد آوری اطلاعات به صورت کتابخانه ای شامل </a:t>
            </a:r>
            <a:r>
              <a:rPr lang="fa-IR" sz="1600" dirty="0">
                <a:latin typeface="Times New Roman" panose="02020603050405020304" pitchFamily="18" charset="0"/>
                <a:ea typeface="Times New Roman" panose="02020603050405020304" pitchFamily="18" charset="0"/>
                <a:cs typeface="B Lotus" panose="00000400000000000000" pitchFamily="2" charset="-78"/>
              </a:rPr>
              <a:t>مطالعه کتاب ها، پژوهش هاي مجلات علمي پژوهشي و علمي ترويجي و سايت هاي معتبر اينترنتي مي باشد.</a:t>
            </a: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مقايسه </a:t>
            </a:r>
            <a:r>
              <a:rPr lang="fa-IR" sz="1600" dirty="0">
                <a:latin typeface="Times New Roman" panose="02020603050405020304" pitchFamily="18" charset="0"/>
                <a:ea typeface="Times New Roman" panose="02020603050405020304" pitchFamily="18" charset="0"/>
                <a:cs typeface="B Lotus" panose="00000400000000000000" pitchFamily="2" charset="-78"/>
              </a:rPr>
              <a:t>نتايج بدست آمده از بررسي هاي انجام شده از قبيل آناليز سايت مورد نظر، بررسي دسترسي ها همجواري ها و همچنين بررسي و مطالعه در مورد نياز هاي شهر و جامعه هدف بعلاوه مقالات مورد استفاده با ضوابط شهرداري و اطمينان از تطبيق طرح هاي ارايه شده و محدوديتها بر اساس ضوابط مربوطه و همچنين بررسي بودجه مورد نياز طرح در تحليل نهايي و طراحي موثر بوده اند.</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28852379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7</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6228184" y="432434"/>
            <a:ext cx="1470884"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باغ </a:t>
            </a:r>
            <a:endParaRPr lang="en-US" dirty="0">
              <a:solidFill>
                <a:schemeClr val="bg1"/>
              </a:solidFill>
              <a:cs typeface="2  Titr" panose="00000700000000000000" pitchFamily="2" charset="-78"/>
            </a:endParaRPr>
          </a:p>
        </p:txBody>
      </p:sp>
      <p:sp>
        <p:nvSpPr>
          <p:cNvPr id="22" name="Rectangle 21"/>
          <p:cNvSpPr>
            <a:spLocks noChangeArrowheads="1"/>
          </p:cNvSpPr>
          <p:nvPr/>
        </p:nvSpPr>
        <p:spPr bwMode="auto">
          <a:xfrm>
            <a:off x="2040394" y="1250049"/>
            <a:ext cx="6817856" cy="437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باغ ایرانی از قدیمی ترین تجربه های باغ آرایی و منظره پردازی در جهان است که قدمت زیادی در نزد ایرانیان دارد. باغ ایرانی مجموعه ای فرهنگی، تاریخی و کالبدی است که در آن آب، گیاه و ابنیه در نظام هندسی مشخصی با هم تلفیق شده و محیطی مطلوب، ایمن و آسوده برای انسان بوجود آورده است. شیوه حضور آب در باغ ایرانی دارای نظامی خاص و هماهنگ با هندسه باغ بوده است، گیاهان در باغ ایرانی به منظور سایه اندازی، محصول دهی و تزئین به کار می روند. مرکزیت، تقارن، ریتم، گستردگی دید و هندسه مستطیلی از دیگر خصوصیات باغ ایرانی می باشد. باغ ایرانی و عناصر آن کمک خواهد کرد که پارکها و فضاهای سبز امروز از یکنواختی کسل کننده در آمده و به فضاهایی با شور و نشاط همچون باغهای ایرانی مبدل شود.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20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باغ هاي ايراني را مي توان(از لحاظ طرح) به دو دسته تقسيم كرد: </a:t>
            </a:r>
          </a:p>
          <a:p>
            <a:pPr algn="just">
              <a:lnSpc>
                <a:spcPct val="107000"/>
              </a:lnSpc>
              <a:spcAft>
                <a:spcPts val="0"/>
              </a:spcAft>
            </a:pP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الف</a:t>
            </a:r>
            <a:r>
              <a:rPr lang="fa-IR" sz="1600" dirty="0">
                <a:latin typeface="Times New Roman" panose="02020603050405020304" pitchFamily="18" charset="0"/>
                <a:ea typeface="Times New Roman" panose="02020603050405020304" pitchFamily="18" charset="0"/>
                <a:cs typeface="B Lotus" panose="00000400000000000000" pitchFamily="2" charset="-78"/>
              </a:rPr>
              <a:t>- باغ هايي كه دو محور موازي اصلي دارند و خيابان ها و كوچه باغ هاي فرعي جا به جاي اين دو محور را با زاويه ي 38 درجه قطع مي كنند؛ مانند باغ دولت آباد، باغ دلگشا، باغ عفيف آباد.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ب</a:t>
            </a:r>
            <a:r>
              <a:rPr lang="fa-IR" sz="1600" dirty="0">
                <a:latin typeface="Times New Roman" panose="02020603050405020304" pitchFamily="18" charset="0"/>
                <a:ea typeface="Times New Roman" panose="02020603050405020304" pitchFamily="18" charset="0"/>
                <a:cs typeface="B Lotus" panose="00000400000000000000" pitchFamily="2" charset="-78"/>
              </a:rPr>
              <a:t>- باغ هايي كه دو، سه يا چهار محور مضاعف و موازي دارند كه در مركز باغ همديگر را قطع مي كنند؛ مانند باغ نظر، باغ جهان نما و باغي كه در پيش هشت بهشت بوده است</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33737693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8</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0" name="Rectangle 19"/>
          <p:cNvSpPr/>
          <p:nvPr/>
        </p:nvSpPr>
        <p:spPr>
          <a:xfrm>
            <a:off x="6156176" y="349021"/>
            <a:ext cx="1470884"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بازار </a:t>
            </a:r>
            <a:endParaRPr lang="en-US" dirty="0">
              <a:solidFill>
                <a:schemeClr val="bg1"/>
              </a:solidFill>
              <a:cs typeface="2  Titr" panose="00000700000000000000" pitchFamily="2" charset="-78"/>
            </a:endParaRPr>
          </a:p>
        </p:txBody>
      </p:sp>
      <p:sp>
        <p:nvSpPr>
          <p:cNvPr id="22" name="Rectangle 21"/>
          <p:cNvSpPr>
            <a:spLocks noChangeArrowheads="1"/>
          </p:cNvSpPr>
          <p:nvPr/>
        </p:nvSpPr>
        <p:spPr bwMode="auto">
          <a:xfrm>
            <a:off x="2094181" y="1137071"/>
            <a:ext cx="6817856" cy="516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مجتمع های تجاری و بازار به عنوان بازوی توانمند اقتصادی و نمادی از قدرت مالی، نقش تعیین کننده ای در شهرها دارند. این مجتمع ها مراکز تولید ثروت هستند و برای جامعه ایجاد ارزش مالی می نمایند و در عین حال فضایی را برای حضور مردم و تسهیل گذر جریان زندگی روزمره فراهم می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آورند</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راسته </a:t>
            </a:r>
            <a:r>
              <a:rPr lang="fa-IR"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ها </a:t>
            </a:r>
            <a:endParaRPr lang="fa-IR"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مسيرهايي </a:t>
            </a:r>
            <a:r>
              <a:rPr lang="fa-IR" sz="1600" dirty="0">
                <a:latin typeface="Times New Roman" panose="02020603050405020304" pitchFamily="18" charset="0"/>
                <a:ea typeface="Times New Roman" panose="02020603050405020304" pitchFamily="18" charset="0"/>
                <a:cs typeface="B Lotus" panose="00000400000000000000" pitchFamily="2" charset="-78"/>
              </a:rPr>
              <a:t>در بازار بود که در دو سوي آن حجره ها در کنار هم به صورت رديفي قرار داشت که ورودي حجرهها به اين مسيرها باز مي شد. اين گذرگاهها به طور معمول محور اتصال مرکز شهر به مسيرهاي اطراف و جاده هاي خارج از شهر بود. خرده فروشي و پيشه وري کارکرد اصلي راسته ها را تشکيل مي دادند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چهارسو يا چهار سوق</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مکان برخورد دو راسته ي اصلي را "چهارسو" مي گفتند که مرکز تجاري ممتازي در بازار بود و به طور معمول چهار راسته بازار از آن شاخه مي گرفت.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رسته</a:t>
            </a:r>
          </a:p>
          <a:p>
            <a:pPr algn="just">
              <a:lnSpc>
                <a:spcPct val="107000"/>
              </a:lnSpc>
              <a:spcAft>
                <a:spcPts val="0"/>
              </a:spcAft>
            </a:pPr>
            <a:r>
              <a:rPr lang="fa-IR" sz="1600" dirty="0">
                <a:latin typeface="Times New Roman" panose="02020603050405020304" pitchFamily="18" charset="0"/>
                <a:ea typeface="Times New Roman" panose="02020603050405020304" pitchFamily="18" charset="0"/>
                <a:cs typeface="B Lotus" panose="00000400000000000000" pitchFamily="2" charset="-78"/>
              </a:rPr>
              <a:t>رسته به معني صنف است و در بخش هاي مختلف راسته اصلي قرار مي گرفته است. مثل رسته گيوه فروش ها و رسته ها معمولا روبروي هم نيستند و سعي مي شود براي به وجود نياوردن شلوغي به صورت چهار راه ساخته شوند. </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19" name="Rectangle 18"/>
          <p:cNvSpPr/>
          <p:nvPr/>
        </p:nvSpPr>
        <p:spPr>
          <a:xfrm>
            <a:off x="6588224" y="1993944"/>
            <a:ext cx="2448272" cy="47830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sz="1400" dirty="0" smtClean="0">
                <a:solidFill>
                  <a:schemeClr val="bg1"/>
                </a:solidFill>
                <a:cs typeface="2  Titr" panose="00000700000000000000" pitchFamily="2" charset="-78"/>
              </a:rPr>
              <a:t>عناصر </a:t>
            </a:r>
            <a:r>
              <a:rPr lang="fa-IR" sz="1400" dirty="0">
                <a:solidFill>
                  <a:schemeClr val="bg1"/>
                </a:solidFill>
                <a:cs typeface="2  Titr" panose="00000700000000000000" pitchFamily="2" charset="-78"/>
              </a:rPr>
              <a:t>تشکيل دهنده </a:t>
            </a:r>
            <a:r>
              <a:rPr lang="fa-IR" sz="1400" dirty="0" smtClean="0">
                <a:solidFill>
                  <a:schemeClr val="bg1"/>
                </a:solidFill>
                <a:cs typeface="2  Titr" panose="00000700000000000000" pitchFamily="2" charset="-78"/>
              </a:rPr>
              <a:t>بازار</a:t>
            </a:r>
            <a:endParaRPr lang="fa-IR" sz="1400" dirty="0">
              <a:solidFill>
                <a:schemeClr val="bg1"/>
              </a:solidFill>
              <a:cs typeface="2  Titr" panose="00000700000000000000" pitchFamily="2" charset="-78"/>
            </a:endParaRPr>
          </a:p>
        </p:txBody>
      </p:sp>
    </p:spTree>
    <p:extLst>
      <p:ext uri="{BB962C8B-B14F-4D97-AF65-F5344CB8AC3E}">
        <p14:creationId xmlns:p14="http://schemas.microsoft.com/office/powerpoint/2010/main" val="16976320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par>
                          <p:cTn id="27" fill="hold">
                            <p:stCondLst>
                              <p:cond delay="3000"/>
                            </p:stCondLst>
                            <p:childTnLst>
                              <p:par>
                                <p:cTn id="28" presetID="26"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80">
                                          <p:stCondLst>
                                            <p:cond delay="0"/>
                                          </p:stCondLst>
                                        </p:cTn>
                                        <p:tgtEl>
                                          <p:spTgt spid="19"/>
                                        </p:tgtEl>
                                      </p:cBhvr>
                                    </p:animEffect>
                                    <p:anim calcmode="lin" valueType="num">
                                      <p:cBhvr>
                                        <p:cTn id="3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6" dur="26">
                                          <p:stCondLst>
                                            <p:cond delay="650"/>
                                          </p:stCondLst>
                                        </p:cTn>
                                        <p:tgtEl>
                                          <p:spTgt spid="19"/>
                                        </p:tgtEl>
                                      </p:cBhvr>
                                      <p:to x="100000" y="60000"/>
                                    </p:animScale>
                                    <p:animScale>
                                      <p:cBhvr>
                                        <p:cTn id="37" dur="166" decel="50000">
                                          <p:stCondLst>
                                            <p:cond delay="676"/>
                                          </p:stCondLst>
                                        </p:cTn>
                                        <p:tgtEl>
                                          <p:spTgt spid="19"/>
                                        </p:tgtEl>
                                      </p:cBhvr>
                                      <p:to x="100000" y="100000"/>
                                    </p:animScale>
                                    <p:animScale>
                                      <p:cBhvr>
                                        <p:cTn id="38" dur="26">
                                          <p:stCondLst>
                                            <p:cond delay="1312"/>
                                          </p:stCondLst>
                                        </p:cTn>
                                        <p:tgtEl>
                                          <p:spTgt spid="19"/>
                                        </p:tgtEl>
                                      </p:cBhvr>
                                      <p:to x="100000" y="80000"/>
                                    </p:animScale>
                                    <p:animScale>
                                      <p:cBhvr>
                                        <p:cTn id="39" dur="166" decel="50000">
                                          <p:stCondLst>
                                            <p:cond delay="1338"/>
                                          </p:stCondLst>
                                        </p:cTn>
                                        <p:tgtEl>
                                          <p:spTgt spid="19"/>
                                        </p:tgtEl>
                                      </p:cBhvr>
                                      <p:to x="100000" y="100000"/>
                                    </p:animScale>
                                    <p:animScale>
                                      <p:cBhvr>
                                        <p:cTn id="40" dur="26">
                                          <p:stCondLst>
                                            <p:cond delay="1642"/>
                                          </p:stCondLst>
                                        </p:cTn>
                                        <p:tgtEl>
                                          <p:spTgt spid="19"/>
                                        </p:tgtEl>
                                      </p:cBhvr>
                                      <p:to x="100000" y="90000"/>
                                    </p:animScale>
                                    <p:animScale>
                                      <p:cBhvr>
                                        <p:cTn id="41" dur="166" decel="50000">
                                          <p:stCondLst>
                                            <p:cond delay="1668"/>
                                          </p:stCondLst>
                                        </p:cTn>
                                        <p:tgtEl>
                                          <p:spTgt spid="19"/>
                                        </p:tgtEl>
                                      </p:cBhvr>
                                      <p:to x="100000" y="100000"/>
                                    </p:animScale>
                                    <p:animScale>
                                      <p:cBhvr>
                                        <p:cTn id="42" dur="26">
                                          <p:stCondLst>
                                            <p:cond delay="1808"/>
                                          </p:stCondLst>
                                        </p:cTn>
                                        <p:tgtEl>
                                          <p:spTgt spid="19"/>
                                        </p:tgtEl>
                                      </p:cBhvr>
                                      <p:to x="100000" y="95000"/>
                                    </p:animScale>
                                    <p:animScale>
                                      <p:cBhvr>
                                        <p:cTn id="43"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Home.png">
            <a:hlinkClick r:id="" action="ppaction://hlinkshowjump?jump=firs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75"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Exit.png">
            <a:hlinkClick r:id="" action="ppaction://hlinkshowjump?jump=endshow"/>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2438" y="6381750"/>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hlinkClick r:id="rId5" action="ppaction://hlinksldjump"/>
          </p:cNvPr>
          <p:cNvSpPr/>
          <p:nvPr/>
        </p:nvSpPr>
        <p:spPr>
          <a:xfrm>
            <a:off x="10055" y="270795"/>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شناسنامه طرح</a:t>
            </a:r>
            <a:endParaRPr lang="fa-IR" sz="1400" dirty="0">
              <a:cs typeface="2  Lotus" panose="00000400000000000000" pitchFamily="2" charset="-78"/>
            </a:endParaRPr>
          </a:p>
        </p:txBody>
      </p:sp>
      <p:sp>
        <p:nvSpPr>
          <p:cNvPr id="5" name="TextBox 4"/>
          <p:cNvSpPr txBox="1"/>
          <p:nvPr/>
        </p:nvSpPr>
        <p:spPr>
          <a:xfrm>
            <a:off x="8672751" y="116632"/>
            <a:ext cx="253802" cy="369332"/>
          </a:xfrm>
          <a:prstGeom prst="rect">
            <a:avLst/>
          </a:prstGeom>
          <a:noFill/>
        </p:spPr>
        <p:txBody>
          <a:bodyPr wrap="square" rtlCol="0">
            <a:spAutoFit/>
          </a:bodyPr>
          <a:lstStyle/>
          <a:p>
            <a:fld id="{8D46A1F1-FF91-4A90-A443-B801779B04CF}" type="slidenum">
              <a:rPr lang="en-US" smtClean="0"/>
              <a:t>9</a:t>
            </a:fld>
            <a:endParaRPr lang="en-US" dirty="0"/>
          </a:p>
        </p:txBody>
      </p:sp>
      <p:sp>
        <p:nvSpPr>
          <p:cNvPr id="16" name="Rounded Rectangle 15">
            <a:hlinkClick r:id="rId5" action="ppaction://hlinksldjump"/>
          </p:cNvPr>
          <p:cNvSpPr/>
          <p:nvPr/>
        </p:nvSpPr>
        <p:spPr>
          <a:xfrm>
            <a:off x="-25949" y="9189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بیان مساله وضرورت تحقیق</a:t>
            </a:r>
            <a:endParaRPr lang="fa-IR" sz="1400" dirty="0">
              <a:cs typeface="2  Lotus" panose="00000400000000000000" pitchFamily="2" charset="-78"/>
            </a:endParaRPr>
          </a:p>
        </p:txBody>
      </p:sp>
      <p:sp>
        <p:nvSpPr>
          <p:cNvPr id="18" name="Rounded Rectangle 17">
            <a:hlinkClick r:id="rId5" action="ppaction://hlinksldjump"/>
          </p:cNvPr>
          <p:cNvSpPr/>
          <p:nvPr/>
        </p:nvSpPr>
        <p:spPr>
          <a:xfrm>
            <a:off x="-36004" y="1565319"/>
            <a:ext cx="1835696"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اهداف و سوالات تحقیق</a:t>
            </a:r>
            <a:endParaRPr lang="fa-IR" sz="1400" dirty="0">
              <a:cs typeface="2  Lotus" panose="00000400000000000000" pitchFamily="2" charset="-78"/>
            </a:endParaRPr>
          </a:p>
        </p:txBody>
      </p:sp>
      <p:sp>
        <p:nvSpPr>
          <p:cNvPr id="30" name="Rounded Rectangle 29">
            <a:hlinkClick r:id="rId5" action="ppaction://hlinksldjump"/>
          </p:cNvPr>
          <p:cNvSpPr/>
          <p:nvPr/>
        </p:nvSpPr>
        <p:spPr>
          <a:xfrm>
            <a:off x="10055" y="2090266"/>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تعریف متغیرهای تحقیق</a:t>
            </a:r>
            <a:endParaRPr lang="fa-IR" sz="1400" dirty="0">
              <a:cs typeface="2  Lotus" panose="00000400000000000000" pitchFamily="2" charset="-78"/>
            </a:endParaRPr>
          </a:p>
        </p:txBody>
      </p:sp>
      <p:sp>
        <p:nvSpPr>
          <p:cNvPr id="31" name="Rounded Rectangle 30">
            <a:hlinkClick r:id="rId5" action="ppaction://hlinksldjump"/>
          </p:cNvPr>
          <p:cNvSpPr/>
          <p:nvPr/>
        </p:nvSpPr>
        <p:spPr>
          <a:xfrm>
            <a:off x="0" y="264337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روش تحقیق</a:t>
            </a:r>
            <a:endParaRPr lang="fa-IR" sz="1400" dirty="0">
              <a:cs typeface="2  Lotus" panose="00000400000000000000" pitchFamily="2" charset="-78"/>
            </a:endParaRPr>
          </a:p>
        </p:txBody>
      </p:sp>
      <p:sp>
        <p:nvSpPr>
          <p:cNvPr id="32" name="Rounded Rectangle 31">
            <a:hlinkClick r:id="rId5" action="ppaction://hlinksldjump"/>
          </p:cNvPr>
          <p:cNvSpPr/>
          <p:nvPr/>
        </p:nvSpPr>
        <p:spPr>
          <a:xfrm>
            <a:off x="19224" y="3284984"/>
            <a:ext cx="176368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مبانی نظری</a:t>
            </a:r>
            <a:endParaRPr lang="fa-IR" sz="1400" dirty="0">
              <a:cs typeface="2  Lotus" panose="00000400000000000000" pitchFamily="2" charset="-78"/>
            </a:endParaRPr>
          </a:p>
        </p:txBody>
      </p:sp>
      <p:sp>
        <p:nvSpPr>
          <p:cNvPr id="33" name="Rounded Rectangle 32">
            <a:hlinkClick r:id="rId5" action="ppaction://hlinksldjump"/>
          </p:cNvPr>
          <p:cNvSpPr/>
          <p:nvPr/>
        </p:nvSpPr>
        <p:spPr>
          <a:xfrm>
            <a:off x="26955" y="3817757"/>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بررسی نمونه های موردی</a:t>
            </a:r>
            <a:endParaRPr lang="fa-IR" sz="1400" dirty="0">
              <a:cs typeface="2  Lotus" panose="00000400000000000000" pitchFamily="2" charset="-78"/>
            </a:endParaRPr>
          </a:p>
        </p:txBody>
      </p:sp>
      <p:sp>
        <p:nvSpPr>
          <p:cNvPr id="34" name="Rounded Rectangle 33">
            <a:hlinkClick r:id="rId5" action="ppaction://hlinksldjump"/>
          </p:cNvPr>
          <p:cNvSpPr/>
          <p:nvPr/>
        </p:nvSpPr>
        <p:spPr>
          <a:xfrm>
            <a:off x="21019" y="437086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معرفی و آنالیز سایت </a:t>
            </a:r>
            <a:endParaRPr lang="fa-IR" sz="1400" dirty="0">
              <a:cs typeface="2  Lotus" panose="00000400000000000000" pitchFamily="2" charset="-78"/>
            </a:endParaRPr>
          </a:p>
        </p:txBody>
      </p:sp>
      <p:sp>
        <p:nvSpPr>
          <p:cNvPr id="35" name="Rounded Rectangle 34">
            <a:hlinkClick r:id="rId5" action="ppaction://hlinksldjump"/>
          </p:cNvPr>
          <p:cNvSpPr/>
          <p:nvPr/>
        </p:nvSpPr>
        <p:spPr>
          <a:xfrm>
            <a:off x="10055" y="4928150"/>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روند طراحی</a:t>
            </a:r>
            <a:endParaRPr lang="fa-IR" sz="1400" dirty="0">
              <a:cs typeface="2  Lotus" panose="00000400000000000000" pitchFamily="2" charset="-78"/>
            </a:endParaRPr>
          </a:p>
        </p:txBody>
      </p:sp>
      <p:sp>
        <p:nvSpPr>
          <p:cNvPr id="36" name="Rounded Rectangle 35">
            <a:hlinkClick r:id="rId5" action="ppaction://hlinksldjump"/>
          </p:cNvPr>
          <p:cNvSpPr/>
          <p:nvPr/>
        </p:nvSpPr>
        <p:spPr>
          <a:xfrm>
            <a:off x="10055" y="5442623"/>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سپاس</a:t>
            </a:r>
            <a:endParaRPr lang="fa-IR" sz="1400" dirty="0">
              <a:cs typeface="2  Lotus" panose="00000400000000000000" pitchFamily="2" charset="-78"/>
            </a:endParaRPr>
          </a:p>
        </p:txBody>
      </p:sp>
      <p:sp>
        <p:nvSpPr>
          <p:cNvPr id="37" name="Rounded Rectangle 36">
            <a:hlinkClick r:id="rId5" action="ppaction://hlinksldjump"/>
          </p:cNvPr>
          <p:cNvSpPr/>
          <p:nvPr/>
        </p:nvSpPr>
        <p:spPr>
          <a:xfrm>
            <a:off x="10055" y="6224398"/>
            <a:ext cx="1763688" cy="428625"/>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eaLnBrk="1" fontAlgn="auto" hangingPunct="1">
              <a:spcBef>
                <a:spcPts val="0"/>
              </a:spcBef>
              <a:spcAft>
                <a:spcPts val="0"/>
              </a:spcAft>
              <a:defRPr/>
            </a:pPr>
            <a:r>
              <a:rPr lang="fa-IR" sz="1400" dirty="0" smtClean="0">
                <a:cs typeface="2  Lotus" panose="00000400000000000000" pitchFamily="2" charset="-78"/>
              </a:rPr>
              <a:t>زمستان 1397</a:t>
            </a:r>
            <a:endParaRPr lang="fa-IR" sz="1400" dirty="0">
              <a:cs typeface="2  Lotus" panose="00000400000000000000" pitchFamily="2" charset="-78"/>
            </a:endParaRPr>
          </a:p>
        </p:txBody>
      </p:sp>
      <p:sp>
        <p:nvSpPr>
          <p:cNvPr id="22" name="Rectangle 21"/>
          <p:cNvSpPr>
            <a:spLocks noChangeArrowheads="1"/>
          </p:cNvSpPr>
          <p:nvPr/>
        </p:nvSpPr>
        <p:spPr bwMode="auto">
          <a:xfrm>
            <a:off x="2118222" y="2090266"/>
            <a:ext cx="6817856" cy="4406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defRPr>
                <a:solidFill>
                  <a:schemeClr val="tx1"/>
                </a:solidFill>
                <a:latin typeface="Calibri" panose="020F0502020204030204" pitchFamily="34" charset="0"/>
                <a:cs typeface="Arial" panose="020B0604020202020204" pitchFamily="34" charset="0"/>
              </a:defRPr>
            </a:lvl1pPr>
            <a:lvl2pPr marL="742950" indent="-285750" algn="r" rtl="1">
              <a:defRPr>
                <a:solidFill>
                  <a:schemeClr val="tx1"/>
                </a:solidFill>
                <a:latin typeface="Calibri" panose="020F0502020204030204" pitchFamily="34" charset="0"/>
                <a:cs typeface="Arial" panose="020B0604020202020204" pitchFamily="34" charset="0"/>
              </a:defRPr>
            </a:lvl2pPr>
            <a:lvl3pPr marL="1143000" indent="-228600" algn="r" rtl="1">
              <a:defRPr>
                <a:solidFill>
                  <a:schemeClr val="tx1"/>
                </a:solidFill>
                <a:latin typeface="Calibri" panose="020F0502020204030204" pitchFamily="34" charset="0"/>
                <a:cs typeface="Arial" panose="020B0604020202020204" pitchFamily="34" charset="0"/>
              </a:defRPr>
            </a:lvl3pPr>
            <a:lvl4pPr marL="1600200" indent="-228600" algn="r" rtl="1">
              <a:defRPr>
                <a:solidFill>
                  <a:schemeClr val="tx1"/>
                </a:solidFill>
                <a:latin typeface="Calibri" panose="020F0502020204030204" pitchFamily="34" charset="0"/>
                <a:cs typeface="Arial" panose="020B0604020202020204" pitchFamily="34" charset="0"/>
              </a:defRPr>
            </a:lvl4pPr>
            <a:lvl5pPr marL="2057400" indent="-228600" algn="r" rtl="1">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0"/>
              </a:spcAft>
            </a:pPr>
            <a:r>
              <a:rPr lang="fa-IR"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میدان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در </a:t>
            </a:r>
            <a:r>
              <a:rPr lang="fa-IR" sz="1600" dirty="0">
                <a:latin typeface="Times New Roman" panose="02020603050405020304" pitchFamily="18" charset="0"/>
                <a:ea typeface="Times New Roman" panose="02020603050405020304" pitchFamily="18" charset="0"/>
                <a:cs typeface="B Lotus" panose="00000400000000000000" pitchFamily="2" charset="-78"/>
              </a:rPr>
              <a:t>درون و گاه در حاشيه ي برخي بازارها فضاي بازي به نام "ميدان" ديده مي شد که در آن بازارهاي روز يا دورهاي برپا مي شد. اين ميدان ها گاه کارکرد مذهبي، سياسي و نمايشي نيز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داشتند</a:t>
            </a:r>
          </a:p>
          <a:p>
            <a:pPr algn="just">
              <a:lnSpc>
                <a:spcPct val="107000"/>
              </a:lnSpc>
              <a:spcAft>
                <a:spcPts val="0"/>
              </a:spcAft>
            </a:pPr>
            <a:r>
              <a:rPr lang="fa-IR"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دالان:</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a:t>
            </a:r>
            <a:r>
              <a:rPr lang="fa-IR" sz="1600" dirty="0">
                <a:latin typeface="Times New Roman" panose="02020603050405020304" pitchFamily="18" charset="0"/>
                <a:ea typeface="Times New Roman" panose="02020603050405020304" pitchFamily="18" charset="0"/>
                <a:cs typeface="B Lotus" panose="00000400000000000000" pitchFamily="2" charset="-78"/>
              </a:rPr>
              <a:t>دالان" يا "بند" به راسته ي فرعي بازار گفته مي شد که با دو در از ديگر راسته ها جدا شده و بيشتر در ورودي سراها قرار داشت.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سرا يا </a:t>
            </a:r>
            <a:r>
              <a:rPr lang="fa-IR"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خان:</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خان </a:t>
            </a:r>
            <a:r>
              <a:rPr lang="fa-IR" sz="1600" dirty="0">
                <a:latin typeface="Times New Roman" panose="02020603050405020304" pitchFamily="18" charset="0"/>
                <a:ea typeface="Times New Roman" panose="02020603050405020304" pitchFamily="18" charset="0"/>
                <a:cs typeface="B Lotus" panose="00000400000000000000" pitchFamily="2" charset="-78"/>
              </a:rPr>
              <a:t>فضايي درون گرا و داراي يک حياط مرکزي بود که حجره هايي درچهارسوي آن در يک يا دو طبقه ساخته مي شد. اين فضاها مکان اقامت کاروان هاي خارجي و دادوستد آنها با اهالي شهر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بودند</a:t>
            </a:r>
          </a:p>
          <a:p>
            <a:pPr algn="just">
              <a:lnSpc>
                <a:spcPct val="107000"/>
              </a:lnSpc>
              <a:spcAft>
                <a:spcPts val="0"/>
              </a:spcAft>
            </a:pP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خانيار يا </a:t>
            </a: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کالنبار</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 محل </a:t>
            </a:r>
            <a:r>
              <a:rPr lang="fa-IR" sz="1600" dirty="0">
                <a:latin typeface="Times New Roman" panose="02020603050405020304" pitchFamily="18" charset="0"/>
                <a:ea typeface="Times New Roman" panose="02020603050405020304" pitchFamily="18" charset="0"/>
                <a:cs typeface="B Lotus" panose="00000400000000000000" pitchFamily="2" charset="-78"/>
              </a:rPr>
              <a:t>انبار و کار بر روي اجناس بوده است. جنس که به وسيله چهارپايان حمل مي شده نمي بايست وارد بازار شود.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تیمچه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:واژه ي </a:t>
            </a:r>
            <a:r>
              <a:rPr lang="fa-IR" sz="1600" dirty="0">
                <a:latin typeface="Times New Roman" panose="02020603050405020304" pitchFamily="18" charset="0"/>
                <a:ea typeface="Times New Roman" panose="02020603050405020304" pitchFamily="18" charset="0"/>
                <a:cs typeface="B Lotus" panose="00000400000000000000" pitchFamily="2" charset="-78"/>
              </a:rPr>
              <a:t>"تيم" به معني سرا و "تيمچه" به معني تيم کوچک يا سراي کوچک است. بايد به تفاوت استفاده از واژه ي "تيمچه" در بازارهاي مختلف ايران توجه داشت: در برخي شهرها مانند تهران و اصفهان به فضاي سرپوشيده اي با حجره هاي دو يا سه طبقه ي دور تا دور آن، تيمچه گفته مي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شد</a:t>
            </a:r>
          </a:p>
          <a:p>
            <a:pPr algn="just">
              <a:lnSpc>
                <a:spcPct val="107000"/>
              </a:lnSpc>
              <a:spcAft>
                <a:spcPts val="0"/>
              </a:spcAft>
            </a:pP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قیصریه</a:t>
            </a:r>
            <a:r>
              <a:rPr lang="fa-IR" sz="1600"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به </a:t>
            </a:r>
            <a:r>
              <a:rPr lang="fa-IR" sz="1600" dirty="0">
                <a:latin typeface="Times New Roman" panose="02020603050405020304" pitchFamily="18" charset="0"/>
                <a:ea typeface="Times New Roman" panose="02020603050405020304" pitchFamily="18" charset="0"/>
                <a:cs typeface="B Lotus" panose="00000400000000000000" pitchFamily="2" charset="-78"/>
              </a:rPr>
              <a:t>طور کلي مجموعه هاي تجاري سرپوشيده در بازار با شکل ها و معماري هاي متفاوت که به طور معمول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ويژه ي </a:t>
            </a:r>
            <a:r>
              <a:rPr lang="fa-IR" sz="1600" dirty="0">
                <a:latin typeface="Times New Roman" panose="02020603050405020304" pitchFamily="18" charset="0"/>
                <a:ea typeface="Times New Roman" panose="02020603050405020304" pitchFamily="18" charset="0"/>
                <a:cs typeface="B Lotus" panose="00000400000000000000" pitchFamily="2" charset="-78"/>
              </a:rPr>
              <a:t>دادوستد يک نوع کالاي مرغوب بود و فضاي اقامتي نيز داشت را "قيصريه" مي ناميدند. </a:t>
            </a:r>
            <a:endParaRPr lang="fa-IR" sz="1600" dirty="0" smtClean="0">
              <a:latin typeface="Times New Roman" panose="02020603050405020304" pitchFamily="18" charset="0"/>
              <a:ea typeface="Times New Roman" panose="02020603050405020304" pitchFamily="18" charset="0"/>
              <a:cs typeface="B Lotus" panose="00000400000000000000" pitchFamily="2" charset="-78"/>
            </a:endParaRPr>
          </a:p>
          <a:p>
            <a:pPr algn="just">
              <a:lnSpc>
                <a:spcPct val="107000"/>
              </a:lnSpc>
              <a:spcAft>
                <a:spcPts val="0"/>
              </a:spcAft>
            </a:pPr>
            <a:r>
              <a:rPr lang="fa-IR" sz="1600" b="1" dirty="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دکان يا </a:t>
            </a:r>
            <a:r>
              <a:rPr lang="fa-IR" sz="1600" b="1" dirty="0" smtClean="0">
                <a:solidFill>
                  <a:srgbClr val="FFFF00"/>
                </a:solidFill>
                <a:latin typeface="Times New Roman" panose="02020603050405020304" pitchFamily="18" charset="0"/>
                <a:ea typeface="Times New Roman" panose="02020603050405020304" pitchFamily="18" charset="0"/>
                <a:cs typeface="B Lotus" panose="00000400000000000000" pitchFamily="2" charset="-78"/>
              </a:rPr>
              <a:t>حجره </a:t>
            </a:r>
            <a:r>
              <a:rPr lang="fa-IR" sz="1600" dirty="0" smtClean="0">
                <a:latin typeface="Times New Roman" panose="02020603050405020304" pitchFamily="18" charset="0"/>
                <a:ea typeface="Times New Roman" panose="02020603050405020304" pitchFamily="18" charset="0"/>
                <a:cs typeface="B Lotus" panose="00000400000000000000" pitchFamily="2" charset="-78"/>
              </a:rPr>
              <a:t>:حجره </a:t>
            </a:r>
            <a:r>
              <a:rPr lang="fa-IR" sz="1600" dirty="0">
                <a:latin typeface="Times New Roman" panose="02020603050405020304" pitchFamily="18" charset="0"/>
                <a:ea typeface="Times New Roman" panose="02020603050405020304" pitchFamily="18" charset="0"/>
                <a:cs typeface="B Lotus" panose="00000400000000000000" pitchFamily="2" charset="-78"/>
              </a:rPr>
              <a:t>يا "دکان را مي توان ساده ترين و کوچک ترين سلول بازار دانست. بزرگي حجرهها بسيار متفاوت و به طور متوسط از ۱۰ تا ۲۵ متر مربع بود</a:t>
            </a:r>
          </a:p>
          <a:p>
            <a:pPr algn="just">
              <a:lnSpc>
                <a:spcPct val="107000"/>
              </a:lnSpc>
              <a:spcAft>
                <a:spcPts val="0"/>
              </a:spcAft>
            </a:pPr>
            <a:endParaRPr lang="fa-IR" sz="1600"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21" name="Rectangle 20"/>
          <p:cNvSpPr/>
          <p:nvPr/>
        </p:nvSpPr>
        <p:spPr>
          <a:xfrm>
            <a:off x="6351340" y="1393626"/>
            <a:ext cx="2448272" cy="47830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sz="1400" dirty="0" smtClean="0">
                <a:solidFill>
                  <a:schemeClr val="bg1"/>
                </a:solidFill>
                <a:cs typeface="2  Titr" panose="00000700000000000000" pitchFamily="2" charset="-78"/>
              </a:rPr>
              <a:t>عناصر </a:t>
            </a:r>
            <a:r>
              <a:rPr lang="fa-IR" sz="1400" dirty="0">
                <a:solidFill>
                  <a:schemeClr val="bg1"/>
                </a:solidFill>
                <a:cs typeface="2  Titr" panose="00000700000000000000" pitchFamily="2" charset="-78"/>
              </a:rPr>
              <a:t>تشکيل دهنده </a:t>
            </a:r>
            <a:r>
              <a:rPr lang="fa-IR" sz="1400" dirty="0" smtClean="0">
                <a:solidFill>
                  <a:schemeClr val="bg1"/>
                </a:solidFill>
                <a:cs typeface="2  Titr" panose="00000700000000000000" pitchFamily="2" charset="-78"/>
              </a:rPr>
              <a:t>بازار</a:t>
            </a:r>
            <a:endParaRPr lang="fa-IR" sz="1400" dirty="0">
              <a:solidFill>
                <a:schemeClr val="bg1"/>
              </a:solidFill>
              <a:cs typeface="2  Titr" panose="00000700000000000000" pitchFamily="2" charset="-78"/>
            </a:endParaRPr>
          </a:p>
        </p:txBody>
      </p:sp>
      <p:sp>
        <p:nvSpPr>
          <p:cNvPr id="23" name="Rectangle 22"/>
          <p:cNvSpPr/>
          <p:nvPr/>
        </p:nvSpPr>
        <p:spPr>
          <a:xfrm>
            <a:off x="6228184" y="116632"/>
            <a:ext cx="1470884" cy="70079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dirty="0" smtClean="0">
                <a:solidFill>
                  <a:schemeClr val="bg1"/>
                </a:solidFill>
                <a:cs typeface="2  Titr" panose="00000700000000000000" pitchFamily="2" charset="-78"/>
              </a:rPr>
              <a:t>بازار </a:t>
            </a:r>
            <a:endParaRPr lang="en-US" dirty="0">
              <a:solidFill>
                <a:schemeClr val="bg1"/>
              </a:solidFill>
              <a:cs typeface="2  Titr" panose="00000700000000000000" pitchFamily="2" charset="-78"/>
            </a:endParaRPr>
          </a:p>
        </p:txBody>
      </p:sp>
    </p:spTree>
    <p:extLst>
      <p:ext uri="{BB962C8B-B14F-4D97-AF65-F5344CB8AC3E}">
        <p14:creationId xmlns:p14="http://schemas.microsoft.com/office/powerpoint/2010/main" val="23810117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80">
                                          <p:stCondLst>
                                            <p:cond delay="0"/>
                                          </p:stCondLst>
                                        </p:cTn>
                                        <p:tgtEl>
                                          <p:spTgt spid="23"/>
                                        </p:tgtEl>
                                      </p:cBhvr>
                                    </p:animEffect>
                                    <p:anim calcmode="lin" valueType="num">
                                      <p:cBhvr>
                                        <p:cTn id="1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9" dur="26">
                                          <p:stCondLst>
                                            <p:cond delay="650"/>
                                          </p:stCondLst>
                                        </p:cTn>
                                        <p:tgtEl>
                                          <p:spTgt spid="23"/>
                                        </p:tgtEl>
                                      </p:cBhvr>
                                      <p:to x="100000" y="60000"/>
                                    </p:animScale>
                                    <p:animScale>
                                      <p:cBhvr>
                                        <p:cTn id="20" dur="166" decel="50000">
                                          <p:stCondLst>
                                            <p:cond delay="676"/>
                                          </p:stCondLst>
                                        </p:cTn>
                                        <p:tgtEl>
                                          <p:spTgt spid="23"/>
                                        </p:tgtEl>
                                      </p:cBhvr>
                                      <p:to x="100000" y="100000"/>
                                    </p:animScale>
                                    <p:animScale>
                                      <p:cBhvr>
                                        <p:cTn id="21" dur="26">
                                          <p:stCondLst>
                                            <p:cond delay="1312"/>
                                          </p:stCondLst>
                                        </p:cTn>
                                        <p:tgtEl>
                                          <p:spTgt spid="23"/>
                                        </p:tgtEl>
                                      </p:cBhvr>
                                      <p:to x="100000" y="80000"/>
                                    </p:animScale>
                                    <p:animScale>
                                      <p:cBhvr>
                                        <p:cTn id="22" dur="166" decel="50000">
                                          <p:stCondLst>
                                            <p:cond delay="1338"/>
                                          </p:stCondLst>
                                        </p:cTn>
                                        <p:tgtEl>
                                          <p:spTgt spid="23"/>
                                        </p:tgtEl>
                                      </p:cBhvr>
                                      <p:to x="100000" y="100000"/>
                                    </p:animScale>
                                    <p:animScale>
                                      <p:cBhvr>
                                        <p:cTn id="23" dur="26">
                                          <p:stCondLst>
                                            <p:cond delay="1642"/>
                                          </p:stCondLst>
                                        </p:cTn>
                                        <p:tgtEl>
                                          <p:spTgt spid="23"/>
                                        </p:tgtEl>
                                      </p:cBhvr>
                                      <p:to x="100000" y="90000"/>
                                    </p:animScale>
                                    <p:animScale>
                                      <p:cBhvr>
                                        <p:cTn id="24" dur="166" decel="50000">
                                          <p:stCondLst>
                                            <p:cond delay="1668"/>
                                          </p:stCondLst>
                                        </p:cTn>
                                        <p:tgtEl>
                                          <p:spTgt spid="23"/>
                                        </p:tgtEl>
                                      </p:cBhvr>
                                      <p:to x="100000" y="100000"/>
                                    </p:animScale>
                                    <p:animScale>
                                      <p:cBhvr>
                                        <p:cTn id="25" dur="26">
                                          <p:stCondLst>
                                            <p:cond delay="1808"/>
                                          </p:stCondLst>
                                        </p:cTn>
                                        <p:tgtEl>
                                          <p:spTgt spid="23"/>
                                        </p:tgtEl>
                                      </p:cBhvr>
                                      <p:to x="100000" y="95000"/>
                                    </p:animScale>
                                    <p:animScale>
                                      <p:cBhvr>
                                        <p:cTn id="26" dur="166" decel="50000">
                                          <p:stCondLst>
                                            <p:cond delay="1834"/>
                                          </p:stCondLst>
                                        </p:cTn>
                                        <p:tgtEl>
                                          <p:spTgt spid="23"/>
                                        </p:tgtEl>
                                      </p:cBhvr>
                                      <p:to x="100000" y="100000"/>
                                    </p:animScale>
                                  </p:childTnLst>
                                </p:cTn>
                              </p:par>
                            </p:childTnLst>
                          </p:cTn>
                        </p:par>
                        <p:par>
                          <p:cTn id="27" fill="hold">
                            <p:stCondLst>
                              <p:cond delay="3000"/>
                            </p:stCondLst>
                            <p:childTnLst>
                              <p:par>
                                <p:cTn id="28" presetID="26"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80">
                                          <p:stCondLst>
                                            <p:cond delay="0"/>
                                          </p:stCondLst>
                                        </p:cTn>
                                        <p:tgtEl>
                                          <p:spTgt spid="21"/>
                                        </p:tgtEl>
                                      </p:cBhvr>
                                    </p:animEffect>
                                    <p:anim calcmode="lin" valueType="num">
                                      <p:cBhvr>
                                        <p:cTn id="31"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36" dur="26">
                                          <p:stCondLst>
                                            <p:cond delay="650"/>
                                          </p:stCondLst>
                                        </p:cTn>
                                        <p:tgtEl>
                                          <p:spTgt spid="21"/>
                                        </p:tgtEl>
                                      </p:cBhvr>
                                      <p:to x="100000" y="60000"/>
                                    </p:animScale>
                                    <p:animScale>
                                      <p:cBhvr>
                                        <p:cTn id="37" dur="166" decel="50000">
                                          <p:stCondLst>
                                            <p:cond delay="676"/>
                                          </p:stCondLst>
                                        </p:cTn>
                                        <p:tgtEl>
                                          <p:spTgt spid="21"/>
                                        </p:tgtEl>
                                      </p:cBhvr>
                                      <p:to x="100000" y="100000"/>
                                    </p:animScale>
                                    <p:animScale>
                                      <p:cBhvr>
                                        <p:cTn id="38" dur="26">
                                          <p:stCondLst>
                                            <p:cond delay="1312"/>
                                          </p:stCondLst>
                                        </p:cTn>
                                        <p:tgtEl>
                                          <p:spTgt spid="21"/>
                                        </p:tgtEl>
                                      </p:cBhvr>
                                      <p:to x="100000" y="80000"/>
                                    </p:animScale>
                                    <p:animScale>
                                      <p:cBhvr>
                                        <p:cTn id="39" dur="166" decel="50000">
                                          <p:stCondLst>
                                            <p:cond delay="1338"/>
                                          </p:stCondLst>
                                        </p:cTn>
                                        <p:tgtEl>
                                          <p:spTgt spid="21"/>
                                        </p:tgtEl>
                                      </p:cBhvr>
                                      <p:to x="100000" y="100000"/>
                                    </p:animScale>
                                    <p:animScale>
                                      <p:cBhvr>
                                        <p:cTn id="40" dur="26">
                                          <p:stCondLst>
                                            <p:cond delay="1642"/>
                                          </p:stCondLst>
                                        </p:cTn>
                                        <p:tgtEl>
                                          <p:spTgt spid="21"/>
                                        </p:tgtEl>
                                      </p:cBhvr>
                                      <p:to x="100000" y="90000"/>
                                    </p:animScale>
                                    <p:animScale>
                                      <p:cBhvr>
                                        <p:cTn id="41" dur="166" decel="50000">
                                          <p:stCondLst>
                                            <p:cond delay="1668"/>
                                          </p:stCondLst>
                                        </p:cTn>
                                        <p:tgtEl>
                                          <p:spTgt spid="21"/>
                                        </p:tgtEl>
                                      </p:cBhvr>
                                      <p:to x="100000" y="100000"/>
                                    </p:animScale>
                                    <p:animScale>
                                      <p:cBhvr>
                                        <p:cTn id="42" dur="26">
                                          <p:stCondLst>
                                            <p:cond delay="1808"/>
                                          </p:stCondLst>
                                        </p:cTn>
                                        <p:tgtEl>
                                          <p:spTgt spid="21"/>
                                        </p:tgtEl>
                                      </p:cBhvr>
                                      <p:to x="100000" y="95000"/>
                                    </p:animScale>
                                    <p:animScale>
                                      <p:cBhvr>
                                        <p:cTn id="43"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animBg="1"/>
      <p:bldP spid="23"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6537</TotalTime>
  <Words>5591</Words>
  <Application>Microsoft Office PowerPoint</Application>
  <PresentationFormat>On-screen Show (4:3)</PresentationFormat>
  <Paragraphs>745</Paragraphs>
  <Slides>40</Slides>
  <Notes>39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40</vt:i4>
      </vt:variant>
    </vt:vector>
  </HeadingPairs>
  <TitlesOfParts>
    <vt:vector size="54" baseType="lpstr">
      <vt:lpstr>2  Lotus</vt:lpstr>
      <vt:lpstr>2  Titr</vt:lpstr>
      <vt:lpstr>2  Zar</vt:lpstr>
      <vt:lpstr>2Tech</vt:lpstr>
      <vt:lpstr>Arial</vt:lpstr>
      <vt:lpstr>B Lotus</vt:lpstr>
      <vt:lpstr>B Titr</vt:lpstr>
      <vt:lpstr>B Yekan</vt:lpstr>
      <vt:lpstr>Calibri</vt:lpstr>
      <vt:lpstr>Century Gothic</vt:lpstr>
      <vt:lpstr>Swis721 Cn BT</vt:lpstr>
      <vt:lpstr>Times New Roman</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Omid</dc:creator>
  <cp:lastModifiedBy>mkiyani</cp:lastModifiedBy>
  <cp:revision>262</cp:revision>
  <cp:lastPrinted>2018-02-02T18:29:55Z</cp:lastPrinted>
  <dcterms:created xsi:type="dcterms:W3CDTF">2014-02-12T04:26:14Z</dcterms:created>
  <dcterms:modified xsi:type="dcterms:W3CDTF">2019-01-02T20:32:46Z</dcterms:modified>
</cp:coreProperties>
</file>